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3" r:id="rId3"/>
    <p:sldId id="264" r:id="rId4"/>
    <p:sldId id="259" r:id="rId5"/>
    <p:sldId id="260" r:id="rId6"/>
    <p:sldId id="265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70" autoAdjust="0"/>
  </p:normalViewPr>
  <p:slideViewPr>
    <p:cSldViewPr showGuides="1">
      <p:cViewPr>
        <p:scale>
          <a:sx n="114" d="100"/>
          <a:sy n="114" d="100"/>
        </p:scale>
        <p:origin x="-147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E9D-41CC-AA2D-CB0C33FD2A4B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E9D-41CC-AA2D-CB0C33FD2A4B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E9D-41CC-AA2D-CB0C33FD2A4B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E9D-41CC-AA2D-CB0C33FD2A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9D-41CC-AA2D-CB0C33FD2A4B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AE9D-41CC-AA2D-CB0C33FD2A4B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E9D-41CC-AA2D-CB0C33FD2A4B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AE9D-41CC-AA2D-CB0C33FD2A4B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E9D-41CC-AA2D-CB0C33FD2A4B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AE9D-41CC-AA2D-CB0C33FD2A4B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E9D-41CC-AA2D-CB0C33FD2A4B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AE9D-41CC-AA2D-CB0C33FD2A4B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E9D-41CC-AA2D-CB0C33FD2A4B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AE9D-41CC-AA2D-CB0C33FD2A4B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AE9D-41CC-AA2D-CB0C33FD2A4B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AE9D-41CC-AA2D-CB0C33FD2A4B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AE9D-41CC-AA2D-CB0C33FD2A4B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AE9D-41CC-AA2D-CB0C33FD2A4B}"/>
              </c:ext>
            </c:extLst>
          </c:dPt>
          <c:dPt>
            <c:idx val="2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AE9D-41CC-AA2D-CB0C33FD2A4B}"/>
              </c:ext>
            </c:extLst>
          </c:dPt>
          <c:dPt>
            <c:idx val="2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AE9D-41CC-AA2D-CB0C33FD2A4B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AE9D-41CC-AA2D-CB0C33FD2A4B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AE9D-41CC-AA2D-CB0C33FD2A4B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AE9D-41CC-AA2D-CB0C33FD2A4B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AE9D-41CC-AA2D-CB0C33FD2A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DG</c:v>
                </c:pt>
                <c:pt idx="2">
                  <c:v>PU</c:v>
                </c:pt>
                <c:pt idx="3">
                  <c:v>GR</c:v>
                </c:pt>
                <c:pt idx="4">
                  <c:v>QR</c:v>
                </c:pt>
                <c:pt idx="5">
                  <c:v>MX</c:v>
                </c:pt>
                <c:pt idx="6">
                  <c:v>CP</c:v>
                </c:pt>
                <c:pt idx="7">
                  <c:v>NY</c:v>
                </c:pt>
                <c:pt idx="8">
                  <c:v>OX</c:v>
                </c:pt>
                <c:pt idx="9">
                  <c:v>SL</c:v>
                </c:pt>
                <c:pt idx="10">
                  <c:v>YU</c:v>
                </c:pt>
                <c:pt idx="11">
                  <c:v>CL</c:v>
                </c:pt>
                <c:pt idx="12">
                  <c:v>MO</c:v>
                </c:pt>
                <c:pt idx="13">
                  <c:v>BS</c:v>
                </c:pt>
                <c:pt idx="14">
                  <c:v>RM</c:v>
                </c:pt>
                <c:pt idx="15">
                  <c:v>TB</c:v>
                </c:pt>
                <c:pt idx="16">
                  <c:v>VZ</c:v>
                </c:pt>
                <c:pt idx="17">
                  <c:v>SO</c:v>
                </c:pt>
                <c:pt idx="18">
                  <c:v>GT</c:v>
                </c:pt>
                <c:pt idx="19">
                  <c:v>CO</c:v>
                </c:pt>
                <c:pt idx="20">
                  <c:v>TX</c:v>
                </c:pt>
                <c:pt idx="21">
                  <c:v>ZT</c:v>
                </c:pt>
                <c:pt idx="22">
                  <c:v>MI</c:v>
                </c:pt>
                <c:pt idx="23">
                  <c:v>AG</c:v>
                </c:pt>
                <c:pt idx="24">
                  <c:v>CH</c:v>
                </c:pt>
                <c:pt idx="25">
                  <c:v>BC</c:v>
                </c:pt>
                <c:pt idx="26">
                  <c:v>TM</c:v>
                </c:pt>
                <c:pt idx="27">
                  <c:v>SI</c:v>
                </c:pt>
                <c:pt idx="28">
                  <c:v>HG</c:v>
                </c:pt>
                <c:pt idx="29">
                  <c:v>JL</c:v>
                </c:pt>
                <c:pt idx="30">
                  <c:v>QT</c:v>
                </c:pt>
                <c:pt idx="31">
                  <c:v>NL</c:v>
                </c:pt>
                <c:pt idx="32">
                  <c:v>CM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81.754957657941432</c:v>
                </c:pt>
                <c:pt idx="1">
                  <c:v>82.087098289535476</c:v>
                </c:pt>
                <c:pt idx="2">
                  <c:v>82.630599013874075</c:v>
                </c:pt>
                <c:pt idx="3">
                  <c:v>83.447363369621854</c:v>
                </c:pt>
                <c:pt idx="4">
                  <c:v>83.766473209991346</c:v>
                </c:pt>
                <c:pt idx="5">
                  <c:v>84.099101210639418</c:v>
                </c:pt>
                <c:pt idx="6">
                  <c:v>84.459209515408475</c:v>
                </c:pt>
                <c:pt idx="7">
                  <c:v>84.509602697551671</c:v>
                </c:pt>
                <c:pt idx="8">
                  <c:v>84.62110872706279</c:v>
                </c:pt>
                <c:pt idx="9">
                  <c:v>85.981359449521264</c:v>
                </c:pt>
                <c:pt idx="10">
                  <c:v>86.468604047742602</c:v>
                </c:pt>
                <c:pt idx="11">
                  <c:v>86.508363876391797</c:v>
                </c:pt>
                <c:pt idx="12">
                  <c:v>86.845409145439817</c:v>
                </c:pt>
                <c:pt idx="13">
                  <c:v>86.857908665264304</c:v>
                </c:pt>
                <c:pt idx="14">
                  <c:v>86.894601942333622</c:v>
                </c:pt>
                <c:pt idx="15">
                  <c:v>86.926372155287794</c:v>
                </c:pt>
                <c:pt idx="16">
                  <c:v>87.009269901771404</c:v>
                </c:pt>
                <c:pt idx="17">
                  <c:v>87.165285364952211</c:v>
                </c:pt>
                <c:pt idx="18">
                  <c:v>87.202455611542476</c:v>
                </c:pt>
                <c:pt idx="19">
                  <c:v>87.38491365321218</c:v>
                </c:pt>
                <c:pt idx="20">
                  <c:v>87.559736310232125</c:v>
                </c:pt>
                <c:pt idx="21">
                  <c:v>87.825625054574019</c:v>
                </c:pt>
                <c:pt idx="22">
                  <c:v>87.961619841200601</c:v>
                </c:pt>
                <c:pt idx="23">
                  <c:v>88.546538095435153</c:v>
                </c:pt>
                <c:pt idx="24">
                  <c:v>89.265179204626023</c:v>
                </c:pt>
                <c:pt idx="25">
                  <c:v>89.288088028949119</c:v>
                </c:pt>
                <c:pt idx="26">
                  <c:v>89.645894111883692</c:v>
                </c:pt>
                <c:pt idx="27">
                  <c:v>89.983465071157553</c:v>
                </c:pt>
                <c:pt idx="28">
                  <c:v>90.024124314343865</c:v>
                </c:pt>
                <c:pt idx="29">
                  <c:v>90.209260952043962</c:v>
                </c:pt>
                <c:pt idx="30">
                  <c:v>90.4114943543252</c:v>
                </c:pt>
                <c:pt idx="31">
                  <c:v>91.573338946745565</c:v>
                </c:pt>
                <c:pt idx="32">
                  <c:v>92.584426160206121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AE9D-41CC-AA2D-CB0C33FD2A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84455424"/>
        <c:axId val="108484224"/>
      </c:barChart>
      <c:catAx>
        <c:axId val="84455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8484224"/>
        <c:crosses val="autoZero"/>
        <c:auto val="1"/>
        <c:lblAlgn val="ctr"/>
        <c:lblOffset val="100"/>
        <c:noMultiLvlLbl val="0"/>
      </c:catAx>
      <c:valAx>
        <c:axId val="10848422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8445542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lang="es-MX" sz="1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12073490813653E-2"/>
          <c:y val="3.3289881785556703E-2"/>
          <c:w val="0.9363404418197725"/>
          <c:h val="0.88205288680049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E2A-400D-9B94-C5E93301194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E2A-400D-9B94-C5E93301194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E2A-400D-9B94-C5E93301194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E2A-400D-9B94-C5E93301194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E2A-400D-9B94-C5E933011944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E2A-400D-9B94-C5E933011944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E2A-400D-9B94-C5E933011944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E2A-400D-9B94-C5E933011944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E2A-400D-9B94-C5E933011944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0E2A-400D-9B94-C5E933011944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E2A-400D-9B94-C5E933011944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0E2A-400D-9B94-C5E933011944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0E2A-400D-9B94-C5E933011944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0E2A-400D-9B94-C5E933011944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E2A-400D-9B94-C5E933011944}"/>
              </c:ext>
            </c:extLst>
          </c:dPt>
          <c:dPt>
            <c:idx val="2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0E2A-400D-9B94-C5E933011944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E2A-400D-9B94-C5E933011944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0E2A-400D-9B94-C5E933011944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E2A-400D-9B94-C5E933011944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0E2A-400D-9B94-C5E933011944}"/>
              </c:ext>
            </c:extLst>
          </c:dPt>
          <c:dPt>
            <c:idx val="2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0E2A-400D-9B94-C5E933011944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0E2A-400D-9B94-C5E933011944}"/>
              </c:ext>
            </c:extLst>
          </c:dPt>
          <c:dPt>
            <c:idx val="2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0E2A-400D-9B94-C5E933011944}"/>
              </c:ext>
            </c:extLst>
          </c:dPt>
          <c:dPt>
            <c:idx val="3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0E2A-400D-9B94-C5E933011944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0E2A-400D-9B94-C5E9330119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CS</c:v>
                </c:pt>
                <c:pt idx="1">
                  <c:v>GR</c:v>
                </c:pt>
                <c:pt idx="2">
                  <c:v>TM</c:v>
                </c:pt>
                <c:pt idx="3">
                  <c:v>YU</c:v>
                </c:pt>
                <c:pt idx="4">
                  <c:v>GT</c:v>
                </c:pt>
                <c:pt idx="5">
                  <c:v>NY</c:v>
                </c:pt>
                <c:pt idx="6">
                  <c:v>DG</c:v>
                </c:pt>
                <c:pt idx="7">
                  <c:v>CP</c:v>
                </c:pt>
                <c:pt idx="8">
                  <c:v>PU</c:v>
                </c:pt>
                <c:pt idx="9">
                  <c:v>OX</c:v>
                </c:pt>
                <c:pt idx="10">
                  <c:v>TB</c:v>
                </c:pt>
                <c:pt idx="11">
                  <c:v>QR</c:v>
                </c:pt>
                <c:pt idx="12">
                  <c:v>MO</c:v>
                </c:pt>
                <c:pt idx="13">
                  <c:v>CL</c:v>
                </c:pt>
                <c:pt idx="14">
                  <c:v>SL</c:v>
                </c:pt>
                <c:pt idx="15">
                  <c:v>RM</c:v>
                </c:pt>
                <c:pt idx="16">
                  <c:v>SO</c:v>
                </c:pt>
                <c:pt idx="17">
                  <c:v>ZT</c:v>
                </c:pt>
                <c:pt idx="18">
                  <c:v>MI</c:v>
                </c:pt>
                <c:pt idx="19">
                  <c:v>HG</c:v>
                </c:pt>
                <c:pt idx="20">
                  <c:v>BC</c:v>
                </c:pt>
                <c:pt idx="21">
                  <c:v>JL</c:v>
                </c:pt>
                <c:pt idx="22">
                  <c:v>SI</c:v>
                </c:pt>
                <c:pt idx="23">
                  <c:v>CM</c:v>
                </c:pt>
                <c:pt idx="24">
                  <c:v>MX</c:v>
                </c:pt>
                <c:pt idx="25">
                  <c:v>CH</c:v>
                </c:pt>
                <c:pt idx="26">
                  <c:v>CO</c:v>
                </c:pt>
                <c:pt idx="27">
                  <c:v>AG</c:v>
                </c:pt>
                <c:pt idx="28">
                  <c:v>VZ</c:v>
                </c:pt>
                <c:pt idx="29">
                  <c:v>BS</c:v>
                </c:pt>
                <c:pt idx="30">
                  <c:v>QT</c:v>
                </c:pt>
                <c:pt idx="31">
                  <c:v>NL</c:v>
                </c:pt>
                <c:pt idx="32">
                  <c:v>TX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7.3454849111802538</c:v>
                </c:pt>
                <c:pt idx="1">
                  <c:v>7.9794985877642777</c:v>
                </c:pt>
                <c:pt idx="2">
                  <c:v>8.3478287891084726</c:v>
                </c:pt>
                <c:pt idx="3">
                  <c:v>8.4533362466883393</c:v>
                </c:pt>
                <c:pt idx="4">
                  <c:v>8.5367047952768225</c:v>
                </c:pt>
                <c:pt idx="5">
                  <c:v>8.5428138591604306</c:v>
                </c:pt>
                <c:pt idx="6">
                  <c:v>8.5432037359418604</c:v>
                </c:pt>
                <c:pt idx="7">
                  <c:v>8.5925931195401706</c:v>
                </c:pt>
                <c:pt idx="8">
                  <c:v>8.5941378271671773</c:v>
                </c:pt>
                <c:pt idx="9">
                  <c:v>8.6025620918522367</c:v>
                </c:pt>
                <c:pt idx="10">
                  <c:v>8.6629772423025333</c:v>
                </c:pt>
                <c:pt idx="11">
                  <c:v>8.6840189822682436</c:v>
                </c:pt>
                <c:pt idx="12">
                  <c:v>8.6872471612309319</c:v>
                </c:pt>
                <c:pt idx="13">
                  <c:v>8.7005159026559404</c:v>
                </c:pt>
                <c:pt idx="14">
                  <c:v>8.7833536607565286</c:v>
                </c:pt>
                <c:pt idx="15">
                  <c:v>8.8517660714106299</c:v>
                </c:pt>
                <c:pt idx="16">
                  <c:v>8.9163877905416751</c:v>
                </c:pt>
                <c:pt idx="17">
                  <c:v>8.9210495677736805</c:v>
                </c:pt>
                <c:pt idx="18">
                  <c:v>8.9291455806648692</c:v>
                </c:pt>
                <c:pt idx="19">
                  <c:v>8.9595367412858096</c:v>
                </c:pt>
                <c:pt idx="20">
                  <c:v>8.9624761013875638</c:v>
                </c:pt>
                <c:pt idx="21">
                  <c:v>8.9666745299246156</c:v>
                </c:pt>
                <c:pt idx="22">
                  <c:v>9.0123677444636829</c:v>
                </c:pt>
                <c:pt idx="23">
                  <c:v>9.0571214339431236</c:v>
                </c:pt>
                <c:pt idx="24">
                  <c:v>9.0923099190851122</c:v>
                </c:pt>
                <c:pt idx="25">
                  <c:v>9.1531613114396251</c:v>
                </c:pt>
                <c:pt idx="26">
                  <c:v>9.2175954634290278</c:v>
                </c:pt>
                <c:pt idx="27">
                  <c:v>9.235608161238261</c:v>
                </c:pt>
                <c:pt idx="28">
                  <c:v>9.2425702545875676</c:v>
                </c:pt>
                <c:pt idx="29">
                  <c:v>9.3416909818823317</c:v>
                </c:pt>
                <c:pt idx="30">
                  <c:v>9.3928393551762959</c:v>
                </c:pt>
                <c:pt idx="31">
                  <c:v>9.8948935964430689</c:v>
                </c:pt>
                <c:pt idx="32">
                  <c:v>10.48710829036097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0E2A-400D-9B94-C5E9330119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84457984"/>
        <c:axId val="108519424"/>
      </c:barChart>
      <c:catAx>
        <c:axId val="84457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8519424"/>
        <c:crosses val="autoZero"/>
        <c:auto val="1"/>
        <c:lblAlgn val="ctr"/>
        <c:lblOffset val="100"/>
        <c:noMultiLvlLbl val="0"/>
      </c:catAx>
      <c:valAx>
        <c:axId val="1085194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844579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lang="es-MX" sz="1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7130328189503E-2"/>
          <c:y val="3.03758621923364E-2"/>
          <c:w val="0.91765982584568095"/>
          <c:h val="0.80320783566421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-4.0836236449918297E-3"/>
                  <c:y val="5.6802981119005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9679301169926506E-3"/>
                  <c:y val="2.5555207836060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478460726584801E-3"/>
                  <c:y val="-8.5010021368652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972836351516501E-3"/>
                  <c:y val="-4.0737992432359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330752932213901E-3"/>
                  <c:y val="-4.643316795051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141972320535796E-3"/>
                  <c:y val="1.1848940559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7045692241092E-3"/>
                  <c:y val="1.35262748583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4E3-48E0-8C3C-994CD8E72F7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4857501708850199E-3"/>
                  <c:y val="1.68741107813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4E3-48E0-8C3C-994CD8E72F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Suministro de ácido fólico, hierro 
o algún otro complemento vitamínico</c:v>
                </c:pt>
                <c:pt idx="1">
                  <c:v>Escucharon y revisaron 
los movimientos del bebé</c:v>
                </c:pt>
                <c:pt idx="2">
                  <c:v>Toma de presión arterial</c:v>
                </c:pt>
                <c:pt idx="3">
                  <c:v>Examen de sangre</c:v>
                </c:pt>
                <c:pt idx="4">
                  <c:v>Examen de orina</c:v>
                </c:pt>
                <c:pt idx="5">
                  <c:v>Aplicación de vacuna contra el tétanos</c:v>
                </c:pt>
                <c:pt idx="6">
                  <c:v>Le enseñaron o explicaron 
como dar a su bebé leche materna</c:v>
                </c:pt>
                <c:pt idx="7">
                  <c:v>Le ofrecieron algún método anticonceptivo 
para después de su embarazo</c:v>
                </c:pt>
                <c:pt idx="8">
                  <c:v>Prueba de VIH/SIDA</c:v>
                </c:pt>
              </c:strCache>
            </c:strRef>
          </c:cat>
          <c:val>
            <c:numRef>
              <c:f>Hoja1!$B$2:$B$10</c:f>
              <c:numCache>
                <c:formatCode>0.0</c:formatCode>
                <c:ptCount val="9"/>
                <c:pt idx="0">
                  <c:v>97.541443550197201</c:v>
                </c:pt>
                <c:pt idx="1">
                  <c:v>96.909770096514578</c:v>
                </c:pt>
                <c:pt idx="2">
                  <c:v>96.814377785615804</c:v>
                </c:pt>
                <c:pt idx="3">
                  <c:v>93.246384711578543</c:v>
                </c:pt>
                <c:pt idx="4">
                  <c:v>93.179850578766789</c:v>
                </c:pt>
                <c:pt idx="5">
                  <c:v>91.617500881777659</c:v>
                </c:pt>
                <c:pt idx="6">
                  <c:v>83.366466797062884</c:v>
                </c:pt>
                <c:pt idx="7">
                  <c:v>79.793664026677789</c:v>
                </c:pt>
                <c:pt idx="8">
                  <c:v>75.576361945682493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4E3-48E0-8C3C-994CD8E72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84514304"/>
        <c:axId val="108521152"/>
      </c:barChart>
      <c:catAx>
        <c:axId val="845143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8521152"/>
        <c:crosses val="autoZero"/>
        <c:auto val="1"/>
        <c:lblAlgn val="ctr"/>
        <c:lblOffset val="100"/>
        <c:noMultiLvlLbl val="0"/>
      </c:catAx>
      <c:valAx>
        <c:axId val="108521152"/>
        <c:scaling>
          <c:orientation val="minMax"/>
          <c:min val="3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84514304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explosion val="4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E43-4FE9-8F69-2EC134D6B0B3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51.9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48.1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Normal</c:v>
                </c:pt>
                <c:pt idx="2">
                  <c:v>Programada</c:v>
                </c:pt>
                <c:pt idx="3">
                  <c:v>De emergencia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 formatCode="0.0">
                  <c:v>50.746304549972763</c:v>
                </c:pt>
                <c:pt idx="2" formatCode="0.0">
                  <c:v>25.558726392407092</c:v>
                </c:pt>
                <c:pt idx="3" formatCode="0.0">
                  <c:v>23.69496905762017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E43-4FE9-8F69-2EC134D6B0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2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82742782152234E-2"/>
          <c:y val="3.8041259963699933E-2"/>
          <c:w val="0.93503947944007004"/>
          <c:h val="0.90342090515979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56C-4589-BDB5-08A6C575BD90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56C-4589-BDB5-08A6C575BD90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56C-4589-BDB5-08A6C575BD90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56C-4589-BDB5-08A6C575BD90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56C-4589-BDB5-08A6C575BD9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56C-4589-BDB5-08A6C575BD90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56C-4589-BDB5-08A6C575BD90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D56C-4589-BDB5-08A6C575BD90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D56C-4589-BDB5-08A6C575BD90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D56C-4589-BDB5-08A6C575BD9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56C-4589-BDB5-08A6C575BD90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D56C-4589-BDB5-08A6C575BD90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56C-4589-BDB5-08A6C575BD90}"/>
              </c:ext>
            </c:extLst>
          </c:dPt>
          <c:dPt>
            <c:idx val="1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D56C-4589-BDB5-08A6C575BD90}"/>
              </c:ext>
            </c:extLst>
          </c:dPt>
          <c:dPt>
            <c:idx val="2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56C-4589-BDB5-08A6C575BD90}"/>
              </c:ext>
            </c:extLst>
          </c:dPt>
          <c:dPt>
            <c:idx val="2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D56C-4589-BDB5-08A6C575BD90}"/>
              </c:ext>
            </c:extLst>
          </c:dPt>
          <c:dPt>
            <c:idx val="2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D56C-4589-BDB5-08A6C575BD90}"/>
              </c:ext>
            </c:extLst>
          </c:dPt>
          <c:dPt>
            <c:idx val="2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D56C-4589-BDB5-08A6C575BD90}"/>
              </c:ext>
            </c:extLst>
          </c:dPt>
          <c:dPt>
            <c:idx val="2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D56C-4589-BDB5-08A6C575BD90}"/>
              </c:ext>
            </c:extLst>
          </c:dPt>
          <c:dPt>
            <c:idx val="3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D56C-4589-BDB5-08A6C575BD90}"/>
              </c:ext>
            </c:extLst>
          </c:dPt>
          <c:dPt>
            <c:idx val="3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D56C-4589-BDB5-08A6C575BD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Hoja1!$A$2:$A$34</c:f>
              <c:strCache>
                <c:ptCount val="33"/>
                <c:pt idx="0">
                  <c:v>DG</c:v>
                </c:pt>
                <c:pt idx="1">
                  <c:v>CO</c:v>
                </c:pt>
                <c:pt idx="2">
                  <c:v>AG</c:v>
                </c:pt>
                <c:pt idx="3">
                  <c:v>BC</c:v>
                </c:pt>
                <c:pt idx="4">
                  <c:v>SO</c:v>
                </c:pt>
                <c:pt idx="5">
                  <c:v>CH</c:v>
                </c:pt>
                <c:pt idx="6">
                  <c:v>TM</c:v>
                </c:pt>
                <c:pt idx="7">
                  <c:v>MI</c:v>
                </c:pt>
                <c:pt idx="8">
                  <c:v>BS</c:v>
                </c:pt>
                <c:pt idx="9">
                  <c:v>JL</c:v>
                </c:pt>
                <c:pt idx="10">
                  <c:v>TB</c:v>
                </c:pt>
                <c:pt idx="11">
                  <c:v>NL</c:v>
                </c:pt>
                <c:pt idx="12">
                  <c:v>CL</c:v>
                </c:pt>
                <c:pt idx="13">
                  <c:v>GT</c:v>
                </c:pt>
                <c:pt idx="14">
                  <c:v>QR</c:v>
                </c:pt>
                <c:pt idx="15">
                  <c:v>VZ</c:v>
                </c:pt>
                <c:pt idx="16">
                  <c:v>CM</c:v>
                </c:pt>
                <c:pt idx="17">
                  <c:v>RM</c:v>
                </c:pt>
                <c:pt idx="18">
                  <c:v>QT</c:v>
                </c:pt>
                <c:pt idx="19">
                  <c:v>CS</c:v>
                </c:pt>
                <c:pt idx="20">
                  <c:v>SL</c:v>
                </c:pt>
                <c:pt idx="21">
                  <c:v>HG</c:v>
                </c:pt>
                <c:pt idx="22">
                  <c:v>MX</c:v>
                </c:pt>
                <c:pt idx="23">
                  <c:v>NY</c:v>
                </c:pt>
                <c:pt idx="24">
                  <c:v>CP</c:v>
                </c:pt>
                <c:pt idx="25">
                  <c:v>ZT</c:v>
                </c:pt>
                <c:pt idx="26">
                  <c:v>SI</c:v>
                </c:pt>
                <c:pt idx="27">
                  <c:v>MO</c:v>
                </c:pt>
                <c:pt idx="28">
                  <c:v>TX</c:v>
                </c:pt>
                <c:pt idx="29">
                  <c:v>PU</c:v>
                </c:pt>
                <c:pt idx="30">
                  <c:v>YU</c:v>
                </c:pt>
                <c:pt idx="31">
                  <c:v>GR</c:v>
                </c:pt>
                <c:pt idx="32">
                  <c:v>OX</c:v>
                </c:pt>
              </c:strCache>
            </c:strRef>
          </c:cat>
          <c:val>
            <c:numRef>
              <c:f>Hoja1!$B$2:$B$34</c:f>
              <c:numCache>
                <c:formatCode>0.0</c:formatCode>
                <c:ptCount val="33"/>
                <c:pt idx="0">
                  <c:v>86.704523473983826</c:v>
                </c:pt>
                <c:pt idx="1">
                  <c:v>87.019251382755215</c:v>
                </c:pt>
                <c:pt idx="2">
                  <c:v>87.803204375084462</c:v>
                </c:pt>
                <c:pt idx="3">
                  <c:v>88.984970908118996</c:v>
                </c:pt>
                <c:pt idx="4">
                  <c:v>89.059280373027391</c:v>
                </c:pt>
                <c:pt idx="5">
                  <c:v>89.497527330463711</c:v>
                </c:pt>
                <c:pt idx="6">
                  <c:v>89.595808930516839</c:v>
                </c:pt>
                <c:pt idx="7">
                  <c:v>89.879809789721648</c:v>
                </c:pt>
                <c:pt idx="8">
                  <c:v>90.57644025242584</c:v>
                </c:pt>
                <c:pt idx="9">
                  <c:v>90.584386240804008</c:v>
                </c:pt>
                <c:pt idx="10">
                  <c:v>90.707660966064452</c:v>
                </c:pt>
                <c:pt idx="11">
                  <c:v>91.171961005749012</c:v>
                </c:pt>
                <c:pt idx="12">
                  <c:v>91.538849033333918</c:v>
                </c:pt>
                <c:pt idx="13">
                  <c:v>91.585170582635129</c:v>
                </c:pt>
                <c:pt idx="14">
                  <c:v>91.607881489081976</c:v>
                </c:pt>
                <c:pt idx="15">
                  <c:v>91.728854638590079</c:v>
                </c:pt>
                <c:pt idx="16">
                  <c:v>91.763377636682705</c:v>
                </c:pt>
                <c:pt idx="17">
                  <c:v>92.167990591449382</c:v>
                </c:pt>
                <c:pt idx="18">
                  <c:v>92.734205068541655</c:v>
                </c:pt>
                <c:pt idx="19">
                  <c:v>93.013616988490497</c:v>
                </c:pt>
                <c:pt idx="20">
                  <c:v>93.083288525157883</c:v>
                </c:pt>
                <c:pt idx="21">
                  <c:v>93.154894270812306</c:v>
                </c:pt>
                <c:pt idx="22">
                  <c:v>93.315431084449187</c:v>
                </c:pt>
                <c:pt idx="23">
                  <c:v>93.454527684112804</c:v>
                </c:pt>
                <c:pt idx="24">
                  <c:v>93.9243283284424</c:v>
                </c:pt>
                <c:pt idx="25">
                  <c:v>94.320838400978801</c:v>
                </c:pt>
                <c:pt idx="26">
                  <c:v>94.432459065012864</c:v>
                </c:pt>
                <c:pt idx="27">
                  <c:v>95.041732145975203</c:v>
                </c:pt>
                <c:pt idx="28">
                  <c:v>95.242191635786128</c:v>
                </c:pt>
                <c:pt idx="29">
                  <c:v>95.509265904262094</c:v>
                </c:pt>
                <c:pt idx="30">
                  <c:v>95.621773686941779</c:v>
                </c:pt>
                <c:pt idx="31">
                  <c:v>96.123498906891854</c:v>
                </c:pt>
                <c:pt idx="32">
                  <c:v>96.319069630737999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D56C-4589-BDB5-08A6C575BD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84522496"/>
        <c:axId val="108525760"/>
      </c:barChart>
      <c:catAx>
        <c:axId val="84522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8525760"/>
        <c:crosses val="autoZero"/>
        <c:auto val="1"/>
        <c:lblAlgn val="ctr"/>
        <c:lblOffset val="100"/>
        <c:noMultiLvlLbl val="0"/>
      </c:catAx>
      <c:valAx>
        <c:axId val="1085257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845224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lang="es-MX" sz="1000" kern="1200">
          <a:solidFill>
            <a:schemeClr val="tx1"/>
          </a:solidFill>
          <a:latin typeface="Soberana Sans" pitchFamily="50" charset="0"/>
          <a:ea typeface="+mn-ea"/>
          <a:cs typeface="+mn-cs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09780986052901"/>
          <c:y val="5.7509635681505501E-2"/>
          <c:w val="0.63801909498384402"/>
          <c:h val="0.80320783566421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-4.0836236449918297E-3"/>
                  <c:y val="5.6802981119005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9679301169926506E-3"/>
                  <c:y val="2.5555207836060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478460726584801E-3"/>
                  <c:y val="-8.5010021368652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972836351516501E-3"/>
                  <c:y val="-4.0737992432359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330752932213901E-3"/>
                  <c:y val="-4.643316795051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141972320535796E-3"/>
                  <c:y val="1.1848940559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7045692241092E-3"/>
                  <c:y val="1.35262748583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9CF-4B39-B7CB-149F9207C1C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7.4857501708850199E-3"/>
                  <c:y val="1.68741107813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9CF-4B39-B7CB-149F9207C1C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El niño la rechazó</c:v>
                </c:pt>
                <c:pt idx="1">
                  <c:v>Nunca tuvo leche</c:v>
                </c:pt>
                <c:pt idx="2">
                  <c:v>Por enfermedad de ella o del niño</c:v>
                </c:pt>
                <c:pt idx="3">
                  <c:v>Otra razón</c:v>
                </c:pt>
                <c:pt idx="4">
                  <c:v>El médico le recomendó dar fórmula</c:v>
                </c:pt>
              </c:strCache>
            </c:strRef>
          </c:cat>
          <c:val>
            <c:numRef>
              <c:f>Hoja1!$B$2:$B$6</c:f>
              <c:numCache>
                <c:formatCode>0.0</c:formatCode>
                <c:ptCount val="5"/>
                <c:pt idx="0">
                  <c:v>33.287279186815347</c:v>
                </c:pt>
                <c:pt idx="1">
                  <c:v>26.70482581663871</c:v>
                </c:pt>
                <c:pt idx="2">
                  <c:v>22.944833711635251</c:v>
                </c:pt>
                <c:pt idx="3">
                  <c:v>13.77676897266357</c:v>
                </c:pt>
                <c:pt idx="4">
                  <c:v>3.286292312247113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9CF-4B39-B7CB-149F9207C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86651392"/>
        <c:axId val="109913216"/>
      </c:barChart>
      <c:catAx>
        <c:axId val="86651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9913216"/>
        <c:crosses val="autoZero"/>
        <c:auto val="1"/>
        <c:lblAlgn val="ctr"/>
        <c:lblOffset val="100"/>
        <c:noMultiLvlLbl val="0"/>
      </c:catAx>
      <c:valAx>
        <c:axId val="109913216"/>
        <c:scaling>
          <c:orientation val="minMax"/>
          <c:max val="36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crossAx val="8665139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aseline="0">
          <a:latin typeface="Soberana Sans" pitchFamily="50" charset="0"/>
        </a:defRPr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3579A-04F3-4843-8F98-F69A1F8F5643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BF230-29F5-4678-8C91-06BE69143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46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52C17-0E18-4A27-A021-FC3603FD743D}" type="slidenum">
              <a:rPr lang="es-MX" smtClean="0">
                <a:solidFill>
                  <a:prstClr val="black"/>
                </a:solidFill>
              </a:rPr>
              <a:pPr/>
              <a:t>6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6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07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04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27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9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39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30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3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73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49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81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72A4E9-205F-4477-B331-FE1A58A6EC6C}" type="datetimeFigureOut">
              <a:rPr lang="es-MX" smtClean="0"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786688-D72E-46F2-96D9-D1698D7696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22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94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4339722" cy="6857999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04" y="5833837"/>
            <a:ext cx="7535295" cy="69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63577" y="4365104"/>
            <a:ext cx="447291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Quintana </a:t>
            </a:r>
            <a:r>
              <a:rPr lang="es-MX" sz="2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Roo</a:t>
            </a:r>
            <a:endParaRPr lang="es-MX" sz="2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berana Sans" pitchFamily="50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4572000" y="2867517"/>
            <a:ext cx="4582327" cy="849515"/>
          </a:xfrm>
        </p:spPr>
        <p:txBody>
          <a:bodyPr>
            <a:noAutofit/>
          </a:bodyPr>
          <a:lstStyle/>
          <a:p>
            <a:r>
              <a:rPr lang="es-MX" sz="2200" dirty="0">
                <a:solidFill>
                  <a:srgbClr val="E619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Salud materno-infantil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572000" y="160963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2800" b="1" dirty="0">
                <a:solidFill>
                  <a:srgbClr val="E619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Capítulo </a:t>
            </a:r>
            <a:r>
              <a:rPr lang="es-MX" sz="2800" b="1" dirty="0" smtClean="0">
                <a:solidFill>
                  <a:srgbClr val="E619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berana Sans" pitchFamily="50" charset="0"/>
              </a:rPr>
              <a:t>6.</a:t>
            </a:r>
            <a:endParaRPr lang="es-MX" sz="2800" dirty="0">
              <a:solidFill>
                <a:srgbClr val="E61998"/>
              </a:solidFill>
              <a:latin typeface="Soberan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633561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MX" sz="1400" b="1" dirty="0">
                <a:latin typeface="Soberana Sans" panose="02000000000000000000" pitchFamily="50" charset="0"/>
                <a:ea typeface="+mn-ea"/>
                <a:cs typeface="+mn-cs"/>
              </a:rPr>
              <a:t>Gráfica 6.1.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Porcentaje de mujeres en edad fértil</a:t>
            </a:r>
            <a:r>
              <a:rPr lang="es-MX" sz="1400" baseline="30000" dirty="0">
                <a:latin typeface="Soberana Sans" panose="02000000000000000000" pitchFamily="50" charset="0"/>
                <a:ea typeface="+mn-ea"/>
                <a:cs typeface="+mn-cs"/>
              </a:rPr>
              <a:t>1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 que acudieron a atención prenatal </a:t>
            </a:r>
            <a: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  <a:t/>
            </a:r>
            <a:b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</a:br>
            <a: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  <a:t>en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el primer trimestre </a:t>
            </a:r>
            <a: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  <a:t>del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embarazo por entidad federativa, 2014</a:t>
            </a: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004655808"/>
              </p:ext>
            </p:extLst>
          </p:nvPr>
        </p:nvGraphicFramePr>
        <p:xfrm>
          <a:off x="0" y="1113183"/>
          <a:ext cx="91440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48072" y="993102"/>
            <a:ext cx="1728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74120" y="6341849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1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Mujeres con últimos hijos nacidos vivos en los cinco años previos al levantamiento de la encuesta.</a:t>
            </a:r>
          </a:p>
          <a:p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Consejo Nacional de Población con base en la ENADID  2014.</a:t>
            </a:r>
          </a:p>
        </p:txBody>
      </p:sp>
      <p:sp>
        <p:nvSpPr>
          <p:cNvPr id="12" name="6 CuadroTexto"/>
          <p:cNvSpPr txBox="1"/>
          <p:nvPr/>
        </p:nvSpPr>
        <p:spPr>
          <a:xfrm>
            <a:off x="4043606" y="6047710"/>
            <a:ext cx="1056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Entidad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619672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4212000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4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xfrm>
            <a:off x="826871" y="241484"/>
            <a:ext cx="7633561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MX" sz="1400" b="1" dirty="0">
                <a:latin typeface="Soberana Sans" panose="02000000000000000000" pitchFamily="50" charset="0"/>
                <a:ea typeface="+mn-ea"/>
                <a:cs typeface="+mn-cs"/>
              </a:rPr>
              <a:t>Gráfica 6.2. </a:t>
            </a:r>
            <a: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  <a:t>Número promedio de revisiones prenatales </a:t>
            </a:r>
            <a:b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</a:br>
            <a: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  <a:t>de mujeres en edad fértil</a:t>
            </a:r>
            <a:r>
              <a:rPr lang="es-MX" sz="1400" baseline="30000" dirty="0" smtClean="0">
                <a:latin typeface="Soberana Sans" panose="02000000000000000000" pitchFamily="50" charset="0"/>
                <a:ea typeface="+mn-ea"/>
                <a:cs typeface="+mn-cs"/>
              </a:rPr>
              <a:t>1</a:t>
            </a:r>
            <a:r>
              <a:rPr lang="es-MX" sz="1400" dirty="0" smtClean="0">
                <a:latin typeface="Soberana Sans" panose="02000000000000000000" pitchFamily="50" charset="0"/>
                <a:ea typeface="+mn-ea"/>
                <a:cs typeface="+mn-cs"/>
              </a:rPr>
              <a:t> por entidad federativa, 2014</a:t>
            </a:r>
            <a:endParaRPr lang="es-MX" sz="1400" dirty="0">
              <a:latin typeface="Soberana Sans" panose="02000000000000000000" pitchFamily="50" charset="0"/>
              <a:ea typeface="+mn-ea"/>
              <a:cs typeface="+mn-cs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13345377"/>
              </p:ext>
            </p:extLst>
          </p:nvPr>
        </p:nvGraphicFramePr>
        <p:xfrm>
          <a:off x="0" y="1083365"/>
          <a:ext cx="9144000" cy="491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67455" y="973001"/>
            <a:ext cx="1728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84280" y="6325513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1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Mujeres con últimos hijos nacidos vivos en los cinco años previos al levantamiento de la encuesta..</a:t>
            </a:r>
          </a:p>
          <a:p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Consejo Nacional de Población con base en la ENADID  2014.</a:t>
            </a:r>
          </a:p>
        </p:txBody>
      </p:sp>
      <p:sp>
        <p:nvSpPr>
          <p:cNvPr id="12" name="6 CuadroTexto"/>
          <p:cNvSpPr txBox="1"/>
          <p:nvPr/>
        </p:nvSpPr>
        <p:spPr>
          <a:xfrm>
            <a:off x="4043606" y="6047710"/>
            <a:ext cx="10567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>
                <a:latin typeface="Soberana Sans" pitchFamily="50" charset="0"/>
              </a:rPr>
              <a:t>Entidad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3347864" y="5852425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4375894" y="5848982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885116519"/>
              </p:ext>
            </p:extLst>
          </p:nvPr>
        </p:nvGraphicFramePr>
        <p:xfrm>
          <a:off x="467544" y="1103243"/>
          <a:ext cx="8352928" cy="508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74023" y="5641370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755576" y="260648"/>
            <a:ext cx="7633561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MX" sz="1400" b="1" dirty="0">
                <a:latin typeface="Soberana Sans" panose="02000000000000000000" pitchFamily="50" charset="0"/>
                <a:ea typeface="+mn-ea"/>
                <a:cs typeface="+mn-cs"/>
              </a:rPr>
              <a:t>Gráfica 6.3.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Quintana Roo. Porcentaje de mujeres en edad fértil</a:t>
            </a:r>
            <a:r>
              <a:rPr lang="es-MX" sz="1400" baseline="30000" dirty="0">
                <a:latin typeface="Soberana Sans" panose="02000000000000000000" pitchFamily="50" charset="0"/>
                <a:ea typeface="+mn-ea"/>
                <a:cs typeface="+mn-cs"/>
              </a:rPr>
              <a:t>1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 según tipo de revisión que le realizaron en las consultas prenatales, 2014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84280" y="633802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1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Mujeres con últimos hijos nacidos vivos en los cinco años previos al levantamiento de la encuesta.</a:t>
            </a:r>
          </a:p>
          <a:p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Consejo Nacional de Población con base en la ENADID  2014.</a:t>
            </a:r>
          </a:p>
        </p:txBody>
      </p:sp>
    </p:spTree>
    <p:extLst>
      <p:ext uri="{BB962C8B-B14F-4D97-AF65-F5344CB8AC3E}">
        <p14:creationId xmlns:p14="http://schemas.microsoft.com/office/powerpoint/2010/main" val="32648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614624"/>
              </p:ext>
            </p:extLst>
          </p:nvPr>
        </p:nvGraphicFramePr>
        <p:xfrm>
          <a:off x="457200" y="134076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 noGrp="1"/>
          </p:cNvSpPr>
          <p:nvPr>
            <p:ph type="title"/>
          </p:nvPr>
        </p:nvSpPr>
        <p:spPr>
          <a:xfrm>
            <a:off x="755576" y="260648"/>
            <a:ext cx="7633561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MX" sz="1400" b="1" dirty="0">
                <a:latin typeface="Soberana Sans" panose="02000000000000000000" pitchFamily="50" charset="0"/>
                <a:ea typeface="+mn-ea"/>
                <a:cs typeface="+mn-cs"/>
              </a:rPr>
              <a:t>Gráfica 6.4.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Quintana Roo. Distribución porcentual de mujeres</a:t>
            </a:r>
            <a:b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</a:b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 en edad fértil</a:t>
            </a:r>
            <a:r>
              <a:rPr lang="es-MX" sz="1400" baseline="30000" dirty="0">
                <a:latin typeface="Soberana Sans" panose="02000000000000000000" pitchFamily="50" charset="0"/>
                <a:ea typeface="+mn-ea"/>
                <a:cs typeface="+mn-cs"/>
              </a:rPr>
              <a:t>1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 según tipo de parto, 2014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94440" y="634818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1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Mujeres con últimos hijos nacidos vivos en los cinco años previos al levantamiento de la encuesta.</a:t>
            </a:r>
          </a:p>
          <a:p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Consejo Nacional de Población con base en la ENADID  2014.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27584" y="3110771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1"/>
                </a:solidFill>
                <a:latin typeface="Soberana Sans" pitchFamily="50" charset="0"/>
              </a:rPr>
              <a:t>Normal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699792" y="3110771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1"/>
                </a:solidFill>
                <a:latin typeface="Soberana Sans" pitchFamily="50" charset="0"/>
              </a:rPr>
              <a:t>Cesárea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96136" y="3182779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1"/>
                </a:solidFill>
                <a:latin typeface="Soberana Sans" pitchFamily="50" charset="0"/>
              </a:rPr>
              <a:t>Programada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7092280" y="302889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bg1"/>
                </a:solidFill>
                <a:latin typeface="Soberana Sans" pitchFamily="50" charset="0"/>
              </a:rPr>
              <a:t>De </a:t>
            </a:r>
            <a:br>
              <a:rPr lang="es-MX" sz="1000" dirty="0">
                <a:solidFill>
                  <a:schemeClr val="bg1"/>
                </a:solidFill>
                <a:latin typeface="Soberana Sans" pitchFamily="50" charset="0"/>
              </a:rPr>
            </a:br>
            <a:r>
              <a:rPr lang="es-MX" sz="1000" dirty="0">
                <a:solidFill>
                  <a:schemeClr val="bg1"/>
                </a:solidFill>
                <a:latin typeface="Soberana Sans" pitchFamily="50" charset="0"/>
              </a:rPr>
              <a:t>emergencia</a:t>
            </a:r>
          </a:p>
        </p:txBody>
      </p:sp>
    </p:spTree>
    <p:extLst>
      <p:ext uri="{BB962C8B-B14F-4D97-AF65-F5344CB8AC3E}">
        <p14:creationId xmlns:p14="http://schemas.microsoft.com/office/powerpoint/2010/main" val="9895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xfrm>
            <a:off x="251519" y="250195"/>
            <a:ext cx="8640961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MX" sz="1400" b="1" dirty="0">
                <a:latin typeface="Soberana Sans" panose="02000000000000000000" pitchFamily="50" charset="0"/>
                <a:ea typeface="+mn-ea"/>
                <a:cs typeface="+mn-cs"/>
              </a:rPr>
              <a:t>Gráfica 6.5.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Porcentaje de mujeres en edad fértil</a:t>
            </a:r>
            <a:r>
              <a:rPr lang="es-MX" sz="1400" baseline="30000" dirty="0">
                <a:latin typeface="Soberana Sans" panose="02000000000000000000" pitchFamily="50" charset="0"/>
                <a:ea typeface="+mn-ea"/>
                <a:cs typeface="+mn-cs"/>
              </a:rPr>
              <a:t>1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 </a:t>
            </a:r>
            <a:b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</a:b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que dieron leche materna al recién nacido por entidad federativa, 2014</a:t>
            </a: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427787178"/>
              </p:ext>
            </p:extLst>
          </p:nvPr>
        </p:nvGraphicFramePr>
        <p:xfrm>
          <a:off x="0" y="1073427"/>
          <a:ext cx="9144000" cy="478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58011" y="993101"/>
            <a:ext cx="1728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prstClr val="black"/>
                </a:solidFill>
                <a:latin typeface="Soberana Sans" pitchFamily="50" charset="0"/>
              </a:rPr>
              <a:t>Porcentaje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74120" y="63406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1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Mujeres con últimos hijos nacidos vivos en los cinco años previos al levantamiento de la encuesta..</a:t>
            </a:r>
          </a:p>
          <a:p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Consejo Nacional de Población con base en la ENADID  2014.</a:t>
            </a:r>
          </a:p>
        </p:txBody>
      </p:sp>
      <p:sp>
        <p:nvSpPr>
          <p:cNvPr id="12" name="6 CuadroTexto"/>
          <p:cNvSpPr txBox="1"/>
          <p:nvPr/>
        </p:nvSpPr>
        <p:spPr>
          <a:xfrm>
            <a:off x="4043606" y="6047710"/>
            <a:ext cx="1056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000" dirty="0">
                <a:latin typeface="Soberana Sans" pitchFamily="50" charset="0"/>
              </a:rPr>
              <a:t>Entidad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4211960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4994108" y="5878800"/>
            <a:ext cx="0" cy="216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13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574126784"/>
              </p:ext>
            </p:extLst>
          </p:nvPr>
        </p:nvGraphicFramePr>
        <p:xfrm>
          <a:off x="251520" y="1268760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668344" y="554189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000" dirty="0">
                <a:latin typeface="Soberana Sans" pitchFamily="50" charset="0"/>
              </a:rPr>
              <a:t>Porcentaje</a:t>
            </a:r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755576" y="260648"/>
            <a:ext cx="7633561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s-MX" sz="1400" b="1" dirty="0">
                <a:latin typeface="Soberana Sans" panose="02000000000000000000" pitchFamily="50" charset="0"/>
                <a:ea typeface="+mn-ea"/>
                <a:cs typeface="+mn-cs"/>
              </a:rPr>
              <a:t>Gráfica 6.6. 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Quintana Roo. Distribución porcentual de mujeres </a:t>
            </a:r>
            <a:b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</a:b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en edad fértil</a:t>
            </a:r>
            <a:r>
              <a:rPr lang="es-MX" sz="1400" baseline="30000" dirty="0">
                <a:latin typeface="Soberana Sans" panose="02000000000000000000" pitchFamily="50" charset="0"/>
                <a:ea typeface="+mn-ea"/>
                <a:cs typeface="+mn-cs"/>
              </a:rPr>
              <a:t>1</a:t>
            </a:r>
            <a:r>
              <a:rPr lang="es-MX" sz="1400" dirty="0">
                <a:latin typeface="Soberana Sans" panose="02000000000000000000" pitchFamily="50" charset="0"/>
                <a:ea typeface="+mn-ea"/>
                <a:cs typeface="+mn-cs"/>
              </a:rPr>
              <a:t> según razón de no amamantamiento, 2014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84280" y="634818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1</a:t>
            </a:r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Mujeres con últimos hijos nacidos vivos en los cinco años previos al levantamiento de la encuesta.</a:t>
            </a:r>
          </a:p>
          <a:p>
            <a:r>
              <a:rPr lang="es-MX" sz="9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Soberana Sans" pitchFamily="50" charset="0"/>
              </a:rPr>
              <a:t>Fuente: Estimaciones del Consejo Nacional de Población con base en la ENADID  2014.</a:t>
            </a:r>
          </a:p>
        </p:txBody>
      </p:sp>
    </p:spTree>
    <p:extLst>
      <p:ext uri="{BB962C8B-B14F-4D97-AF65-F5344CB8AC3E}">
        <p14:creationId xmlns:p14="http://schemas.microsoft.com/office/powerpoint/2010/main" val="18689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SSyR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762EA4"/>
      </a:accent1>
      <a:accent2>
        <a:srgbClr val="009A48"/>
      </a:accent2>
      <a:accent3>
        <a:srgbClr val="D7023A"/>
      </a:accent3>
      <a:accent4>
        <a:srgbClr val="0085CF"/>
      </a:accent4>
      <a:accent5>
        <a:srgbClr val="E61998"/>
      </a:accent5>
      <a:accent6>
        <a:srgbClr val="006578"/>
      </a:accent6>
      <a:hlink>
        <a:srgbClr val="0000FF"/>
      </a:hlink>
      <a:folHlink>
        <a:srgbClr val="800080"/>
      </a:folHlink>
    </a:clrScheme>
    <a:fontScheme name="Soberana Sans">
      <a:majorFont>
        <a:latin typeface="Soberana Sans"/>
        <a:ea typeface=""/>
        <a:cs typeface=""/>
      </a:majorFont>
      <a:minorFont>
        <a:latin typeface="Soberan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303</Words>
  <Application>Microsoft Office PowerPoint</Application>
  <PresentationFormat>Presentación en pantalla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Salud materno-infantil</vt:lpstr>
      <vt:lpstr>Gráfica 6.1. Porcentaje de mujeres en edad fértil1 que acudieron a atención prenatal  en el primer trimestre del embarazo por entidad federativa, 2014</vt:lpstr>
      <vt:lpstr>Gráfica 6.2. Número promedio de revisiones prenatales  de mujeres en edad fértil1 por entidad federativa, 2014</vt:lpstr>
      <vt:lpstr>Gráfica 6.3. Quintana Roo. Porcentaje de mujeres en edad fértil1 según tipo de revisión que le realizaron en las consultas prenatales, 2014</vt:lpstr>
      <vt:lpstr>Gráfica 6.4. Quintana Roo. Distribución porcentual de mujeres  en edad fértil1 según tipo de parto, 2014</vt:lpstr>
      <vt:lpstr>Gráfica 6.5. Porcentaje de mujeres en edad fértil1  que dieron leche materna al recién nacido por entidad federativa, 2014</vt:lpstr>
      <vt:lpstr>Gráfica 6.6. Quintana Roo. Distribución porcentual de mujeres  en edad fértil1 según razón de no amamantamiento,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Apartado 6</dc:title>
  <dc:creator>Muñoz Perez Virginia</dc:creator>
  <cp:lastModifiedBy>Ramirez Fragoso Mitzi</cp:lastModifiedBy>
  <cp:revision>63</cp:revision>
  <dcterms:created xsi:type="dcterms:W3CDTF">2016-08-29T13:56:47Z</dcterms:created>
  <dcterms:modified xsi:type="dcterms:W3CDTF">2017-04-28T22:43:07Z</dcterms:modified>
</cp:coreProperties>
</file>