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869" r:id="rId2"/>
    <p:sldMasterId id="2147483895" r:id="rId3"/>
  </p:sldMasterIdLst>
  <p:notesMasterIdLst>
    <p:notesMasterId r:id="rId74"/>
  </p:notesMasterIdLst>
  <p:sldIdLst>
    <p:sldId id="361" r:id="rId4"/>
    <p:sldId id="433" r:id="rId5"/>
    <p:sldId id="432" r:id="rId6"/>
    <p:sldId id="434" r:id="rId7"/>
    <p:sldId id="435" r:id="rId8"/>
    <p:sldId id="394" r:id="rId9"/>
    <p:sldId id="436" r:id="rId10"/>
    <p:sldId id="437" r:id="rId11"/>
    <p:sldId id="438" r:id="rId12"/>
    <p:sldId id="439" r:id="rId13"/>
    <p:sldId id="440" r:id="rId14"/>
    <p:sldId id="441" r:id="rId15"/>
    <p:sldId id="396" r:id="rId16"/>
    <p:sldId id="397" r:id="rId17"/>
    <p:sldId id="442" r:id="rId18"/>
    <p:sldId id="443" r:id="rId19"/>
    <p:sldId id="444" r:id="rId20"/>
    <p:sldId id="445" r:id="rId21"/>
    <p:sldId id="416" r:id="rId22"/>
    <p:sldId id="446" r:id="rId23"/>
    <p:sldId id="417" r:id="rId24"/>
    <p:sldId id="447" r:id="rId25"/>
    <p:sldId id="448" r:id="rId26"/>
    <p:sldId id="449" r:id="rId27"/>
    <p:sldId id="450" r:id="rId28"/>
    <p:sldId id="398" r:id="rId29"/>
    <p:sldId id="451" r:id="rId30"/>
    <p:sldId id="485" r:id="rId31"/>
    <p:sldId id="453" r:id="rId32"/>
    <p:sldId id="454" r:id="rId33"/>
    <p:sldId id="455" r:id="rId34"/>
    <p:sldId id="421" r:id="rId35"/>
    <p:sldId id="461" r:id="rId36"/>
    <p:sldId id="464" r:id="rId37"/>
    <p:sldId id="462" r:id="rId38"/>
    <p:sldId id="463" r:id="rId39"/>
    <p:sldId id="406" r:id="rId40"/>
    <p:sldId id="465" r:id="rId41"/>
    <p:sldId id="431" r:id="rId42"/>
    <p:sldId id="466" r:id="rId43"/>
    <p:sldId id="471" r:id="rId44"/>
    <p:sldId id="472" r:id="rId45"/>
    <p:sldId id="467" r:id="rId46"/>
    <p:sldId id="468" r:id="rId47"/>
    <p:sldId id="469" r:id="rId48"/>
    <p:sldId id="470" r:id="rId49"/>
    <p:sldId id="411" r:id="rId50"/>
    <p:sldId id="412" r:id="rId51"/>
    <p:sldId id="409" r:id="rId52"/>
    <p:sldId id="427" r:id="rId53"/>
    <p:sldId id="428" r:id="rId54"/>
    <p:sldId id="429" r:id="rId55"/>
    <p:sldId id="430" r:id="rId56"/>
    <p:sldId id="473" r:id="rId57"/>
    <p:sldId id="474" r:id="rId58"/>
    <p:sldId id="475" r:id="rId59"/>
    <p:sldId id="476" r:id="rId60"/>
    <p:sldId id="477" r:id="rId61"/>
    <p:sldId id="478" r:id="rId62"/>
    <p:sldId id="479" r:id="rId63"/>
    <p:sldId id="480" r:id="rId64"/>
    <p:sldId id="484" r:id="rId65"/>
    <p:sldId id="482" r:id="rId66"/>
    <p:sldId id="483" r:id="rId67"/>
    <p:sldId id="413" r:id="rId68"/>
    <p:sldId id="414" r:id="rId69"/>
    <p:sldId id="415" r:id="rId70"/>
    <p:sldId id="393" r:id="rId71"/>
    <p:sldId id="459" r:id="rId72"/>
    <p:sldId id="460"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5" autoAdjust="0"/>
    <p:restoredTop sz="98401" autoAdjust="0"/>
  </p:normalViewPr>
  <p:slideViewPr>
    <p:cSldViewPr>
      <p:cViewPr varScale="1">
        <p:scale>
          <a:sx n="80" d="100"/>
          <a:sy n="80" d="100"/>
        </p:scale>
        <p:origin x="-1120" y="-11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19246-923A-44D5-80C4-6ECADF592207}" type="doc">
      <dgm:prSet loTypeId="urn:microsoft.com/office/officeart/2005/8/layout/hierarchy3" loCatId="hierarchy" qsTypeId="urn:microsoft.com/office/officeart/2005/8/quickstyle/simple2" qsCatId="simple" csTypeId="urn:microsoft.com/office/officeart/2005/8/colors/accent1_2" csCatId="accent1" phldr="1"/>
      <dgm:spPr/>
      <dgm:t>
        <a:bodyPr/>
        <a:lstStyle/>
        <a:p>
          <a:endParaRPr lang="es-ES"/>
        </a:p>
      </dgm:t>
    </dgm:pt>
    <dgm:pt modelId="{29A321D6-0734-4009-AF4B-36D5DC1AC718}">
      <dgm:prSet/>
      <dgm:spPr/>
      <dgm:t>
        <a:bodyPr/>
        <a:lstStyle/>
        <a:p>
          <a:r>
            <a:rPr lang="es-MX" b="1" i="0" dirty="0"/>
            <a:t>Gobierno Abierto como medio</a:t>
          </a:r>
          <a:endParaRPr lang="es-ES" dirty="0"/>
        </a:p>
      </dgm:t>
    </dgm:pt>
    <dgm:pt modelId="{EB1DA4C1-5A00-43E3-ABF2-17777A5E6179}" type="parTrans" cxnId="{4DD52FF8-077A-42A7-975D-238970DA4F31}">
      <dgm:prSet/>
      <dgm:spPr/>
      <dgm:t>
        <a:bodyPr/>
        <a:lstStyle/>
        <a:p>
          <a:endParaRPr lang="es-ES"/>
        </a:p>
      </dgm:t>
    </dgm:pt>
    <dgm:pt modelId="{1956A1CC-C203-4BD1-B71B-547FE3322FB4}" type="sibTrans" cxnId="{4DD52FF8-077A-42A7-975D-238970DA4F31}">
      <dgm:prSet/>
      <dgm:spPr/>
      <dgm:t>
        <a:bodyPr/>
        <a:lstStyle/>
        <a:p>
          <a:endParaRPr lang="es-ES"/>
        </a:p>
      </dgm:t>
    </dgm:pt>
    <dgm:pt modelId="{1A5F52DF-B4CB-43D3-B9DB-D62AC3AC3814}">
      <dgm:prSet/>
      <dgm:spPr/>
      <dgm:t>
        <a:bodyPr/>
        <a:lstStyle/>
        <a:p>
          <a:r>
            <a:rPr lang="es-MX" b="0" i="0"/>
            <a:t>Políticas Públicas Abiertas</a:t>
          </a:r>
          <a:endParaRPr lang="es-ES"/>
        </a:p>
      </dgm:t>
    </dgm:pt>
    <dgm:pt modelId="{E941E5C8-9F0F-4A83-BB82-A03D8B4C3FB1}" type="parTrans" cxnId="{B4C2A20A-497D-4E77-9A40-D43D7FBD9E18}">
      <dgm:prSet/>
      <dgm:spPr/>
      <dgm:t>
        <a:bodyPr/>
        <a:lstStyle/>
        <a:p>
          <a:endParaRPr lang="es-ES"/>
        </a:p>
      </dgm:t>
    </dgm:pt>
    <dgm:pt modelId="{15FDA1EC-181D-411F-A2F0-DD76AD6ED96B}" type="sibTrans" cxnId="{B4C2A20A-497D-4E77-9A40-D43D7FBD9E18}">
      <dgm:prSet/>
      <dgm:spPr/>
      <dgm:t>
        <a:bodyPr/>
        <a:lstStyle/>
        <a:p>
          <a:endParaRPr lang="es-ES"/>
        </a:p>
      </dgm:t>
    </dgm:pt>
    <dgm:pt modelId="{50225D17-8956-4570-BCDB-726CD6A9973F}">
      <dgm:prSet/>
      <dgm:spPr/>
      <dgm:t>
        <a:bodyPr/>
        <a:lstStyle/>
        <a:p>
          <a:r>
            <a:rPr lang="es-MX" b="1" i="0" dirty="0"/>
            <a:t>Gobierno</a:t>
          </a:r>
          <a:r>
            <a:rPr lang="es-ES" b="1" i="0" dirty="0"/>
            <a:t> Abierto como fin</a:t>
          </a:r>
          <a:endParaRPr lang="es-ES" dirty="0"/>
        </a:p>
      </dgm:t>
    </dgm:pt>
    <dgm:pt modelId="{049FF47E-3651-4524-9870-9C7BE74BFE66}" type="parTrans" cxnId="{A9EAB956-413C-4D7D-9C94-551BBEBCE97B}">
      <dgm:prSet/>
      <dgm:spPr/>
      <dgm:t>
        <a:bodyPr/>
        <a:lstStyle/>
        <a:p>
          <a:endParaRPr lang="es-ES"/>
        </a:p>
      </dgm:t>
    </dgm:pt>
    <dgm:pt modelId="{1C96BACB-6365-4B64-AD35-26C593E9F570}" type="sibTrans" cxnId="{A9EAB956-413C-4D7D-9C94-551BBEBCE97B}">
      <dgm:prSet/>
      <dgm:spPr/>
      <dgm:t>
        <a:bodyPr/>
        <a:lstStyle/>
        <a:p>
          <a:endParaRPr lang="es-ES"/>
        </a:p>
      </dgm:t>
    </dgm:pt>
    <dgm:pt modelId="{7107FD31-B624-421E-90FF-337E5BF9ADE6}">
      <dgm:prSet/>
      <dgm:spPr/>
      <dgm:t>
        <a:bodyPr/>
        <a:lstStyle/>
        <a:p>
          <a:r>
            <a:rPr lang="es-MX" b="0" i="0" dirty="0"/>
            <a:t>Políticas Públicas para el Gobierno Abierto</a:t>
          </a:r>
          <a:endParaRPr lang="es-ES" dirty="0"/>
        </a:p>
      </dgm:t>
    </dgm:pt>
    <dgm:pt modelId="{083F13D2-9AF9-43E5-8110-BA58BDA00271}" type="parTrans" cxnId="{BDDD7927-ADD2-4C68-8E71-0C7FC8130E1A}">
      <dgm:prSet/>
      <dgm:spPr/>
      <dgm:t>
        <a:bodyPr/>
        <a:lstStyle/>
        <a:p>
          <a:endParaRPr lang="es-ES"/>
        </a:p>
      </dgm:t>
    </dgm:pt>
    <dgm:pt modelId="{6B9B3696-17B2-4153-AAEB-DD3D20D48A5D}" type="sibTrans" cxnId="{BDDD7927-ADD2-4C68-8E71-0C7FC8130E1A}">
      <dgm:prSet/>
      <dgm:spPr/>
      <dgm:t>
        <a:bodyPr/>
        <a:lstStyle/>
        <a:p>
          <a:endParaRPr lang="es-ES"/>
        </a:p>
      </dgm:t>
    </dgm:pt>
    <dgm:pt modelId="{7E667248-E079-4D40-83AA-6FBF8E7EE573}" type="pres">
      <dgm:prSet presAssocID="{99219246-923A-44D5-80C4-6ECADF592207}" presName="diagram" presStyleCnt="0">
        <dgm:presLayoutVars>
          <dgm:chPref val="1"/>
          <dgm:dir/>
          <dgm:animOne val="branch"/>
          <dgm:animLvl val="lvl"/>
          <dgm:resizeHandles/>
        </dgm:presLayoutVars>
      </dgm:prSet>
      <dgm:spPr/>
      <dgm:t>
        <a:bodyPr/>
        <a:lstStyle/>
        <a:p>
          <a:endParaRPr lang="es-ES"/>
        </a:p>
      </dgm:t>
    </dgm:pt>
    <dgm:pt modelId="{49237F64-2132-4B7A-8F35-7204008B3EBE}" type="pres">
      <dgm:prSet presAssocID="{29A321D6-0734-4009-AF4B-36D5DC1AC718}" presName="root" presStyleCnt="0"/>
      <dgm:spPr/>
    </dgm:pt>
    <dgm:pt modelId="{6DF5CEDC-9994-4052-B6F3-967655CB6F6D}" type="pres">
      <dgm:prSet presAssocID="{29A321D6-0734-4009-AF4B-36D5DC1AC718}" presName="rootComposite" presStyleCnt="0"/>
      <dgm:spPr/>
    </dgm:pt>
    <dgm:pt modelId="{3B8BF6A1-95C3-42C5-8A68-8070A03FFE06}" type="pres">
      <dgm:prSet presAssocID="{29A321D6-0734-4009-AF4B-36D5DC1AC718}" presName="rootText" presStyleLbl="node1" presStyleIdx="0" presStyleCnt="2" custLinFactX="11069" custLinFactNeighborX="100000" custLinFactNeighborY="-22561"/>
      <dgm:spPr/>
      <dgm:t>
        <a:bodyPr/>
        <a:lstStyle/>
        <a:p>
          <a:endParaRPr lang="es-ES"/>
        </a:p>
      </dgm:t>
    </dgm:pt>
    <dgm:pt modelId="{BC85FC0E-F4DD-413C-9FEE-CEBC365D18EF}" type="pres">
      <dgm:prSet presAssocID="{29A321D6-0734-4009-AF4B-36D5DC1AC718}" presName="rootConnector" presStyleLbl="node1" presStyleIdx="0" presStyleCnt="2"/>
      <dgm:spPr/>
      <dgm:t>
        <a:bodyPr/>
        <a:lstStyle/>
        <a:p>
          <a:endParaRPr lang="es-ES"/>
        </a:p>
      </dgm:t>
    </dgm:pt>
    <dgm:pt modelId="{68B103C6-7E29-4758-A753-E03B5F8F189A}" type="pres">
      <dgm:prSet presAssocID="{29A321D6-0734-4009-AF4B-36D5DC1AC718}" presName="childShape" presStyleCnt="0"/>
      <dgm:spPr/>
    </dgm:pt>
    <dgm:pt modelId="{3E41391C-588B-4F88-B3B0-FA8C7A32A995}" type="pres">
      <dgm:prSet presAssocID="{E941E5C8-9F0F-4A83-BB82-A03D8B4C3FB1}" presName="Name13" presStyleLbl="parChTrans1D2" presStyleIdx="0" presStyleCnt="2"/>
      <dgm:spPr/>
      <dgm:t>
        <a:bodyPr/>
        <a:lstStyle/>
        <a:p>
          <a:endParaRPr lang="es-ES"/>
        </a:p>
      </dgm:t>
    </dgm:pt>
    <dgm:pt modelId="{AF792606-31F4-4A13-96FA-72403C60E6B5}" type="pres">
      <dgm:prSet presAssocID="{1A5F52DF-B4CB-43D3-B9DB-D62AC3AC3814}" presName="childText" presStyleLbl="bgAcc1" presStyleIdx="0" presStyleCnt="2" custLinFactX="50768" custLinFactNeighborX="100000" custLinFactNeighborY="8603">
        <dgm:presLayoutVars>
          <dgm:bulletEnabled val="1"/>
        </dgm:presLayoutVars>
      </dgm:prSet>
      <dgm:spPr/>
      <dgm:t>
        <a:bodyPr/>
        <a:lstStyle/>
        <a:p>
          <a:endParaRPr lang="es-ES"/>
        </a:p>
      </dgm:t>
    </dgm:pt>
    <dgm:pt modelId="{A8A644DD-68C5-4A46-986A-A0ABC94815E4}" type="pres">
      <dgm:prSet presAssocID="{50225D17-8956-4570-BCDB-726CD6A9973F}" presName="root" presStyleCnt="0"/>
      <dgm:spPr/>
    </dgm:pt>
    <dgm:pt modelId="{8FAB49F2-9727-4724-9059-570F0C2A0E96}" type="pres">
      <dgm:prSet presAssocID="{50225D17-8956-4570-BCDB-726CD6A9973F}" presName="rootComposite" presStyleCnt="0"/>
      <dgm:spPr/>
    </dgm:pt>
    <dgm:pt modelId="{44E67C13-F0A6-4F7F-ADAC-BF224CCBEB92}" type="pres">
      <dgm:prSet presAssocID="{50225D17-8956-4570-BCDB-726CD6A9973F}" presName="rootText" presStyleLbl="node1" presStyleIdx="1" presStyleCnt="2" custLinFactX="-25027" custLinFactNeighborX="-100000" custLinFactNeighborY="-21265"/>
      <dgm:spPr/>
      <dgm:t>
        <a:bodyPr/>
        <a:lstStyle/>
        <a:p>
          <a:endParaRPr lang="es-ES"/>
        </a:p>
      </dgm:t>
    </dgm:pt>
    <dgm:pt modelId="{538614C0-5637-4312-95F3-4BEDF8D5E4A8}" type="pres">
      <dgm:prSet presAssocID="{50225D17-8956-4570-BCDB-726CD6A9973F}" presName="rootConnector" presStyleLbl="node1" presStyleIdx="1" presStyleCnt="2"/>
      <dgm:spPr/>
      <dgm:t>
        <a:bodyPr/>
        <a:lstStyle/>
        <a:p>
          <a:endParaRPr lang="es-ES"/>
        </a:p>
      </dgm:t>
    </dgm:pt>
    <dgm:pt modelId="{94DEED94-6581-4A08-A212-8B501B55B9CB}" type="pres">
      <dgm:prSet presAssocID="{50225D17-8956-4570-BCDB-726CD6A9973F}" presName="childShape" presStyleCnt="0"/>
      <dgm:spPr/>
    </dgm:pt>
    <dgm:pt modelId="{E76F2C79-8F82-4553-B3A0-DC8B51FE3386}" type="pres">
      <dgm:prSet presAssocID="{083F13D2-9AF9-43E5-8110-BA58BDA00271}" presName="Name13" presStyleLbl="parChTrans1D2" presStyleIdx="1" presStyleCnt="2"/>
      <dgm:spPr/>
      <dgm:t>
        <a:bodyPr/>
        <a:lstStyle/>
        <a:p>
          <a:endParaRPr lang="es-ES"/>
        </a:p>
      </dgm:t>
    </dgm:pt>
    <dgm:pt modelId="{A84EA7CE-D73B-4966-A0F9-70419EF210AC}" type="pres">
      <dgm:prSet presAssocID="{7107FD31-B624-421E-90FF-337E5BF9ADE6}" presName="childText" presStyleLbl="bgAcc1" presStyleIdx="1" presStyleCnt="2" custLinFactX="-42654" custLinFactNeighborX="-100000" custLinFactNeighborY="8603">
        <dgm:presLayoutVars>
          <dgm:bulletEnabled val="1"/>
        </dgm:presLayoutVars>
      </dgm:prSet>
      <dgm:spPr/>
      <dgm:t>
        <a:bodyPr/>
        <a:lstStyle/>
        <a:p>
          <a:endParaRPr lang="es-ES"/>
        </a:p>
      </dgm:t>
    </dgm:pt>
  </dgm:ptLst>
  <dgm:cxnLst>
    <dgm:cxn modelId="{6B15C861-E08E-43D7-BAA4-67B4455C52FA}" type="presOf" srcId="{29A321D6-0734-4009-AF4B-36D5DC1AC718}" destId="{3B8BF6A1-95C3-42C5-8A68-8070A03FFE06}" srcOrd="0" destOrd="0" presId="urn:microsoft.com/office/officeart/2005/8/layout/hierarchy3"/>
    <dgm:cxn modelId="{4DD52FF8-077A-42A7-975D-238970DA4F31}" srcId="{99219246-923A-44D5-80C4-6ECADF592207}" destId="{29A321D6-0734-4009-AF4B-36D5DC1AC718}" srcOrd="0" destOrd="0" parTransId="{EB1DA4C1-5A00-43E3-ABF2-17777A5E6179}" sibTransId="{1956A1CC-C203-4BD1-B71B-547FE3322FB4}"/>
    <dgm:cxn modelId="{3F828B89-449C-4C0E-AFF1-408E897E8CC8}" type="presOf" srcId="{50225D17-8956-4570-BCDB-726CD6A9973F}" destId="{44E67C13-F0A6-4F7F-ADAC-BF224CCBEB92}" srcOrd="0" destOrd="0" presId="urn:microsoft.com/office/officeart/2005/8/layout/hierarchy3"/>
    <dgm:cxn modelId="{EAD2FD29-E720-4EDC-86B4-DAC1A2F17E38}" type="presOf" srcId="{29A321D6-0734-4009-AF4B-36D5DC1AC718}" destId="{BC85FC0E-F4DD-413C-9FEE-CEBC365D18EF}" srcOrd="1" destOrd="0" presId="urn:microsoft.com/office/officeart/2005/8/layout/hierarchy3"/>
    <dgm:cxn modelId="{FF7C8639-1FCF-4A87-AE16-C9D48914D6D4}" type="presOf" srcId="{E941E5C8-9F0F-4A83-BB82-A03D8B4C3FB1}" destId="{3E41391C-588B-4F88-B3B0-FA8C7A32A995}" srcOrd="0" destOrd="0" presId="urn:microsoft.com/office/officeart/2005/8/layout/hierarchy3"/>
    <dgm:cxn modelId="{B4C2A20A-497D-4E77-9A40-D43D7FBD9E18}" srcId="{29A321D6-0734-4009-AF4B-36D5DC1AC718}" destId="{1A5F52DF-B4CB-43D3-B9DB-D62AC3AC3814}" srcOrd="0" destOrd="0" parTransId="{E941E5C8-9F0F-4A83-BB82-A03D8B4C3FB1}" sibTransId="{15FDA1EC-181D-411F-A2F0-DD76AD6ED96B}"/>
    <dgm:cxn modelId="{6437B96A-C446-4DF9-8FCB-7CA6CB641622}" type="presOf" srcId="{1A5F52DF-B4CB-43D3-B9DB-D62AC3AC3814}" destId="{AF792606-31F4-4A13-96FA-72403C60E6B5}" srcOrd="0" destOrd="0" presId="urn:microsoft.com/office/officeart/2005/8/layout/hierarchy3"/>
    <dgm:cxn modelId="{60863365-569E-4040-9216-CCC7155A7366}" type="presOf" srcId="{99219246-923A-44D5-80C4-6ECADF592207}" destId="{7E667248-E079-4D40-83AA-6FBF8E7EE573}" srcOrd="0" destOrd="0" presId="urn:microsoft.com/office/officeart/2005/8/layout/hierarchy3"/>
    <dgm:cxn modelId="{BDDD7927-ADD2-4C68-8E71-0C7FC8130E1A}" srcId="{50225D17-8956-4570-BCDB-726CD6A9973F}" destId="{7107FD31-B624-421E-90FF-337E5BF9ADE6}" srcOrd="0" destOrd="0" parTransId="{083F13D2-9AF9-43E5-8110-BA58BDA00271}" sibTransId="{6B9B3696-17B2-4153-AAEB-DD3D20D48A5D}"/>
    <dgm:cxn modelId="{9841305C-512E-4C73-A836-6488EDC02F98}" type="presOf" srcId="{50225D17-8956-4570-BCDB-726CD6A9973F}" destId="{538614C0-5637-4312-95F3-4BEDF8D5E4A8}" srcOrd="1" destOrd="0" presId="urn:microsoft.com/office/officeart/2005/8/layout/hierarchy3"/>
    <dgm:cxn modelId="{A9EAB956-413C-4D7D-9C94-551BBEBCE97B}" srcId="{99219246-923A-44D5-80C4-6ECADF592207}" destId="{50225D17-8956-4570-BCDB-726CD6A9973F}" srcOrd="1" destOrd="0" parTransId="{049FF47E-3651-4524-9870-9C7BE74BFE66}" sibTransId="{1C96BACB-6365-4B64-AD35-26C593E9F570}"/>
    <dgm:cxn modelId="{D13D2A2B-7256-49D4-B280-B6906E82F8A6}" type="presOf" srcId="{083F13D2-9AF9-43E5-8110-BA58BDA00271}" destId="{E76F2C79-8F82-4553-B3A0-DC8B51FE3386}" srcOrd="0" destOrd="0" presId="urn:microsoft.com/office/officeart/2005/8/layout/hierarchy3"/>
    <dgm:cxn modelId="{658A8D93-6546-4D7F-BF70-9C50F4560BC0}" type="presOf" srcId="{7107FD31-B624-421E-90FF-337E5BF9ADE6}" destId="{A84EA7CE-D73B-4966-A0F9-70419EF210AC}" srcOrd="0" destOrd="0" presId="urn:microsoft.com/office/officeart/2005/8/layout/hierarchy3"/>
    <dgm:cxn modelId="{84206FC8-3C82-4316-B015-4D011B4EC56B}" type="presParOf" srcId="{7E667248-E079-4D40-83AA-6FBF8E7EE573}" destId="{49237F64-2132-4B7A-8F35-7204008B3EBE}" srcOrd="0" destOrd="0" presId="urn:microsoft.com/office/officeart/2005/8/layout/hierarchy3"/>
    <dgm:cxn modelId="{41173928-DEB8-41E8-8115-D6469FF92AEE}" type="presParOf" srcId="{49237F64-2132-4B7A-8F35-7204008B3EBE}" destId="{6DF5CEDC-9994-4052-B6F3-967655CB6F6D}" srcOrd="0" destOrd="0" presId="urn:microsoft.com/office/officeart/2005/8/layout/hierarchy3"/>
    <dgm:cxn modelId="{88D9B96C-8ACC-4F3A-A008-CD60979C992B}" type="presParOf" srcId="{6DF5CEDC-9994-4052-B6F3-967655CB6F6D}" destId="{3B8BF6A1-95C3-42C5-8A68-8070A03FFE06}" srcOrd="0" destOrd="0" presId="urn:microsoft.com/office/officeart/2005/8/layout/hierarchy3"/>
    <dgm:cxn modelId="{314F5476-4578-4EC1-BB71-2DB29417A9A8}" type="presParOf" srcId="{6DF5CEDC-9994-4052-B6F3-967655CB6F6D}" destId="{BC85FC0E-F4DD-413C-9FEE-CEBC365D18EF}" srcOrd="1" destOrd="0" presId="urn:microsoft.com/office/officeart/2005/8/layout/hierarchy3"/>
    <dgm:cxn modelId="{FEF2394C-B17A-41D1-AB29-CAF3636119A5}" type="presParOf" srcId="{49237F64-2132-4B7A-8F35-7204008B3EBE}" destId="{68B103C6-7E29-4758-A753-E03B5F8F189A}" srcOrd="1" destOrd="0" presId="urn:microsoft.com/office/officeart/2005/8/layout/hierarchy3"/>
    <dgm:cxn modelId="{91FB5A06-34FF-4484-B793-E45D31FC7009}" type="presParOf" srcId="{68B103C6-7E29-4758-A753-E03B5F8F189A}" destId="{3E41391C-588B-4F88-B3B0-FA8C7A32A995}" srcOrd="0" destOrd="0" presId="urn:microsoft.com/office/officeart/2005/8/layout/hierarchy3"/>
    <dgm:cxn modelId="{75EAD85E-5C2E-49E8-85AC-301A7BD3C06F}" type="presParOf" srcId="{68B103C6-7E29-4758-A753-E03B5F8F189A}" destId="{AF792606-31F4-4A13-96FA-72403C60E6B5}" srcOrd="1" destOrd="0" presId="urn:microsoft.com/office/officeart/2005/8/layout/hierarchy3"/>
    <dgm:cxn modelId="{D36C3F76-E87C-42CE-9074-1258136A7FDB}" type="presParOf" srcId="{7E667248-E079-4D40-83AA-6FBF8E7EE573}" destId="{A8A644DD-68C5-4A46-986A-A0ABC94815E4}" srcOrd="1" destOrd="0" presId="urn:microsoft.com/office/officeart/2005/8/layout/hierarchy3"/>
    <dgm:cxn modelId="{7BE42E55-D892-4480-9123-774A60E3B15E}" type="presParOf" srcId="{A8A644DD-68C5-4A46-986A-A0ABC94815E4}" destId="{8FAB49F2-9727-4724-9059-570F0C2A0E96}" srcOrd="0" destOrd="0" presId="urn:microsoft.com/office/officeart/2005/8/layout/hierarchy3"/>
    <dgm:cxn modelId="{77EB8456-5AC5-4B99-817A-9A1D58007C84}" type="presParOf" srcId="{8FAB49F2-9727-4724-9059-570F0C2A0E96}" destId="{44E67C13-F0A6-4F7F-ADAC-BF224CCBEB92}" srcOrd="0" destOrd="0" presId="urn:microsoft.com/office/officeart/2005/8/layout/hierarchy3"/>
    <dgm:cxn modelId="{0F25FC7D-9A87-4BF3-905A-0222D02D5E44}" type="presParOf" srcId="{8FAB49F2-9727-4724-9059-570F0C2A0E96}" destId="{538614C0-5637-4312-95F3-4BEDF8D5E4A8}" srcOrd="1" destOrd="0" presId="urn:microsoft.com/office/officeart/2005/8/layout/hierarchy3"/>
    <dgm:cxn modelId="{D8ACC5ED-9CC3-4FB8-9A38-A9BDD2463BBC}" type="presParOf" srcId="{A8A644DD-68C5-4A46-986A-A0ABC94815E4}" destId="{94DEED94-6581-4A08-A212-8B501B55B9CB}" srcOrd="1" destOrd="0" presId="urn:microsoft.com/office/officeart/2005/8/layout/hierarchy3"/>
    <dgm:cxn modelId="{7EA6C5AD-1F3C-4B57-ABE1-2016D63971B0}" type="presParOf" srcId="{94DEED94-6581-4A08-A212-8B501B55B9CB}" destId="{E76F2C79-8F82-4553-B3A0-DC8B51FE3386}" srcOrd="0" destOrd="0" presId="urn:microsoft.com/office/officeart/2005/8/layout/hierarchy3"/>
    <dgm:cxn modelId="{5CEF5BBF-5C5E-4D02-9D96-EB31B4372418}" type="presParOf" srcId="{94DEED94-6581-4A08-A212-8B501B55B9CB}" destId="{A84EA7CE-D73B-4966-A0F9-70419EF210A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FEEB51-894C-4396-847A-4B7991F0E620}" type="datetimeFigureOut">
              <a:rPr lang="es-MX" smtClean="0"/>
              <a:t>3/5/18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70A4F-ACD7-4E7E-9D15-CBE555F11142}" type="slidenum">
              <a:rPr lang="es-MX" smtClean="0"/>
              <a:t>‹Nr.›</a:t>
            </a:fld>
            <a:endParaRPr lang="es-MX"/>
          </a:p>
        </p:txBody>
      </p:sp>
    </p:spTree>
    <p:extLst>
      <p:ext uri="{BB962C8B-B14F-4D97-AF65-F5344CB8AC3E}">
        <p14:creationId xmlns:p14="http://schemas.microsoft.com/office/powerpoint/2010/main" val="51531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FF4A-6861-A04D-A536-735C6188A95B}" type="slidenum">
              <a:rPr lang="en-US" smtClean="0"/>
              <a:t>12</a:t>
            </a:fld>
            <a:endParaRPr lang="en-US"/>
          </a:p>
        </p:txBody>
      </p:sp>
    </p:spTree>
    <p:extLst>
      <p:ext uri="{BB962C8B-B14F-4D97-AF65-F5344CB8AC3E}">
        <p14:creationId xmlns:p14="http://schemas.microsoft.com/office/powerpoint/2010/main" val="137851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FF4A-6861-A04D-A536-735C6188A95B}" type="slidenum">
              <a:rPr lang="en-US" smtClean="0"/>
              <a:t>28</a:t>
            </a:fld>
            <a:endParaRPr lang="en-US"/>
          </a:p>
        </p:txBody>
      </p:sp>
    </p:spTree>
    <p:extLst>
      <p:ext uri="{BB962C8B-B14F-4D97-AF65-F5344CB8AC3E}">
        <p14:creationId xmlns:p14="http://schemas.microsoft.com/office/powerpoint/2010/main" val="416436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C52F1E5-E8B3-490B-98C8-9D16E454E830}" type="slidenum">
              <a:rPr lang="en-US" smtClean="0"/>
              <a:pPr/>
              <a:t>56</a:t>
            </a:fld>
            <a:endParaRPr lang="en-US"/>
          </a:p>
        </p:txBody>
      </p:sp>
    </p:spTree>
    <p:extLst>
      <p:ext uri="{BB962C8B-B14F-4D97-AF65-F5344CB8AC3E}">
        <p14:creationId xmlns:p14="http://schemas.microsoft.com/office/powerpoint/2010/main" val="258071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EEF67E7-BDC9-1F4D-B948-2B8DD68085FA}" type="slidenum">
              <a:rPr lang="en-US" smtClean="0"/>
              <a:t>64</a:t>
            </a:fld>
            <a:endParaRPr lang="en-US"/>
          </a:p>
        </p:txBody>
      </p:sp>
    </p:spTree>
    <p:extLst>
      <p:ext uri="{BB962C8B-B14F-4D97-AF65-F5344CB8AC3E}">
        <p14:creationId xmlns:p14="http://schemas.microsoft.com/office/powerpoint/2010/main" val="9707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12912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83940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163717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914401" y="2468488"/>
            <a:ext cx="7623175" cy="1752600"/>
          </a:xfrm>
        </p:spPr>
        <p:txBody>
          <a:bodyPr/>
          <a:lstStyle>
            <a:lvl1pPr>
              <a:defRPr sz="5000" b="0">
                <a:solidFill>
                  <a:schemeClr val="tx2">
                    <a:lumMod val="75000"/>
                  </a:schemeClr>
                </a:solidFill>
              </a:defRPr>
            </a:lvl1pPr>
          </a:lstStyle>
          <a:p>
            <a:pPr lvl="0"/>
            <a:r>
              <a:rPr lang="es-ES" altLang="en-US" noProof="0"/>
              <a:t>Haga clic para modificar el estilo de título del patrón</a:t>
            </a:r>
            <a:endParaRPr lang="es-MX" altLang="en-US" noProof="0" dirty="0"/>
          </a:p>
        </p:txBody>
      </p:sp>
    </p:spTree>
    <p:extLst>
      <p:ext uri="{BB962C8B-B14F-4D97-AF65-F5344CB8AC3E}">
        <p14:creationId xmlns:p14="http://schemas.microsoft.com/office/powerpoint/2010/main" val="1363626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GESOC 2">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Tree>
    <p:extLst>
      <p:ext uri="{BB962C8B-B14F-4D97-AF65-F5344CB8AC3E}">
        <p14:creationId xmlns:p14="http://schemas.microsoft.com/office/powerpoint/2010/main" val="55467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GESOC 2">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874" y="407147"/>
            <a:ext cx="720000" cy="754435"/>
          </a:xfrm>
          <a:prstGeom prst="rect">
            <a:avLst/>
          </a:prstGeom>
        </p:spPr>
      </p:pic>
      <p:cxnSp>
        <p:nvCxnSpPr>
          <p:cNvPr id="4" name="3 Conector recto"/>
          <p:cNvCxnSpPr/>
          <p:nvPr userDrawn="1"/>
        </p:nvCxnSpPr>
        <p:spPr>
          <a:xfrm>
            <a:off x="0" y="835893"/>
            <a:ext cx="7524750" cy="0"/>
          </a:xfrm>
          <a:prstGeom prst="line">
            <a:avLst/>
          </a:prstGeom>
          <a:ln w="57150">
            <a:solidFill>
              <a:srgbClr val="085B9A"/>
            </a:solidFill>
          </a:ln>
        </p:spPr>
        <p:style>
          <a:lnRef idx="1">
            <a:schemeClr val="accent1"/>
          </a:lnRef>
          <a:fillRef idx="0">
            <a:schemeClr val="accent1"/>
          </a:fillRef>
          <a:effectRef idx="0">
            <a:schemeClr val="accent1"/>
          </a:effectRef>
          <a:fontRef idx="minor">
            <a:schemeClr val="tx1"/>
          </a:fontRef>
        </p:style>
      </p:cxnSp>
      <p:pic>
        <p:nvPicPr>
          <p:cNvPr id="6" name="5 Imagen"/>
          <p:cNvPicPr>
            <a:picLocks noChangeAspect="1"/>
          </p:cNvPicPr>
          <p:nvPr userDrawn="1"/>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6468" y="4077073"/>
            <a:ext cx="3646426" cy="2822825"/>
          </a:xfrm>
          <a:prstGeom prst="rect">
            <a:avLst/>
          </a:prstGeom>
        </p:spPr>
      </p:pic>
      <p:pic>
        <p:nvPicPr>
          <p:cNvPr id="7" name="6 Imagen" descr="minuta"/>
          <p:cNvPicPr/>
          <p:nvPr userDrawn="1"/>
        </p:nvPicPr>
        <p:blipFill>
          <a:blip r:embed="rId4">
            <a:extLst>
              <a:ext uri="{28A0092B-C50C-407E-A947-70E740481C1C}">
                <a14:useLocalDpi xmlns:a14="http://schemas.microsoft.com/office/drawing/2010/main" val="0"/>
              </a:ext>
            </a:extLst>
          </a:blip>
          <a:srcRect r="69971" b="5556"/>
          <a:stretch>
            <a:fillRect/>
          </a:stretch>
        </p:blipFill>
        <p:spPr bwMode="auto">
          <a:xfrm>
            <a:off x="6588076" y="6327390"/>
            <a:ext cx="2376412" cy="413978"/>
          </a:xfrm>
          <a:prstGeom prst="rect">
            <a:avLst/>
          </a:prstGeom>
          <a:noFill/>
        </p:spPr>
      </p:pic>
    </p:spTree>
    <p:extLst>
      <p:ext uri="{BB962C8B-B14F-4D97-AF65-F5344CB8AC3E}">
        <p14:creationId xmlns:p14="http://schemas.microsoft.com/office/powerpoint/2010/main" val="271991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4109944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1416650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405296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67434F-74F9-4ACA-A3F8-1BE524B8B7E0}" type="datetimeFigureOut">
              <a:rPr lang="es-MX" smtClean="0"/>
              <a:t>3/5/18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4148005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667434F-74F9-4ACA-A3F8-1BE524B8B7E0}" type="datetimeFigureOut">
              <a:rPr lang="es-MX" smtClean="0"/>
              <a:t>3/5/18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BDAA63F-BFD9-443E-AA40-69364D912F99}" type="slidenum">
              <a:rPr lang="es-MX" smtClean="0"/>
              <a:t>‹Nr.›</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91218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4164730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67434F-74F9-4ACA-A3F8-1BE524B8B7E0}" type="datetimeFigureOut">
              <a:rPr lang="es-MX" smtClean="0"/>
              <a:t>3/5/18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BDAA63F-BFD9-443E-AA40-69364D912F99}" type="slidenum">
              <a:rPr lang="es-MX" smtClean="0"/>
              <a:t>‹Nr.›</a:t>
            </a:fld>
            <a:endParaRPr lang="es-MX"/>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315795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7434F-74F9-4ACA-A3F8-1BE524B8B7E0}" type="datetimeFigureOut">
              <a:rPr lang="es-MX" smtClean="0"/>
              <a:t>3/5/18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70915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4667434F-74F9-4ACA-A3F8-1BE524B8B7E0}" type="datetimeFigureOut">
              <a:rPr lang="es-MX" smtClean="0"/>
              <a:t>3/5/18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90736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4667434F-74F9-4ACA-A3F8-1BE524B8B7E0}" type="datetimeFigureOut">
              <a:rPr lang="es-MX" smtClean="0"/>
              <a:t>3/5/18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232041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802730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387235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914401" y="2468488"/>
            <a:ext cx="7623175" cy="1752600"/>
          </a:xfrm>
        </p:spPr>
        <p:txBody>
          <a:bodyPr/>
          <a:lstStyle>
            <a:lvl1pPr>
              <a:defRPr sz="5000" b="0">
                <a:solidFill>
                  <a:schemeClr val="tx2">
                    <a:lumMod val="75000"/>
                  </a:schemeClr>
                </a:solidFill>
              </a:defRPr>
            </a:lvl1pPr>
          </a:lstStyle>
          <a:p>
            <a:pPr lvl="0"/>
            <a:r>
              <a:rPr lang="es-ES" altLang="en-US" noProof="0"/>
              <a:t>Haga clic para modificar el estilo de título del patrón</a:t>
            </a:r>
            <a:endParaRPr lang="es-MX" altLang="en-US" noProof="0" dirty="0"/>
          </a:p>
        </p:txBody>
      </p:sp>
    </p:spTree>
    <p:extLst>
      <p:ext uri="{BB962C8B-B14F-4D97-AF65-F5344CB8AC3E}">
        <p14:creationId xmlns:p14="http://schemas.microsoft.com/office/powerpoint/2010/main" val="1573268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3810428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3817074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171013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1678021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67434F-74F9-4ACA-A3F8-1BE524B8B7E0}" type="datetimeFigureOut">
              <a:rPr lang="es-MX" smtClean="0"/>
              <a:t>3/5/18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3799269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67434F-74F9-4ACA-A3F8-1BE524B8B7E0}" type="datetimeFigureOut">
              <a:rPr lang="es-MX" smtClean="0"/>
              <a:t>3/5/18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426779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1688558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235383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362428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667434F-74F9-4ACA-A3F8-1BE524B8B7E0}" type="datetimeFigureOut">
              <a:rPr lang="es-MX" smtClean="0"/>
              <a:t>3/5/18</a:t>
            </a:fld>
            <a:endParaRPr lang="es-MX"/>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3906592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667434F-74F9-4ACA-A3F8-1BE524B8B7E0}" type="datetimeFigureOut">
              <a:rPr lang="es-MX" smtClean="0"/>
              <a:t>3/5/18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600999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3357683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67647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07218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67434F-74F9-4ACA-A3F8-1BE524B8B7E0}" type="datetimeFigureOut">
              <a:rPr lang="es-MX" smtClean="0"/>
              <a:t>3/5/18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3590517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510587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706723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3151930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67434F-74F9-4ACA-A3F8-1BE524B8B7E0}" type="datetimeFigureOut">
              <a:rPr lang="es-MX" smtClean="0"/>
              <a:t>3/5/18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2922885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914401" y="2468488"/>
            <a:ext cx="7623175" cy="1752600"/>
          </a:xfrm>
        </p:spPr>
        <p:txBody>
          <a:bodyPr/>
          <a:lstStyle>
            <a:lvl1pPr>
              <a:defRPr sz="5000" b="0">
                <a:solidFill>
                  <a:schemeClr val="tx2">
                    <a:lumMod val="75000"/>
                  </a:schemeClr>
                </a:solidFill>
              </a:defRPr>
            </a:lvl1pPr>
          </a:lstStyle>
          <a:p>
            <a:pPr lvl="0"/>
            <a:r>
              <a:rPr lang="es-ES" altLang="en-US" noProof="0"/>
              <a:t>Haga clic para modificar el estilo de título del patrón</a:t>
            </a:r>
            <a:endParaRPr lang="es-MX" altLang="en-US" noProof="0" dirty="0"/>
          </a:p>
        </p:txBody>
      </p:sp>
    </p:spTree>
    <p:extLst>
      <p:ext uri="{BB962C8B-B14F-4D97-AF65-F5344CB8AC3E}">
        <p14:creationId xmlns:p14="http://schemas.microsoft.com/office/powerpoint/2010/main" val="14310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667434F-74F9-4ACA-A3F8-1BE524B8B7E0}" type="datetimeFigureOut">
              <a:rPr lang="es-MX" smtClean="0"/>
              <a:t>3/5/18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BDAA63F-BFD9-443E-AA40-69364D912F99}" type="slidenum">
              <a:rPr lang="es-MX" smtClean="0"/>
              <a:t>‹Nr.›</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29977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67434F-74F9-4ACA-A3F8-1BE524B8B7E0}" type="datetimeFigureOut">
              <a:rPr lang="es-MX" smtClean="0"/>
              <a:t>3/5/18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BDAA63F-BFD9-443E-AA40-69364D912F99}" type="slidenum">
              <a:rPr lang="es-MX" smtClean="0"/>
              <a:t>‹Nr.›</a:t>
            </a:fld>
            <a:endParaRPr lang="es-MX"/>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417421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7434F-74F9-4ACA-A3F8-1BE524B8B7E0}" type="datetimeFigureOut">
              <a:rPr lang="es-MX" smtClean="0"/>
              <a:t>3/5/18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175317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4667434F-74F9-4ACA-A3F8-1BE524B8B7E0}" type="datetimeFigureOut">
              <a:rPr lang="es-MX" smtClean="0"/>
              <a:t>3/5/18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358560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4667434F-74F9-4ACA-A3F8-1BE524B8B7E0}" type="datetimeFigureOut">
              <a:rPr lang="es-MX" smtClean="0"/>
              <a:t>3/5/18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DAA63F-BFD9-443E-AA40-69364D912F99}" type="slidenum">
              <a:rPr lang="es-MX" smtClean="0"/>
              <a:t>‹Nr.›</a:t>
            </a:fld>
            <a:endParaRPr lang="es-MX"/>
          </a:p>
        </p:txBody>
      </p:sp>
    </p:spTree>
    <p:extLst>
      <p:ext uri="{BB962C8B-B14F-4D97-AF65-F5344CB8AC3E}">
        <p14:creationId xmlns:p14="http://schemas.microsoft.com/office/powerpoint/2010/main" val="3564713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slideLayout" Target="../slideLayouts/slideLayout43.xml"/><Relationship Id="rId18" Type="http://schemas.openxmlformats.org/officeDocument/2006/relationships/slideLayout" Target="../slideLayouts/slideLayout44.xml"/><Relationship Id="rId19"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667434F-74F9-4ACA-A3F8-1BE524B8B7E0}" type="datetimeFigureOut">
              <a:rPr lang="es-MX" smtClean="0"/>
              <a:t>3/5/18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BDAA63F-BFD9-443E-AA40-69364D912F99}" type="slidenum">
              <a:rPr lang="es-MX" smtClean="0"/>
              <a:t>‹Nr.›</a:t>
            </a:fld>
            <a:endParaRPr lang="es-MX"/>
          </a:p>
        </p:txBody>
      </p:sp>
    </p:spTree>
    <p:extLst>
      <p:ext uri="{BB962C8B-B14F-4D97-AF65-F5344CB8AC3E}">
        <p14:creationId xmlns:p14="http://schemas.microsoft.com/office/powerpoint/2010/main" val="69085533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66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667434F-74F9-4ACA-A3F8-1BE524B8B7E0}" type="datetimeFigureOut">
              <a:rPr lang="es-MX" smtClean="0"/>
              <a:t>3/5/18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BDAA63F-BFD9-443E-AA40-69364D912F99}" type="slidenum">
              <a:rPr lang="es-MX" smtClean="0"/>
              <a:t>‹Nr.›</a:t>
            </a:fld>
            <a:endParaRPr lang="es-MX"/>
          </a:p>
        </p:txBody>
      </p:sp>
    </p:spTree>
    <p:extLst>
      <p:ext uri="{BB962C8B-B14F-4D97-AF65-F5344CB8AC3E}">
        <p14:creationId xmlns:p14="http://schemas.microsoft.com/office/powerpoint/2010/main" val="4151408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667434F-74F9-4ACA-A3F8-1BE524B8B7E0}" type="datetimeFigureOut">
              <a:rPr lang="es-MX" smtClean="0"/>
              <a:t>3/5/18</a:t>
            </a:fld>
            <a:endParaRPr lang="es-MX"/>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BDAA63F-BFD9-443E-AA40-69364D912F99}" type="slidenum">
              <a:rPr lang="es-MX" smtClean="0"/>
              <a:t>‹Nr.›</a:t>
            </a:fld>
            <a:endParaRPr lang="es-MX"/>
          </a:p>
        </p:txBody>
      </p:sp>
    </p:spTree>
    <p:extLst>
      <p:ext uri="{BB962C8B-B14F-4D97-AF65-F5344CB8AC3E}">
        <p14:creationId xmlns:p14="http://schemas.microsoft.com/office/powerpoint/2010/main" val="2559183600"/>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mexitel.sre.gob.mx/citas.webportal/pages/public/login/login.jsf" TargetMode="External"/><Relationship Id="rId4" Type="http://schemas.openxmlformats.org/officeDocument/2006/relationships/hyperlink" Target="https://data.finanzas.cdmx.gob.mx/formato_lc/index_nuevo.html" TargetMode="External"/><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1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1.jpg"/><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1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1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1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1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 Id="rId3" Type="http://schemas.openxmlformats.org/officeDocument/2006/relationships/image" Target="../media/image1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2.png"/><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hyperlink" Target="http://www.gesoc.org.mx/" TargetMode="External"/><Relationship Id="rId4" Type="http://schemas.openxmlformats.org/officeDocument/2006/relationships/image" Target="../media/image6.png"/><Relationship Id="rId1" Type="http://schemas.openxmlformats.org/officeDocument/2006/relationships/slideLayout" Target="../slideLayouts/slideLayout28.xml"/><Relationship Id="rId2" Type="http://schemas.openxmlformats.org/officeDocument/2006/relationships/hyperlink" Target="mailto:alejandro.gonzalez@gesoc.org.mx"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539552" y="2348880"/>
            <a:ext cx="7623175" cy="1440160"/>
          </a:xfrm>
          <a:no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r"/>
            <a:r>
              <a:rPr lang="es-MX" sz="5400" dirty="0">
                <a:solidFill>
                  <a:schemeClr val="accent1">
                    <a:lumMod val="75000"/>
                  </a:schemeClr>
                </a:solidFill>
                <a:latin typeface="+mj-lt"/>
                <a:ea typeface="MS PGothic" pitchFamily="34" charset="-128"/>
                <a:cs typeface="+mj-cs"/>
              </a:rPr>
              <a:t>Gobierno Abierto</a:t>
            </a:r>
            <a:br>
              <a:rPr lang="es-MX" sz="5400" dirty="0">
                <a:solidFill>
                  <a:schemeClr val="accent1">
                    <a:lumMod val="75000"/>
                  </a:schemeClr>
                </a:solidFill>
                <a:latin typeface="+mj-lt"/>
                <a:ea typeface="MS PGothic" pitchFamily="34" charset="-128"/>
                <a:cs typeface="+mj-cs"/>
              </a:rPr>
            </a:br>
            <a:r>
              <a:rPr lang="es-MX" sz="3600" dirty="0">
                <a:solidFill>
                  <a:schemeClr val="accent1">
                    <a:lumMod val="75000"/>
                  </a:schemeClr>
                </a:solidFill>
                <a:latin typeface="+mj-lt"/>
                <a:ea typeface="MS PGothic" pitchFamily="34" charset="-128"/>
                <a:cs typeface="+mj-cs"/>
              </a:rPr>
              <a:t>Aspectos conceptuales básicos y casos</a:t>
            </a:r>
            <a:r>
              <a:rPr lang="es-MX" sz="4400" dirty="0">
                <a:solidFill>
                  <a:schemeClr val="accent1">
                    <a:lumMod val="75000"/>
                  </a:schemeClr>
                </a:solidFill>
              </a:rPr>
              <a:t/>
            </a:r>
            <a:br>
              <a:rPr lang="es-MX" sz="4400" dirty="0">
                <a:solidFill>
                  <a:schemeClr val="accent1">
                    <a:lumMod val="75000"/>
                  </a:schemeClr>
                </a:solidFill>
              </a:rPr>
            </a:br>
            <a:r>
              <a:rPr lang="es-MX" sz="4400" dirty="0">
                <a:solidFill>
                  <a:schemeClr val="accent1">
                    <a:lumMod val="75000"/>
                  </a:schemeClr>
                </a:solidFill>
              </a:rPr>
              <a:t/>
            </a:r>
            <a:br>
              <a:rPr lang="es-MX" sz="4400" dirty="0">
                <a:solidFill>
                  <a:schemeClr val="accent1">
                    <a:lumMod val="75000"/>
                  </a:schemeClr>
                </a:solidFill>
              </a:rPr>
            </a:br>
            <a:r>
              <a:rPr lang="es-MX" sz="3100" dirty="0">
                <a:solidFill>
                  <a:schemeClr val="accent1">
                    <a:lumMod val="75000"/>
                  </a:schemeClr>
                </a:solidFill>
              </a:rPr>
              <a:t>Alejandro González Arreola</a:t>
            </a:r>
            <a:endParaRPr lang="es-MX" dirty="0">
              <a:solidFill>
                <a:schemeClr val="accent1">
                  <a:lumMod val="75000"/>
                </a:schemeClr>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6137920"/>
            <a:ext cx="2145941" cy="720080"/>
          </a:xfrm>
          <a:prstGeom prst="rect">
            <a:avLst/>
          </a:prstGeom>
        </p:spPr>
      </p:pic>
    </p:spTree>
    <p:extLst>
      <p:ext uri="{BB962C8B-B14F-4D97-AF65-F5344CB8AC3E}">
        <p14:creationId xmlns:p14="http://schemas.microsoft.com/office/powerpoint/2010/main" val="355589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7055380" cy="744034"/>
          </a:xfrm>
        </p:spPr>
        <p:txBody>
          <a:bodyPr/>
          <a:lstStyle/>
          <a:p>
            <a:r>
              <a:rPr lang="es-MX" dirty="0">
                <a:solidFill>
                  <a:schemeClr val="accent1">
                    <a:lumMod val="75000"/>
                  </a:schemeClr>
                </a:solidFill>
              </a:rPr>
              <a:t>Temas de la sesión (1)</a:t>
            </a:r>
            <a:endParaRPr lang="es-ES" dirty="0">
              <a:solidFill>
                <a:schemeClr val="accent1">
                  <a:lumMod val="75000"/>
                </a:schemeClr>
              </a:solidFill>
            </a:endParaRPr>
          </a:p>
        </p:txBody>
      </p:sp>
      <p:sp>
        <p:nvSpPr>
          <p:cNvPr id="5" name="Marcador de contenido 4"/>
          <p:cNvSpPr>
            <a:spLocks noGrp="1"/>
          </p:cNvSpPr>
          <p:nvPr>
            <p:ph idx="1"/>
          </p:nvPr>
        </p:nvSpPr>
        <p:spPr>
          <a:xfrm>
            <a:off x="827700" y="1556792"/>
            <a:ext cx="7272692" cy="4195481"/>
          </a:xfrm>
        </p:spPr>
        <p:txBody>
          <a:bodyPr>
            <a:normAutofit fontScale="92500" lnSpcReduction="20000"/>
          </a:bodyPr>
          <a:lstStyle/>
          <a:p>
            <a:pPr marL="457200" indent="-457200">
              <a:buSzPct val="100000"/>
              <a:buFont typeface="+mj-lt"/>
              <a:buAutoNum type="arabicPeriod"/>
            </a:pPr>
            <a:r>
              <a:rPr lang="es-MX" dirty="0">
                <a:solidFill>
                  <a:schemeClr val="bg1"/>
                </a:solidFill>
              </a:rPr>
              <a:t>Antecedentes y supuestos: el porqué del Gobierno Abierto</a:t>
            </a:r>
          </a:p>
          <a:p>
            <a:pPr marL="457200" indent="-457200">
              <a:buSzPct val="100000"/>
              <a:buFont typeface="+mj-lt"/>
              <a:buAutoNum type="arabicPeriod"/>
            </a:pPr>
            <a:endParaRPr lang="es-MX" sz="1100" dirty="0">
              <a:solidFill>
                <a:schemeClr val="bg1"/>
              </a:solidFill>
            </a:endParaRPr>
          </a:p>
          <a:p>
            <a:pPr marL="457200" indent="-457200">
              <a:buSzPct val="100000"/>
              <a:buFont typeface="+mj-lt"/>
              <a:buAutoNum type="arabicPeriod"/>
            </a:pPr>
            <a:r>
              <a:rPr lang="es-MX" b="1" dirty="0">
                <a:solidFill>
                  <a:schemeClr val="bg1"/>
                </a:solidFill>
              </a:rPr>
              <a:t>¿Qué es y qué no es el Gobierno abierto? </a:t>
            </a:r>
          </a:p>
          <a:p>
            <a:pPr marL="857256" lvl="1" indent="-457200"/>
            <a:r>
              <a:rPr lang="es-MX" sz="1600" b="1" dirty="0">
                <a:solidFill>
                  <a:schemeClr val="bg1"/>
                </a:solidFill>
              </a:rPr>
              <a:t>Diferencias y coincidencias con Datos Abiertos, Gobierno Electrónico y Transparencia</a:t>
            </a:r>
          </a:p>
          <a:p>
            <a:pPr marL="857256" lvl="1" indent="-457200"/>
            <a:r>
              <a:rPr lang="es-MX" sz="1600" b="1" dirty="0">
                <a:solidFill>
                  <a:schemeClr val="bg1"/>
                </a:solidFill>
              </a:rPr>
              <a:t>Hacia una definición de Gobierno Abierto</a:t>
            </a:r>
          </a:p>
          <a:p>
            <a:pPr marL="857256" lvl="1" indent="-457200"/>
            <a:r>
              <a:rPr lang="es-MX" sz="1600" b="1" dirty="0">
                <a:solidFill>
                  <a:schemeClr val="bg1"/>
                </a:solidFill>
              </a:rPr>
              <a:t>Alcances y tensiones del paradigma del Gobierno Abierto</a:t>
            </a:r>
          </a:p>
          <a:p>
            <a:pPr marL="857256" lvl="1" indent="-457200"/>
            <a:endParaRPr lang="es-MX" sz="1100" dirty="0">
              <a:solidFill>
                <a:schemeClr val="bg1"/>
              </a:solidFill>
            </a:endParaRPr>
          </a:p>
          <a:p>
            <a:pPr marL="457200" indent="-457200">
              <a:buSzPct val="100000"/>
              <a:buFont typeface="+mj-lt"/>
              <a:buAutoNum type="arabicPeriod"/>
            </a:pPr>
            <a:r>
              <a:rPr lang="es-MX" dirty="0">
                <a:solidFill>
                  <a:schemeClr val="bg1"/>
                </a:solidFill>
              </a:rPr>
              <a:t>La traducción del paradigma de Gobierno Abierto en práctica gubernativo-administrativa.</a:t>
            </a:r>
          </a:p>
          <a:p>
            <a:pPr lvl="1"/>
            <a:r>
              <a:rPr lang="es-MX" dirty="0">
                <a:solidFill>
                  <a:schemeClr val="bg1"/>
                </a:solidFill>
              </a:rPr>
              <a:t>Los atributos político-institucionales para el Gobierno Abierto: la calidad institucional</a:t>
            </a:r>
          </a:p>
          <a:p>
            <a:pPr lvl="1"/>
            <a:r>
              <a:rPr lang="es-MX" dirty="0">
                <a:solidFill>
                  <a:schemeClr val="bg1"/>
                </a:solidFill>
              </a:rPr>
              <a:t>Los atributos político-administrativos para el Gobierno Abierto: la calidad administrativa</a:t>
            </a:r>
          </a:p>
          <a:p>
            <a:pPr marL="800107" lvl="1" indent="-342900">
              <a:buSzPct val="100000"/>
              <a:buFont typeface="+mj-lt"/>
              <a:buAutoNum type="arabicPeriod"/>
            </a:pPr>
            <a:endParaRPr lang="es-MX" dirty="0">
              <a:solidFill>
                <a:schemeClr val="bg1"/>
              </a:solidFill>
            </a:endParaRP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30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66443" y="2861735"/>
            <a:ext cx="6620967" cy="927306"/>
          </a:xfrm>
        </p:spPr>
        <p:txBody>
          <a:bodyPr/>
          <a:lstStyle/>
          <a:p>
            <a:r>
              <a:rPr lang="es-MX" dirty="0">
                <a:solidFill>
                  <a:schemeClr val="accent1"/>
                </a:solidFill>
              </a:rPr>
              <a:t>¿Qué es Gobierno Abierto?</a:t>
            </a:r>
            <a:endParaRPr lang="es-ES" dirty="0">
              <a:solidFill>
                <a:schemeClr val="accent1"/>
              </a:solidFill>
            </a:endParaRPr>
          </a:p>
        </p:txBody>
      </p:sp>
    </p:spTree>
    <p:extLst>
      <p:ext uri="{BB962C8B-B14F-4D97-AF65-F5344CB8AC3E}">
        <p14:creationId xmlns:p14="http://schemas.microsoft.com/office/powerpoint/2010/main" val="382526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xmlns="" id="{38645DBF-3AD9-4A9C-A21B-81586BA90E76}"/>
              </a:ext>
            </a:extLst>
          </p:cNvPr>
          <p:cNvSpPr/>
          <p:nvPr/>
        </p:nvSpPr>
        <p:spPr>
          <a:xfrm>
            <a:off x="616550" y="1562119"/>
            <a:ext cx="6403722" cy="4531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xmlns="" id="{962C3508-6B0F-4AA6-B35F-891290799DC6}"/>
              </a:ext>
            </a:extLst>
          </p:cNvPr>
          <p:cNvSpPr/>
          <p:nvPr/>
        </p:nvSpPr>
        <p:spPr>
          <a:xfrm>
            <a:off x="1987387" y="2896030"/>
            <a:ext cx="1720517" cy="156707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xmlns="" id="{307F9338-4908-43C7-BF10-E7C181DA2E2D}"/>
              </a:ext>
            </a:extLst>
          </p:cNvPr>
          <p:cNvSpPr/>
          <p:nvPr/>
        </p:nvSpPr>
        <p:spPr>
          <a:xfrm>
            <a:off x="3047710" y="3819831"/>
            <a:ext cx="1596298" cy="152473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&lt;</a:t>
            </a:r>
          </a:p>
        </p:txBody>
      </p:sp>
      <p:sp>
        <p:nvSpPr>
          <p:cNvPr id="5" name="Elipse 4"/>
          <p:cNvSpPr/>
          <p:nvPr/>
        </p:nvSpPr>
        <p:spPr>
          <a:xfrm>
            <a:off x="3909926" y="2770280"/>
            <a:ext cx="1720517" cy="169282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2902160" y="2066889"/>
            <a:ext cx="1813856" cy="163110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ipse 10">
            <a:extLst>
              <a:ext uri="{FF2B5EF4-FFF2-40B4-BE49-F238E27FC236}">
                <a16:creationId xmlns:a16="http://schemas.microsoft.com/office/drawing/2014/main" xmlns="" id="{8F93478D-DA7C-4869-B74F-8FFC71901E15}"/>
              </a:ext>
            </a:extLst>
          </p:cNvPr>
          <p:cNvSpPr/>
          <p:nvPr/>
        </p:nvSpPr>
        <p:spPr>
          <a:xfrm>
            <a:off x="2597366" y="2588253"/>
            <a:ext cx="2411134" cy="214588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xmlns="" id="{529589D7-051F-4B60-B672-0A96C930BCE9}"/>
              </a:ext>
            </a:extLst>
          </p:cNvPr>
          <p:cNvSpPr txBox="1"/>
          <p:nvPr/>
        </p:nvSpPr>
        <p:spPr>
          <a:xfrm>
            <a:off x="3150856" y="3356641"/>
            <a:ext cx="1262476" cy="646331"/>
          </a:xfrm>
          <a:prstGeom prst="rect">
            <a:avLst/>
          </a:prstGeom>
          <a:noFill/>
        </p:spPr>
        <p:txBody>
          <a:bodyPr wrap="square" rtlCol="0">
            <a:spAutoFit/>
          </a:bodyPr>
          <a:lstStyle/>
          <a:p>
            <a:pPr algn="ctr"/>
            <a:r>
              <a:rPr lang="es-MX" b="1" dirty="0">
                <a:latin typeface="Arial Narrow" panose="020B0606020202030204" pitchFamily="34" charset="0"/>
              </a:rPr>
              <a:t>Gobierno Abierto</a:t>
            </a:r>
          </a:p>
        </p:txBody>
      </p:sp>
      <p:sp>
        <p:nvSpPr>
          <p:cNvPr id="14" name="CuadroTexto 13">
            <a:extLst>
              <a:ext uri="{FF2B5EF4-FFF2-40B4-BE49-F238E27FC236}">
                <a16:creationId xmlns:a16="http://schemas.microsoft.com/office/drawing/2014/main" xmlns="" id="{5920BE85-8711-47CE-82C2-8F07F1015C8F}"/>
              </a:ext>
            </a:extLst>
          </p:cNvPr>
          <p:cNvSpPr txBox="1"/>
          <p:nvPr/>
        </p:nvSpPr>
        <p:spPr>
          <a:xfrm>
            <a:off x="4572000" y="3418974"/>
            <a:ext cx="1058935" cy="523220"/>
          </a:xfrm>
          <a:prstGeom prst="rect">
            <a:avLst/>
          </a:prstGeom>
          <a:noFill/>
        </p:spPr>
        <p:txBody>
          <a:bodyPr wrap="square" rtlCol="0">
            <a:spAutoFit/>
          </a:bodyPr>
          <a:lstStyle/>
          <a:p>
            <a:r>
              <a:rPr lang="es-MX" sz="1400" b="1" dirty="0">
                <a:latin typeface="Arial Narrow" panose="020B0606020202030204" pitchFamily="34" charset="0"/>
              </a:rPr>
              <a:t>Rendición de cuentas</a:t>
            </a:r>
          </a:p>
        </p:txBody>
      </p:sp>
      <p:sp>
        <p:nvSpPr>
          <p:cNvPr id="6" name="CuadroTexto 5"/>
          <p:cNvSpPr txBox="1"/>
          <p:nvPr/>
        </p:nvSpPr>
        <p:spPr>
          <a:xfrm>
            <a:off x="3309524" y="4536556"/>
            <a:ext cx="1262476" cy="307777"/>
          </a:xfrm>
          <a:prstGeom prst="rect">
            <a:avLst/>
          </a:prstGeom>
          <a:noFill/>
        </p:spPr>
        <p:txBody>
          <a:bodyPr wrap="square" rtlCol="0">
            <a:spAutoFit/>
          </a:bodyPr>
          <a:lstStyle/>
          <a:p>
            <a:r>
              <a:rPr lang="es-MX" sz="1400" b="1" dirty="0">
                <a:latin typeface="Arial Narrow" panose="020B0606020202030204" pitchFamily="34" charset="0"/>
              </a:rPr>
              <a:t>Participación</a:t>
            </a:r>
          </a:p>
        </p:txBody>
      </p:sp>
      <p:sp>
        <p:nvSpPr>
          <p:cNvPr id="9" name="CuadroTexto 8"/>
          <p:cNvSpPr txBox="1"/>
          <p:nvPr/>
        </p:nvSpPr>
        <p:spPr>
          <a:xfrm>
            <a:off x="3187653" y="2453134"/>
            <a:ext cx="1384347" cy="307777"/>
          </a:xfrm>
          <a:prstGeom prst="rect">
            <a:avLst/>
          </a:prstGeom>
          <a:noFill/>
        </p:spPr>
        <p:txBody>
          <a:bodyPr wrap="square" rtlCol="0">
            <a:spAutoFit/>
          </a:bodyPr>
          <a:lstStyle/>
          <a:p>
            <a:r>
              <a:rPr lang="es-MX" sz="1400" b="1" dirty="0">
                <a:latin typeface="Arial Narrow" panose="020B0606020202030204" pitchFamily="34" charset="0"/>
              </a:rPr>
              <a:t>Transparencia</a:t>
            </a:r>
          </a:p>
        </p:txBody>
      </p:sp>
      <p:sp>
        <p:nvSpPr>
          <p:cNvPr id="7" name="CuadroTexto 6"/>
          <p:cNvSpPr txBox="1"/>
          <p:nvPr/>
        </p:nvSpPr>
        <p:spPr>
          <a:xfrm>
            <a:off x="2035304" y="3541536"/>
            <a:ext cx="1240552" cy="307777"/>
          </a:xfrm>
          <a:prstGeom prst="rect">
            <a:avLst/>
          </a:prstGeom>
          <a:noFill/>
        </p:spPr>
        <p:txBody>
          <a:bodyPr wrap="square" rtlCol="0">
            <a:spAutoFit/>
          </a:bodyPr>
          <a:lstStyle/>
          <a:p>
            <a:r>
              <a:rPr lang="es-MX" sz="1400" b="1" dirty="0">
                <a:latin typeface="Arial Narrow" panose="020B0606020202030204" pitchFamily="34" charset="0"/>
              </a:rPr>
              <a:t>Colaboración</a:t>
            </a:r>
          </a:p>
        </p:txBody>
      </p:sp>
      <p:sp>
        <p:nvSpPr>
          <p:cNvPr id="17" name="Rectángulo: esquinas redondeadas 16">
            <a:extLst>
              <a:ext uri="{FF2B5EF4-FFF2-40B4-BE49-F238E27FC236}">
                <a16:creationId xmlns:a16="http://schemas.microsoft.com/office/drawing/2014/main" xmlns="" id="{6A324AC8-AFBC-4BC7-8222-A75F314B72FF}"/>
              </a:ext>
            </a:extLst>
          </p:cNvPr>
          <p:cNvSpPr/>
          <p:nvPr/>
        </p:nvSpPr>
        <p:spPr>
          <a:xfrm>
            <a:off x="4291642" y="2633843"/>
            <a:ext cx="1720518" cy="3440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xmlns="" id="{AAC55A12-0BA5-4FA0-96FE-DC556BFC91E5}"/>
              </a:ext>
            </a:extLst>
          </p:cNvPr>
          <p:cNvSpPr txBox="1"/>
          <p:nvPr/>
        </p:nvSpPr>
        <p:spPr>
          <a:xfrm>
            <a:off x="4283968" y="2670133"/>
            <a:ext cx="1720518" cy="307777"/>
          </a:xfrm>
          <a:prstGeom prst="rect">
            <a:avLst/>
          </a:prstGeom>
          <a:noFill/>
        </p:spPr>
        <p:txBody>
          <a:bodyPr wrap="square" rtlCol="0">
            <a:spAutoFit/>
          </a:bodyPr>
          <a:lstStyle/>
          <a:p>
            <a:r>
              <a:rPr lang="es-MX" sz="1400" b="1" dirty="0">
                <a:solidFill>
                  <a:schemeClr val="bg1"/>
                </a:solidFill>
                <a:latin typeface="Arial Narrow" panose="020B0606020202030204" pitchFamily="34" charset="0"/>
              </a:rPr>
              <a:t>Gobierno Electrónico</a:t>
            </a:r>
          </a:p>
        </p:txBody>
      </p:sp>
      <p:sp>
        <p:nvSpPr>
          <p:cNvPr id="19" name="Rectángulo: esquinas redondeadas 18">
            <a:extLst>
              <a:ext uri="{FF2B5EF4-FFF2-40B4-BE49-F238E27FC236}">
                <a16:creationId xmlns:a16="http://schemas.microsoft.com/office/drawing/2014/main" xmlns="" id="{863F6C38-9529-4AFD-9E69-91C8B7D39393}"/>
              </a:ext>
            </a:extLst>
          </p:cNvPr>
          <p:cNvSpPr/>
          <p:nvPr/>
        </p:nvSpPr>
        <p:spPr>
          <a:xfrm>
            <a:off x="1463445" y="2633843"/>
            <a:ext cx="1774071" cy="3440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a:extLst>
              <a:ext uri="{FF2B5EF4-FFF2-40B4-BE49-F238E27FC236}">
                <a16:creationId xmlns:a16="http://schemas.microsoft.com/office/drawing/2014/main" xmlns="" id="{7FE9200B-B03C-4C44-88C5-0A13EB25D032}"/>
              </a:ext>
            </a:extLst>
          </p:cNvPr>
          <p:cNvSpPr txBox="1"/>
          <p:nvPr/>
        </p:nvSpPr>
        <p:spPr>
          <a:xfrm>
            <a:off x="1691680" y="2670133"/>
            <a:ext cx="1262476" cy="307777"/>
          </a:xfrm>
          <a:prstGeom prst="rect">
            <a:avLst/>
          </a:prstGeom>
          <a:noFill/>
        </p:spPr>
        <p:txBody>
          <a:bodyPr wrap="square" rtlCol="0">
            <a:spAutoFit/>
          </a:bodyPr>
          <a:lstStyle/>
          <a:p>
            <a:r>
              <a:rPr lang="es-MX" sz="1400" b="1" dirty="0">
                <a:solidFill>
                  <a:schemeClr val="bg1"/>
                </a:solidFill>
                <a:latin typeface="Arial Narrow" panose="020B0606020202030204" pitchFamily="34" charset="0"/>
              </a:rPr>
              <a:t>Datos Abiertos</a:t>
            </a:r>
          </a:p>
        </p:txBody>
      </p:sp>
      <p:sp>
        <p:nvSpPr>
          <p:cNvPr id="21" name="CuadroTexto 20">
            <a:extLst>
              <a:ext uri="{FF2B5EF4-FFF2-40B4-BE49-F238E27FC236}">
                <a16:creationId xmlns:a16="http://schemas.microsoft.com/office/drawing/2014/main" xmlns="" id="{DF524646-4E6F-4571-8C2A-5F11CE159F28}"/>
              </a:ext>
            </a:extLst>
          </p:cNvPr>
          <p:cNvSpPr txBox="1"/>
          <p:nvPr/>
        </p:nvSpPr>
        <p:spPr>
          <a:xfrm>
            <a:off x="3416462" y="5518341"/>
            <a:ext cx="986927" cy="307777"/>
          </a:xfrm>
          <a:prstGeom prst="rect">
            <a:avLst/>
          </a:prstGeom>
          <a:noFill/>
        </p:spPr>
        <p:txBody>
          <a:bodyPr wrap="square" rtlCol="0">
            <a:spAutoFit/>
          </a:bodyPr>
          <a:lstStyle/>
          <a:p>
            <a:r>
              <a:rPr lang="es-MX" sz="1400" b="1" dirty="0">
                <a:latin typeface="Arial Narrow" panose="020B0606020202030204" pitchFamily="34" charset="0"/>
              </a:rPr>
              <a:t>Innovación</a:t>
            </a:r>
          </a:p>
        </p:txBody>
      </p:sp>
      <p:sp>
        <p:nvSpPr>
          <p:cNvPr id="22" name="Título 3">
            <a:extLst>
              <a:ext uri="{FF2B5EF4-FFF2-40B4-BE49-F238E27FC236}">
                <a16:creationId xmlns:a16="http://schemas.microsoft.com/office/drawing/2014/main" xmlns="" id="{1AFD30B5-BB28-4F58-A240-309F8A3C55F3}"/>
              </a:ext>
            </a:extLst>
          </p:cNvPr>
          <p:cNvSpPr>
            <a:spLocks noGrp="1"/>
          </p:cNvSpPr>
          <p:nvPr>
            <p:ph type="title"/>
          </p:nvPr>
        </p:nvSpPr>
        <p:spPr>
          <a:xfrm>
            <a:off x="558270" y="338561"/>
            <a:ext cx="6620967" cy="927306"/>
          </a:xfrm>
        </p:spPr>
        <p:txBody>
          <a:bodyPr/>
          <a:lstStyle/>
          <a:p>
            <a:r>
              <a:rPr lang="es-MX" dirty="0">
                <a:solidFill>
                  <a:schemeClr val="accent1"/>
                </a:solidFill>
              </a:rPr>
              <a:t>¿Qué es Gobierno Abierto?</a:t>
            </a:r>
            <a:endParaRPr lang="es-ES" dirty="0">
              <a:solidFill>
                <a:schemeClr val="accent1"/>
              </a:solidFill>
            </a:endParaRPr>
          </a:p>
        </p:txBody>
      </p:sp>
      <p:sp>
        <p:nvSpPr>
          <p:cNvPr id="24" name="Rectángulo: esquinas redondeadas 23">
            <a:extLst>
              <a:ext uri="{FF2B5EF4-FFF2-40B4-BE49-F238E27FC236}">
                <a16:creationId xmlns:a16="http://schemas.microsoft.com/office/drawing/2014/main" xmlns="" id="{2B39402C-8C36-4BAA-897D-7FEB2151D371}"/>
              </a:ext>
            </a:extLst>
          </p:cNvPr>
          <p:cNvSpPr/>
          <p:nvPr/>
        </p:nvSpPr>
        <p:spPr>
          <a:xfrm>
            <a:off x="1699354" y="4237061"/>
            <a:ext cx="1720518" cy="3440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xmlns="" id="{6DAF33D7-093A-4612-A6D2-44233DD2237D}"/>
              </a:ext>
            </a:extLst>
          </p:cNvPr>
          <p:cNvSpPr txBox="1"/>
          <p:nvPr/>
        </p:nvSpPr>
        <p:spPr>
          <a:xfrm>
            <a:off x="1691680" y="4273351"/>
            <a:ext cx="1720518" cy="307777"/>
          </a:xfrm>
          <a:prstGeom prst="rect">
            <a:avLst/>
          </a:prstGeom>
          <a:noFill/>
        </p:spPr>
        <p:txBody>
          <a:bodyPr wrap="square" rtlCol="0">
            <a:spAutoFit/>
          </a:bodyPr>
          <a:lstStyle/>
          <a:p>
            <a:pPr algn="ctr"/>
            <a:r>
              <a:rPr lang="es-MX" sz="1400" b="1" dirty="0">
                <a:solidFill>
                  <a:schemeClr val="bg1"/>
                </a:solidFill>
                <a:latin typeface="Arial Narrow" panose="020B0606020202030204" pitchFamily="34" charset="0"/>
              </a:rPr>
              <a:t>Co-creación</a:t>
            </a:r>
          </a:p>
        </p:txBody>
      </p:sp>
      <p:sp>
        <p:nvSpPr>
          <p:cNvPr id="26" name="Rectángulo: esquinas redondeadas 25">
            <a:extLst>
              <a:ext uri="{FF2B5EF4-FFF2-40B4-BE49-F238E27FC236}">
                <a16:creationId xmlns:a16="http://schemas.microsoft.com/office/drawing/2014/main" xmlns="" id="{38B86534-52DC-4DB3-B160-65689AAE0307}"/>
              </a:ext>
            </a:extLst>
          </p:cNvPr>
          <p:cNvSpPr/>
          <p:nvPr/>
        </p:nvSpPr>
        <p:spPr>
          <a:xfrm>
            <a:off x="4291642" y="4237061"/>
            <a:ext cx="1720518" cy="3440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a:extLst>
              <a:ext uri="{FF2B5EF4-FFF2-40B4-BE49-F238E27FC236}">
                <a16:creationId xmlns:a16="http://schemas.microsoft.com/office/drawing/2014/main" xmlns="" id="{3657B1A9-0DE7-494F-8EA7-DA12ED4D749D}"/>
              </a:ext>
            </a:extLst>
          </p:cNvPr>
          <p:cNvSpPr txBox="1"/>
          <p:nvPr/>
        </p:nvSpPr>
        <p:spPr>
          <a:xfrm>
            <a:off x="4283968" y="4273351"/>
            <a:ext cx="1720518" cy="307777"/>
          </a:xfrm>
          <a:prstGeom prst="rect">
            <a:avLst/>
          </a:prstGeom>
          <a:noFill/>
        </p:spPr>
        <p:txBody>
          <a:bodyPr wrap="square" rtlCol="0">
            <a:spAutoFit/>
          </a:bodyPr>
          <a:lstStyle/>
          <a:p>
            <a:pPr algn="ctr"/>
            <a:r>
              <a:rPr lang="es-MX" sz="1400" b="1" dirty="0">
                <a:solidFill>
                  <a:schemeClr val="bg1"/>
                </a:solidFill>
                <a:latin typeface="Arial Narrow" panose="020B0606020202030204" pitchFamily="34" charset="0"/>
              </a:rPr>
              <a:t>Control Ciudadano</a:t>
            </a:r>
          </a:p>
        </p:txBody>
      </p:sp>
    </p:spTree>
    <p:extLst>
      <p:ext uri="{BB962C8B-B14F-4D97-AF65-F5344CB8AC3E}">
        <p14:creationId xmlns:p14="http://schemas.microsoft.com/office/powerpoint/2010/main" val="309997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solidFill>
                  <a:schemeClr val="accent1"/>
                </a:solidFill>
              </a:rPr>
              <a:t>GOBIERNO ABIERTO: DEFINICIÓN Y ALCANCES</a:t>
            </a:r>
            <a:endParaRPr lang="es-ES" dirty="0">
              <a:solidFill>
                <a:schemeClr val="accent1"/>
              </a:solidFill>
            </a:endParaRPr>
          </a:p>
        </p:txBody>
      </p:sp>
    </p:spTree>
    <p:extLst>
      <p:ext uri="{BB962C8B-B14F-4D97-AF65-F5344CB8AC3E}">
        <p14:creationId xmlns:p14="http://schemas.microsoft.com/office/powerpoint/2010/main" val="3692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44624"/>
            <a:ext cx="7055380" cy="1400530"/>
          </a:xfrm>
        </p:spPr>
        <p:txBody>
          <a:bodyPr/>
          <a:lstStyle/>
          <a:p>
            <a:r>
              <a:rPr lang="es-MX" dirty="0">
                <a:solidFill>
                  <a:schemeClr val="accent1"/>
                </a:solidFill>
              </a:rPr>
              <a:t>¿Qué es, y qué no es, Gobierno Abierto?</a:t>
            </a:r>
            <a:endParaRPr lang="es-ES" dirty="0">
              <a:solidFill>
                <a:schemeClr val="accent1"/>
              </a:solidFill>
            </a:endParaRPr>
          </a:p>
        </p:txBody>
      </p:sp>
      <p:sp>
        <p:nvSpPr>
          <p:cNvPr id="3" name="Marcador de contenido 2"/>
          <p:cNvSpPr>
            <a:spLocks noGrp="1"/>
          </p:cNvSpPr>
          <p:nvPr>
            <p:ph idx="1"/>
          </p:nvPr>
        </p:nvSpPr>
        <p:spPr>
          <a:xfrm>
            <a:off x="611560" y="1628800"/>
            <a:ext cx="7344700" cy="4616435"/>
          </a:xfrm>
        </p:spPr>
        <p:txBody>
          <a:bodyPr>
            <a:normAutofit fontScale="92500"/>
          </a:bodyPr>
          <a:lstStyle/>
          <a:p>
            <a:pPr marL="457200" indent="-457200" algn="just">
              <a:buFont typeface="+mj-lt"/>
              <a:buAutoNum type="alphaLcParenR"/>
            </a:pPr>
            <a:r>
              <a:rPr lang="es-MX" sz="2200" b="1" dirty="0">
                <a:solidFill>
                  <a:schemeClr val="bg1"/>
                </a:solidFill>
              </a:rPr>
              <a:t>Gobierno Abierto vs Datos Abiertos</a:t>
            </a:r>
          </a:p>
          <a:p>
            <a:pPr lvl="1" algn="just"/>
            <a:r>
              <a:rPr lang="es-MX" sz="2200" b="1" dirty="0">
                <a:solidFill>
                  <a:schemeClr val="bg1"/>
                </a:solidFill>
              </a:rPr>
              <a:t>Década de los 70’s: </a:t>
            </a:r>
            <a:r>
              <a:rPr lang="es-MX" sz="2200" dirty="0">
                <a:solidFill>
                  <a:schemeClr val="bg1"/>
                </a:solidFill>
              </a:rPr>
              <a:t>la NASA crea un conjunto de estándares para facilitar el acceso a la comunidad científica a datos “duros” en resguardo de la NASA para facilitar investigación.</a:t>
            </a:r>
          </a:p>
          <a:p>
            <a:pPr lvl="1" algn="just"/>
            <a:r>
              <a:rPr lang="es-MX" sz="2200" b="1" dirty="0">
                <a:solidFill>
                  <a:schemeClr val="bg1"/>
                </a:solidFill>
              </a:rPr>
              <a:t>Las </a:t>
            </a:r>
            <a:r>
              <a:rPr lang="es-MX" sz="2200" b="1" dirty="0" err="1">
                <a:solidFill>
                  <a:schemeClr val="bg1"/>
                </a:solidFill>
              </a:rPr>
              <a:t>TICs</a:t>
            </a:r>
            <a:r>
              <a:rPr lang="es-MX" sz="2200" b="1" dirty="0">
                <a:solidFill>
                  <a:schemeClr val="bg1"/>
                </a:solidFill>
              </a:rPr>
              <a:t> aceleran la demanda </a:t>
            </a:r>
            <a:r>
              <a:rPr lang="es-MX" sz="2200" dirty="0">
                <a:solidFill>
                  <a:schemeClr val="bg1"/>
                </a:solidFill>
              </a:rPr>
              <a:t>por sets de datos para ser utilizados con otros fines.</a:t>
            </a:r>
          </a:p>
          <a:p>
            <a:pPr lvl="1" algn="just"/>
            <a:r>
              <a:rPr lang="es-MX" sz="2200" b="1" dirty="0">
                <a:solidFill>
                  <a:schemeClr val="bg1"/>
                </a:solidFill>
              </a:rPr>
              <a:t>Datos Abiertos: </a:t>
            </a:r>
            <a:r>
              <a:rPr lang="es-MX" sz="2200" dirty="0">
                <a:solidFill>
                  <a:schemeClr val="bg1"/>
                </a:solidFill>
              </a:rPr>
              <a:t>Conjunto de estándares técnicos orientados a facilitar el acceso de la comunidad a información que anteriormente se encontraba en forma de </a:t>
            </a:r>
            <a:r>
              <a:rPr lang="es-MX" sz="2200" i="1" dirty="0">
                <a:solidFill>
                  <a:schemeClr val="bg1"/>
                </a:solidFill>
              </a:rPr>
              <a:t>datos duros</a:t>
            </a:r>
            <a:r>
              <a:rPr lang="es-MX" sz="2200" dirty="0">
                <a:solidFill>
                  <a:schemeClr val="bg1"/>
                </a:solidFill>
              </a:rPr>
              <a:t>, dispersos y carentes de procesamiento alguno, con la finalidad de facilitar su reutilización por los particulares con la finalidad de agregar algún valor a los mismos, ya sea para fines económicos, sociales, científicos o culturales. </a:t>
            </a:r>
          </a:p>
          <a:p>
            <a:pPr marL="457207" lvl="1" indent="0" algn="just">
              <a:buNone/>
            </a:pPr>
            <a:endParaRPr lang="es-MX" sz="2200" dirty="0">
              <a:solidFill>
                <a:schemeClr val="bg1"/>
              </a:solidFill>
            </a:endParaRPr>
          </a:p>
        </p:txBody>
      </p:sp>
    </p:spTree>
    <p:extLst>
      <p:ext uri="{BB962C8B-B14F-4D97-AF65-F5344CB8AC3E}">
        <p14:creationId xmlns:p14="http://schemas.microsoft.com/office/powerpoint/2010/main" val="115340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44624"/>
            <a:ext cx="7055380" cy="1400530"/>
          </a:xfrm>
        </p:spPr>
        <p:txBody>
          <a:bodyPr/>
          <a:lstStyle/>
          <a:p>
            <a:r>
              <a:rPr lang="es-MX" dirty="0">
                <a:solidFill>
                  <a:schemeClr val="accent1"/>
                </a:solidFill>
              </a:rPr>
              <a:t>¿Qué es, y qué no es, Gobierno Abierto?</a:t>
            </a:r>
            <a:endParaRPr lang="es-ES" dirty="0">
              <a:solidFill>
                <a:schemeClr val="accent1"/>
              </a:solidFill>
            </a:endParaRPr>
          </a:p>
        </p:txBody>
      </p:sp>
      <p:sp>
        <p:nvSpPr>
          <p:cNvPr id="3" name="Marcador de contenido 2"/>
          <p:cNvSpPr>
            <a:spLocks noGrp="1"/>
          </p:cNvSpPr>
          <p:nvPr>
            <p:ph idx="1"/>
          </p:nvPr>
        </p:nvSpPr>
        <p:spPr>
          <a:xfrm>
            <a:off x="611560" y="1556792"/>
            <a:ext cx="7344700" cy="4616435"/>
          </a:xfrm>
        </p:spPr>
        <p:txBody>
          <a:bodyPr>
            <a:normAutofit lnSpcReduction="10000"/>
          </a:bodyPr>
          <a:lstStyle/>
          <a:p>
            <a:pPr algn="just"/>
            <a:r>
              <a:rPr lang="es-MX" sz="2200" b="1" dirty="0">
                <a:solidFill>
                  <a:schemeClr val="bg1"/>
                </a:solidFill>
              </a:rPr>
              <a:t>Dos lecciones relevantes  del movimiento de Datos Abiertos</a:t>
            </a:r>
          </a:p>
          <a:p>
            <a:pPr lvl="1" algn="just"/>
            <a:r>
              <a:rPr lang="es-MX" dirty="0">
                <a:solidFill>
                  <a:schemeClr val="bg1"/>
                </a:solidFill>
              </a:rPr>
              <a:t>Su emergencia </a:t>
            </a:r>
            <a:r>
              <a:rPr lang="es-MX" b="1" dirty="0">
                <a:solidFill>
                  <a:schemeClr val="bg1"/>
                </a:solidFill>
              </a:rPr>
              <a:t>es previa</a:t>
            </a:r>
            <a:r>
              <a:rPr lang="es-MX" dirty="0">
                <a:solidFill>
                  <a:schemeClr val="bg1"/>
                </a:solidFill>
              </a:rPr>
              <a:t> a las </a:t>
            </a:r>
            <a:r>
              <a:rPr lang="es-MX" dirty="0" err="1">
                <a:solidFill>
                  <a:schemeClr val="bg1"/>
                </a:solidFill>
              </a:rPr>
              <a:t>TICs</a:t>
            </a:r>
            <a:endParaRPr lang="es-MX" dirty="0">
              <a:solidFill>
                <a:schemeClr val="bg1"/>
              </a:solidFill>
            </a:endParaRPr>
          </a:p>
          <a:p>
            <a:pPr lvl="1" algn="just"/>
            <a:r>
              <a:rPr lang="es-MX" dirty="0">
                <a:solidFill>
                  <a:schemeClr val="bg1"/>
                </a:solidFill>
              </a:rPr>
              <a:t>Carece de toda vocación transformacional de la vida pública: suele concentrarse en información políticamente incontrovertible; prioriza datos con alto potencial de reutilización no de transformación de la gestión pública.</a:t>
            </a:r>
          </a:p>
          <a:p>
            <a:pPr lvl="1" algn="just"/>
            <a:r>
              <a:rPr lang="es-MX" dirty="0">
                <a:solidFill>
                  <a:schemeClr val="bg1"/>
                </a:solidFill>
              </a:rPr>
              <a:t>¿Es posible que existan datos abiertos sin gobierno abierto?</a:t>
            </a:r>
          </a:p>
          <a:p>
            <a:pPr algn="just"/>
            <a:r>
              <a:rPr lang="es-MX" sz="2200" b="1" dirty="0">
                <a:solidFill>
                  <a:schemeClr val="bg1"/>
                </a:solidFill>
              </a:rPr>
              <a:t>Ejemplos:</a:t>
            </a:r>
          </a:p>
          <a:p>
            <a:pPr lvl="1" algn="just"/>
            <a:r>
              <a:rPr lang="es-MX" b="1" dirty="0">
                <a:solidFill>
                  <a:schemeClr val="bg1"/>
                </a:solidFill>
              </a:rPr>
              <a:t>Datos abiertos para reducir mortalidad materna</a:t>
            </a:r>
          </a:p>
          <a:p>
            <a:pPr lvl="1" algn="just"/>
            <a:r>
              <a:rPr lang="es-MX" b="1" dirty="0">
                <a:solidFill>
                  <a:schemeClr val="bg1"/>
                </a:solidFill>
              </a:rPr>
              <a:t>Datos abiertos para cambiar el paradigma de atención a las enfermedades crónico-degenerativas en el IMSS</a:t>
            </a:r>
          </a:p>
          <a:p>
            <a:pPr marL="457207" lvl="1" indent="0" algn="just">
              <a:buNone/>
            </a:pPr>
            <a:r>
              <a:rPr lang="es-MX" sz="2200" dirty="0">
                <a:solidFill>
                  <a:schemeClr val="bg1"/>
                </a:solidFill>
              </a:rPr>
              <a:t>  </a:t>
            </a:r>
          </a:p>
          <a:p>
            <a:pPr lvl="1" algn="just"/>
            <a:endParaRPr lang="es-MX" sz="2200" dirty="0">
              <a:solidFill>
                <a:schemeClr val="bg1"/>
              </a:solidFill>
            </a:endParaRPr>
          </a:p>
          <a:p>
            <a:pPr marL="457207" lvl="1" indent="0" algn="just">
              <a:buNone/>
            </a:pPr>
            <a:endParaRPr lang="es-MX" sz="2200" dirty="0">
              <a:solidFill>
                <a:schemeClr val="bg1"/>
              </a:solidFill>
            </a:endParaRPr>
          </a:p>
        </p:txBody>
      </p:sp>
    </p:spTree>
    <p:extLst>
      <p:ext uri="{BB962C8B-B14F-4D97-AF65-F5344CB8AC3E}">
        <p14:creationId xmlns:p14="http://schemas.microsoft.com/office/powerpoint/2010/main" val="41290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39552" y="116632"/>
            <a:ext cx="7055380" cy="792088"/>
          </a:xfrm>
        </p:spPr>
        <p:txBody>
          <a:bodyPr/>
          <a:lstStyle/>
          <a:p>
            <a:r>
              <a:rPr lang="es-MX" sz="3600" dirty="0">
                <a:solidFill>
                  <a:schemeClr val="accent1"/>
                </a:solidFill>
              </a:rPr>
              <a:t>Ejemplo Datos Abiertos</a:t>
            </a:r>
            <a:endParaRPr lang="es-ES" sz="3600" dirty="0">
              <a:solidFill>
                <a:schemeClr val="accent1"/>
              </a:solidFill>
            </a:endParaRPr>
          </a:p>
        </p:txBody>
      </p:sp>
      <p:sp>
        <p:nvSpPr>
          <p:cNvPr id="3" name="Marcador de contenido 2"/>
          <p:cNvSpPr>
            <a:spLocks noGrp="1"/>
          </p:cNvSpPr>
          <p:nvPr>
            <p:ph idx="1"/>
          </p:nvPr>
        </p:nvSpPr>
        <p:spPr>
          <a:xfrm>
            <a:off x="395536" y="1052736"/>
            <a:ext cx="7632848" cy="5320700"/>
          </a:xfrm>
        </p:spPr>
        <p:txBody>
          <a:bodyPr>
            <a:normAutofit fontScale="92500" lnSpcReduction="20000"/>
          </a:bodyPr>
          <a:lstStyle/>
          <a:p>
            <a:pPr algn="just"/>
            <a:r>
              <a:rPr lang="es-MX" sz="2400" b="1" dirty="0">
                <a:solidFill>
                  <a:schemeClr val="bg1"/>
                </a:solidFill>
              </a:rPr>
              <a:t>Datos Abiertos para Reducir Mortalidad Materna </a:t>
            </a:r>
          </a:p>
          <a:p>
            <a:pPr lvl="1" algn="just"/>
            <a:r>
              <a:rPr lang="es-MX" sz="2000" b="1" dirty="0">
                <a:solidFill>
                  <a:schemeClr val="bg1"/>
                </a:solidFill>
              </a:rPr>
              <a:t>Antecedente: </a:t>
            </a:r>
            <a:r>
              <a:rPr lang="es-MX" sz="2000" dirty="0">
                <a:solidFill>
                  <a:schemeClr val="bg1"/>
                </a:solidFill>
              </a:rPr>
              <a:t>Adhesión de México a los Objetivos del Milenio (ODM) de la Organización de las Naciones Unidas (ONU) en el año 2000. </a:t>
            </a:r>
          </a:p>
          <a:p>
            <a:pPr lvl="1" algn="just"/>
            <a:r>
              <a:rPr lang="es-MX" sz="2000" b="1" dirty="0">
                <a:solidFill>
                  <a:schemeClr val="bg1"/>
                </a:solidFill>
              </a:rPr>
              <a:t>Objetivo: </a:t>
            </a:r>
            <a:r>
              <a:rPr lang="es-MX" sz="2000" dirty="0">
                <a:solidFill>
                  <a:schemeClr val="bg1"/>
                </a:solidFill>
              </a:rPr>
              <a:t>Lograr alcanzar la meta de reducción en la tasa de mortalidad materna en México que, a principios del siglo XXI, se había estancado. </a:t>
            </a:r>
          </a:p>
          <a:p>
            <a:pPr lvl="1" algn="just"/>
            <a:r>
              <a:rPr lang="es-MX" sz="2000" b="1" dirty="0">
                <a:solidFill>
                  <a:schemeClr val="bg1"/>
                </a:solidFill>
              </a:rPr>
              <a:t>Acciones realizadas</a:t>
            </a:r>
          </a:p>
          <a:p>
            <a:pPr lvl="2" algn="just"/>
            <a:r>
              <a:rPr lang="es-MX" sz="2000" dirty="0">
                <a:solidFill>
                  <a:schemeClr val="bg1"/>
                </a:solidFill>
              </a:rPr>
              <a:t>Agrupación de 400 bases de datos dispersas en una única gran base (BIG DATA) con la cual fue posible realizar estudios estadísticos complejos, resultando ser </a:t>
            </a:r>
            <a:r>
              <a:rPr lang="es-MX" sz="2000" b="1" dirty="0">
                <a:solidFill>
                  <a:schemeClr val="bg1"/>
                </a:solidFill>
              </a:rPr>
              <a:t>seis mil veces más precisos </a:t>
            </a:r>
            <a:r>
              <a:rPr lang="es-MX" sz="2000" dirty="0">
                <a:solidFill>
                  <a:schemeClr val="bg1"/>
                </a:solidFill>
              </a:rPr>
              <a:t>acerca de las variables que son determinantes para predecir la mortalidad materna que cualquier estudio previo realizado.</a:t>
            </a:r>
          </a:p>
          <a:p>
            <a:pPr lvl="2" algn="just"/>
            <a:r>
              <a:rPr lang="es-MX" sz="2000" dirty="0">
                <a:solidFill>
                  <a:schemeClr val="bg1"/>
                </a:solidFill>
              </a:rPr>
              <a:t>Gracias al uso de los datos abiertos, fue posible identificar 2 de las principales causas de la mortalidad materna:</a:t>
            </a:r>
          </a:p>
          <a:p>
            <a:pPr lvl="3" algn="just"/>
            <a:r>
              <a:rPr lang="es-MX" sz="2000" b="1" i="1" dirty="0">
                <a:solidFill>
                  <a:schemeClr val="bg1"/>
                </a:solidFill>
              </a:rPr>
              <a:t>Falta de controles prenatales</a:t>
            </a:r>
          </a:p>
          <a:p>
            <a:pPr lvl="3" algn="just"/>
            <a:r>
              <a:rPr lang="es-MX" sz="2000" b="1" i="1" dirty="0">
                <a:solidFill>
                  <a:schemeClr val="bg1"/>
                </a:solidFill>
              </a:rPr>
              <a:t>Elevada distancia física a las clínicas de salud</a:t>
            </a:r>
          </a:p>
          <a:p>
            <a:pPr lvl="3" algn="just"/>
            <a:endParaRPr lang="es-MX" dirty="0">
              <a:solidFill>
                <a:schemeClr val="bg1"/>
              </a:solidFill>
            </a:endParaRPr>
          </a:p>
          <a:p>
            <a:pPr lvl="1" algn="just"/>
            <a:endParaRPr lang="es-MX" dirty="0">
              <a:solidFill>
                <a:schemeClr val="bg1"/>
              </a:solidFill>
            </a:endParaRPr>
          </a:p>
          <a:p>
            <a:pPr algn="just"/>
            <a:endParaRPr lang="es-MX" b="1" dirty="0">
              <a:solidFill>
                <a:schemeClr val="bg1"/>
              </a:solidFill>
            </a:endParaRPr>
          </a:p>
          <a:p>
            <a:pPr marL="0" indent="0" algn="just">
              <a:buNone/>
            </a:pPr>
            <a:endParaRPr lang="es-MX" dirty="0">
              <a:solidFill>
                <a:schemeClr val="bg1"/>
              </a:solidFill>
            </a:endParaRPr>
          </a:p>
          <a:p>
            <a:pPr marL="0" indent="0" algn="just">
              <a:buNone/>
            </a:pPr>
            <a:endParaRPr lang="es-MX" dirty="0">
              <a:solidFill>
                <a:schemeClr val="bg1"/>
              </a:solidFill>
            </a:endParaRPr>
          </a:p>
        </p:txBody>
      </p:sp>
    </p:spTree>
    <p:extLst>
      <p:ext uri="{BB962C8B-B14F-4D97-AF65-F5344CB8AC3E}">
        <p14:creationId xmlns:p14="http://schemas.microsoft.com/office/powerpoint/2010/main" val="404808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539552" y="1303522"/>
            <a:ext cx="3888432" cy="5320700"/>
          </a:xfrm>
        </p:spPr>
        <p:txBody>
          <a:bodyPr>
            <a:normAutofit fontScale="92500"/>
          </a:bodyPr>
          <a:lstStyle/>
          <a:p>
            <a:pPr algn="just"/>
            <a:r>
              <a:rPr lang="es-MX" sz="2400" b="1" dirty="0">
                <a:solidFill>
                  <a:schemeClr val="bg1"/>
                </a:solidFill>
              </a:rPr>
              <a:t>Datos Abiertos para Reducir Mortalidad Materna </a:t>
            </a:r>
          </a:p>
          <a:p>
            <a:pPr lvl="1" algn="just"/>
            <a:r>
              <a:rPr lang="es-MX" dirty="0">
                <a:solidFill>
                  <a:schemeClr val="bg1"/>
                </a:solidFill>
              </a:rPr>
              <a:t>Con la identificación de los principales determinantes de la mortalidad materna, fue posible instrumentar acciones concretas y precisas de Política Pública:</a:t>
            </a:r>
          </a:p>
          <a:p>
            <a:pPr lvl="2" algn="just"/>
            <a:r>
              <a:rPr lang="es-MX" b="1" dirty="0">
                <a:solidFill>
                  <a:schemeClr val="bg1"/>
                </a:solidFill>
              </a:rPr>
              <a:t>Prospera Digital: </a:t>
            </a:r>
            <a:r>
              <a:rPr lang="es-MX" dirty="0">
                <a:solidFill>
                  <a:schemeClr val="bg1"/>
                </a:solidFill>
              </a:rPr>
              <a:t>Programa diseñado  para canalizar información focalizada, personalizada y oportuna a las beneficiarias de Prospera en condición de embarazo. Esta información es recopilada y entregada a través de mensajes SMS, para entregar automáticamente información estratégica diseñada y personalizada para cada beneficiaria.</a:t>
            </a:r>
            <a:endParaRPr lang="es-MX" b="1" dirty="0">
              <a:solidFill>
                <a:schemeClr val="bg1"/>
              </a:solidFill>
            </a:endParaRPr>
          </a:p>
          <a:p>
            <a:pPr lvl="1" algn="just"/>
            <a:endParaRPr lang="es-MX" dirty="0">
              <a:solidFill>
                <a:schemeClr val="bg1"/>
              </a:solidFill>
            </a:endParaRPr>
          </a:p>
          <a:p>
            <a:pPr algn="just"/>
            <a:endParaRPr lang="es-MX" b="1" dirty="0">
              <a:solidFill>
                <a:schemeClr val="bg1"/>
              </a:solidFill>
            </a:endParaRPr>
          </a:p>
          <a:p>
            <a:pPr marL="0" indent="0" algn="just">
              <a:buNone/>
            </a:pPr>
            <a:endParaRPr lang="es-MX" dirty="0">
              <a:solidFill>
                <a:schemeClr val="bg1"/>
              </a:solidFill>
            </a:endParaRPr>
          </a:p>
          <a:p>
            <a:pPr marL="0" indent="0" algn="just">
              <a:buNone/>
            </a:pPr>
            <a:endParaRPr lang="es-MX" dirty="0">
              <a:solidFill>
                <a:schemeClr val="bg1"/>
              </a:solidFill>
            </a:endParaRPr>
          </a:p>
        </p:txBody>
      </p:sp>
      <p:pic>
        <p:nvPicPr>
          <p:cNvPr id="7" name="Imagen 6" descr="Imagen que contiene interior, mesa, pared, persona&#10;&#10;Descripción generada con confianza muy al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564904"/>
            <a:ext cx="3613584" cy="2409056"/>
          </a:xfrm>
          <a:prstGeom prst="rect">
            <a:avLst/>
          </a:prstGeom>
        </p:spPr>
      </p:pic>
      <p:sp>
        <p:nvSpPr>
          <p:cNvPr id="8" name="Título 1"/>
          <p:cNvSpPr>
            <a:spLocks noGrp="1"/>
          </p:cNvSpPr>
          <p:nvPr>
            <p:ph type="title"/>
          </p:nvPr>
        </p:nvSpPr>
        <p:spPr>
          <a:xfrm>
            <a:off x="539552" y="116632"/>
            <a:ext cx="7055380" cy="792088"/>
          </a:xfrm>
        </p:spPr>
        <p:txBody>
          <a:bodyPr/>
          <a:lstStyle/>
          <a:p>
            <a:r>
              <a:rPr lang="es-MX" sz="3600" dirty="0">
                <a:solidFill>
                  <a:schemeClr val="accent1"/>
                </a:solidFill>
              </a:rPr>
              <a:t>Ejemplo Datos Abiertos</a:t>
            </a:r>
            <a:endParaRPr lang="es-ES" sz="3600" dirty="0">
              <a:solidFill>
                <a:schemeClr val="accent1"/>
              </a:solidFill>
            </a:endParaRPr>
          </a:p>
        </p:txBody>
      </p:sp>
    </p:spTree>
    <p:extLst>
      <p:ext uri="{BB962C8B-B14F-4D97-AF65-F5344CB8AC3E}">
        <p14:creationId xmlns:p14="http://schemas.microsoft.com/office/powerpoint/2010/main" val="4271041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467544" y="988620"/>
            <a:ext cx="4896544" cy="5320700"/>
          </a:xfrm>
        </p:spPr>
        <p:txBody>
          <a:bodyPr>
            <a:normAutofit fontScale="85000" lnSpcReduction="20000"/>
          </a:bodyPr>
          <a:lstStyle/>
          <a:p>
            <a:pPr algn="just"/>
            <a:r>
              <a:rPr lang="es-MX" sz="2400" b="1" dirty="0">
                <a:solidFill>
                  <a:schemeClr val="bg1"/>
                </a:solidFill>
              </a:rPr>
              <a:t>IMSS de la atención paliativa a la prevención en enfermedades crónico-degenerativas</a:t>
            </a:r>
          </a:p>
          <a:p>
            <a:pPr lvl="1" algn="just"/>
            <a:r>
              <a:rPr lang="es-MX" dirty="0">
                <a:solidFill>
                  <a:schemeClr val="bg1"/>
                </a:solidFill>
              </a:rPr>
              <a:t>IMSS gastó en 2016, 80 mil millones de pesos en la atención de 4 enfermedades: diabetes, cardiovasculares, cáncer de mama y próstata.</a:t>
            </a:r>
          </a:p>
          <a:p>
            <a:pPr lvl="1" algn="just"/>
            <a:r>
              <a:rPr lang="es-MX" dirty="0">
                <a:solidFill>
                  <a:schemeClr val="bg1"/>
                </a:solidFill>
              </a:rPr>
              <a:t>Todas son prevenibles. </a:t>
            </a:r>
          </a:p>
          <a:p>
            <a:pPr lvl="1" algn="just"/>
            <a:r>
              <a:rPr lang="es-MX" dirty="0">
                <a:solidFill>
                  <a:schemeClr val="bg1"/>
                </a:solidFill>
              </a:rPr>
              <a:t>IMSS tiene la información de perfil y riesgos epidemiológicos de todos sus afiliados, pero estaba en formatos “duros” y dispersa.</a:t>
            </a:r>
          </a:p>
          <a:p>
            <a:pPr lvl="1" algn="just"/>
            <a:r>
              <a:rPr lang="es-MX" dirty="0">
                <a:solidFill>
                  <a:schemeClr val="bg1"/>
                </a:solidFill>
              </a:rPr>
              <a:t>Integró las bases de datos en una gran base única (Big Data) para identificar con gran precisión quiénes de sus afiliados están en riesgo de contraer dichos padecimientos si no se hace algo pronto.</a:t>
            </a:r>
          </a:p>
          <a:p>
            <a:pPr lvl="1" algn="just"/>
            <a:r>
              <a:rPr lang="es-MX" dirty="0">
                <a:solidFill>
                  <a:schemeClr val="bg1"/>
                </a:solidFill>
              </a:rPr>
              <a:t>Genera programa piloto en Nuevo León, en donde el IMSS va directamente a cada empresa a atender preventivamente a los trabajadores con dichos riesgos; crea tableros electrónicos de seguimiento por paciente. </a:t>
            </a:r>
          </a:p>
          <a:p>
            <a:pPr lvl="1" algn="just"/>
            <a:r>
              <a:rPr lang="es-MX" dirty="0">
                <a:solidFill>
                  <a:schemeClr val="bg1"/>
                </a:solidFill>
              </a:rPr>
              <a:t>Con este programa, el IMSS espera reducir a la mitad el costo de atención a cuatro enfermedades.</a:t>
            </a:r>
          </a:p>
          <a:p>
            <a:pPr algn="just"/>
            <a:endParaRPr lang="es-MX" b="1" dirty="0">
              <a:solidFill>
                <a:schemeClr val="bg1"/>
              </a:solidFill>
            </a:endParaRPr>
          </a:p>
          <a:p>
            <a:pPr marL="0" indent="0" algn="just">
              <a:buNone/>
            </a:pPr>
            <a:endParaRPr lang="es-MX" dirty="0">
              <a:solidFill>
                <a:schemeClr val="bg1"/>
              </a:solidFill>
            </a:endParaRPr>
          </a:p>
          <a:p>
            <a:pPr marL="0" indent="0" algn="just">
              <a:buNone/>
            </a:pPr>
            <a:endParaRPr lang="es-MX" dirty="0">
              <a:solidFill>
                <a:schemeClr val="bg1"/>
              </a:solidFill>
            </a:endParaRPr>
          </a:p>
        </p:txBody>
      </p:sp>
      <p:sp>
        <p:nvSpPr>
          <p:cNvPr id="8" name="Título 1"/>
          <p:cNvSpPr>
            <a:spLocks noGrp="1"/>
          </p:cNvSpPr>
          <p:nvPr>
            <p:ph type="title"/>
          </p:nvPr>
        </p:nvSpPr>
        <p:spPr>
          <a:xfrm>
            <a:off x="539552" y="116632"/>
            <a:ext cx="7055380" cy="792088"/>
          </a:xfrm>
        </p:spPr>
        <p:txBody>
          <a:bodyPr/>
          <a:lstStyle/>
          <a:p>
            <a:r>
              <a:rPr lang="es-MX" sz="3600" dirty="0">
                <a:solidFill>
                  <a:schemeClr val="accent1"/>
                </a:solidFill>
              </a:rPr>
              <a:t>Ejemplo Datos Abiertos</a:t>
            </a:r>
            <a:endParaRPr lang="es-ES" sz="3600" dirty="0">
              <a:solidFill>
                <a:schemeClr val="accent1"/>
              </a:solidFill>
            </a:endParaRPr>
          </a:p>
        </p:txBody>
      </p:sp>
      <p:pic>
        <p:nvPicPr>
          <p:cNvPr id="2" name="Imagen 1"/>
          <p:cNvPicPr>
            <a:picLocks noChangeAspect="1"/>
          </p:cNvPicPr>
          <p:nvPr/>
        </p:nvPicPr>
        <p:blipFill>
          <a:blip r:embed="rId3"/>
          <a:stretch>
            <a:fillRect/>
          </a:stretch>
        </p:blipFill>
        <p:spPr>
          <a:xfrm>
            <a:off x="5508104" y="2420888"/>
            <a:ext cx="3456384" cy="2088231"/>
          </a:xfrm>
          <a:prstGeom prst="rect">
            <a:avLst/>
          </a:prstGeom>
        </p:spPr>
      </p:pic>
    </p:spTree>
    <p:extLst>
      <p:ext uri="{BB962C8B-B14F-4D97-AF65-F5344CB8AC3E}">
        <p14:creationId xmlns:p14="http://schemas.microsoft.com/office/powerpoint/2010/main" val="36868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467544" y="1624675"/>
            <a:ext cx="7344700" cy="4616435"/>
          </a:xfrm>
        </p:spPr>
        <p:txBody>
          <a:bodyPr>
            <a:noAutofit/>
          </a:bodyPr>
          <a:lstStyle/>
          <a:p>
            <a:pPr marL="457200" indent="-457200" algn="just">
              <a:buFont typeface="+mj-lt"/>
              <a:buAutoNum type="alphaLcParenR" startAt="2"/>
            </a:pPr>
            <a:r>
              <a:rPr lang="es-MX" sz="2200" b="1" dirty="0">
                <a:solidFill>
                  <a:schemeClr val="bg1"/>
                </a:solidFill>
              </a:rPr>
              <a:t>Gobierno Abierto vs Gobierno Electrónico</a:t>
            </a:r>
            <a:endParaRPr lang="es-MX" sz="2200" dirty="0">
              <a:solidFill>
                <a:schemeClr val="bg1"/>
              </a:solidFill>
            </a:endParaRPr>
          </a:p>
          <a:p>
            <a:pPr lvl="1" algn="just"/>
            <a:r>
              <a:rPr lang="es-MX" sz="2200" b="1" dirty="0">
                <a:solidFill>
                  <a:schemeClr val="bg1"/>
                </a:solidFill>
              </a:rPr>
              <a:t>Gobierno Electrónico: </a:t>
            </a:r>
            <a:r>
              <a:rPr lang="es-MX" sz="2200" dirty="0">
                <a:solidFill>
                  <a:schemeClr val="bg1"/>
                </a:solidFill>
              </a:rPr>
              <a:t>“Uso intensivo y exclusivo de las </a:t>
            </a:r>
            <a:r>
              <a:rPr lang="es-MX" sz="2200" dirty="0" err="1">
                <a:solidFill>
                  <a:schemeClr val="bg1"/>
                </a:solidFill>
              </a:rPr>
              <a:t>TICs</a:t>
            </a:r>
            <a:r>
              <a:rPr lang="es-MX" sz="2200" dirty="0">
                <a:solidFill>
                  <a:schemeClr val="bg1"/>
                </a:solidFill>
              </a:rPr>
              <a:t> en el sector público para mejorar su eficiencia tanto en sus transacciones internas (intra e intergubernamentales), como externas (con los ciudadanos)” (</a:t>
            </a:r>
            <a:r>
              <a:rPr lang="es-MX" sz="2200" dirty="0" err="1">
                <a:solidFill>
                  <a:schemeClr val="bg1"/>
                </a:solidFill>
              </a:rPr>
              <a:t>Oszlak</a:t>
            </a:r>
            <a:r>
              <a:rPr lang="es-MX" sz="2200" dirty="0">
                <a:solidFill>
                  <a:schemeClr val="bg1"/>
                </a:solidFill>
              </a:rPr>
              <a:t>, 2015)</a:t>
            </a:r>
          </a:p>
          <a:p>
            <a:pPr lvl="1" algn="just"/>
            <a:r>
              <a:rPr lang="es-MX" sz="2200" dirty="0">
                <a:solidFill>
                  <a:schemeClr val="bg1"/>
                </a:solidFill>
              </a:rPr>
              <a:t>El Gobierno Electrónico consiste en la adaptación y apropiación de nuevos mecanismos de interacción que, mediante sistemas informáticos cada vez más desarrollados, responden de manera más eficiente las crecientes demandas de una sociedad cada vez más informatizada. </a:t>
            </a:r>
          </a:p>
          <a:p>
            <a:pPr marL="457207" lvl="1" indent="0">
              <a:buNone/>
            </a:pPr>
            <a:endParaRPr lang="es-ES" sz="2200" dirty="0">
              <a:solidFill>
                <a:schemeClr val="bg1"/>
              </a:solidFill>
            </a:endParaRPr>
          </a:p>
        </p:txBody>
      </p:sp>
      <p:sp>
        <p:nvSpPr>
          <p:cNvPr id="8" name="Título 1"/>
          <p:cNvSpPr>
            <a:spLocks noGrp="1"/>
          </p:cNvSpPr>
          <p:nvPr>
            <p:ph type="title"/>
          </p:nvPr>
        </p:nvSpPr>
        <p:spPr>
          <a:xfrm>
            <a:off x="467544" y="84254"/>
            <a:ext cx="7055380" cy="1400530"/>
          </a:xfrm>
        </p:spPr>
        <p:txBody>
          <a:bodyPr/>
          <a:lstStyle/>
          <a:p>
            <a:r>
              <a:rPr lang="es-MX" dirty="0">
                <a:solidFill>
                  <a:schemeClr val="accent1"/>
                </a:solidFill>
              </a:rPr>
              <a:t>¿Qué es, y qué no es, Gobierno Abierto?</a:t>
            </a:r>
            <a:endParaRPr lang="es-ES" dirty="0">
              <a:solidFill>
                <a:schemeClr val="accent1"/>
              </a:solidFill>
            </a:endParaRPr>
          </a:p>
        </p:txBody>
      </p:sp>
    </p:spTree>
    <p:extLst>
      <p:ext uri="{BB962C8B-B14F-4D97-AF65-F5344CB8AC3E}">
        <p14:creationId xmlns:p14="http://schemas.microsoft.com/office/powerpoint/2010/main" val="277765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7055380" cy="960058"/>
          </a:xfrm>
        </p:spPr>
        <p:txBody>
          <a:bodyPr/>
          <a:lstStyle/>
          <a:p>
            <a:r>
              <a:rPr lang="es-MX" dirty="0">
                <a:solidFill>
                  <a:schemeClr val="accent1">
                    <a:lumMod val="75000"/>
                  </a:schemeClr>
                </a:solidFill>
              </a:rPr>
              <a:t>Objetivos de la sesión</a:t>
            </a:r>
            <a:endParaRPr lang="es-ES" dirty="0">
              <a:solidFill>
                <a:schemeClr val="accent1">
                  <a:lumMod val="75000"/>
                </a:schemeClr>
              </a:solidFill>
            </a:endParaRPr>
          </a:p>
        </p:txBody>
      </p:sp>
      <p:sp>
        <p:nvSpPr>
          <p:cNvPr id="5" name="Marcador de contenido 4"/>
          <p:cNvSpPr>
            <a:spLocks noGrp="1"/>
          </p:cNvSpPr>
          <p:nvPr>
            <p:ph idx="1"/>
          </p:nvPr>
        </p:nvSpPr>
        <p:spPr>
          <a:xfrm>
            <a:off x="683568" y="1412776"/>
            <a:ext cx="7272692" cy="4968551"/>
          </a:xfrm>
        </p:spPr>
        <p:txBody>
          <a:bodyPr>
            <a:normAutofit/>
          </a:bodyPr>
          <a:lstStyle/>
          <a:p>
            <a:pPr lvl="1"/>
            <a:r>
              <a:rPr lang="es-ES" dirty="0">
                <a:solidFill>
                  <a:schemeClr val="bg1"/>
                </a:solidFill>
              </a:rPr>
              <a:t>Ofrecer elementos teórico-analíticos básicos del concepto de gobierno abierto a la luz de otros movimientos y tendencias de reforma/modernización de la administración pública con los cuales suele confundirse.</a:t>
            </a:r>
            <a:endParaRPr lang="es-MX" dirty="0">
              <a:solidFill>
                <a:schemeClr val="bg1"/>
              </a:solidFill>
            </a:endParaRPr>
          </a:p>
          <a:p>
            <a:pPr lvl="1"/>
            <a:r>
              <a:rPr lang="es-ES" dirty="0">
                <a:solidFill>
                  <a:schemeClr val="bg1"/>
                </a:solidFill>
              </a:rPr>
              <a:t>Ofrecer los marcos teórico-analíticos para conocer y analizar las condiciones bajo las cuales el paradigma de gobierno abierto se traduce en práctica gubernativo-administrativa.</a:t>
            </a:r>
            <a:endParaRPr lang="es-MX" dirty="0">
              <a:solidFill>
                <a:schemeClr val="bg1"/>
              </a:solidFill>
            </a:endParaRPr>
          </a:p>
          <a:p>
            <a:pPr lvl="1"/>
            <a:r>
              <a:rPr lang="es-ES" dirty="0">
                <a:solidFill>
                  <a:schemeClr val="bg1"/>
                </a:solidFill>
              </a:rPr>
              <a:t>Ofrecer y analizar experiencias prácticas nacionales e internacionales que ilustran la aplicación del paradigma de gobierno abierto en práctica gubernativo-administrativa. </a:t>
            </a:r>
            <a:endParaRPr lang="en-US" b="1" dirty="0">
              <a:solidFill>
                <a:schemeClr val="bg1"/>
              </a:solidFill>
            </a:endParaRPr>
          </a:p>
          <a:p>
            <a:endParaRPr lang="en-US" dirty="0">
              <a:solidFill>
                <a:schemeClr val="bg1"/>
              </a:solidFill>
            </a:endParaRPr>
          </a:p>
          <a:p>
            <a:endParaRPr lang="en-US" dirty="0">
              <a:solidFill>
                <a:schemeClr val="bg1"/>
              </a:solidFill>
            </a:endParaRPr>
          </a:p>
          <a:p>
            <a:pPr marL="457207" lvl="1" indent="0">
              <a:buNone/>
            </a:pPr>
            <a:endParaRPr lang="es-MX" dirty="0">
              <a:solidFill>
                <a:schemeClr val="bg1"/>
              </a:solidFill>
            </a:endParaRPr>
          </a:p>
          <a:p>
            <a:pPr marL="457207" lvl="1" indent="0">
              <a:buNone/>
            </a:pPr>
            <a:endParaRPr lang="es-MX" dirty="0">
              <a:solidFill>
                <a:schemeClr val="bg1"/>
              </a:solidFill>
            </a:endParaRP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20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323528" y="1624675"/>
            <a:ext cx="7488832" cy="4616435"/>
          </a:xfrm>
        </p:spPr>
        <p:txBody>
          <a:bodyPr>
            <a:noAutofit/>
          </a:bodyPr>
          <a:lstStyle/>
          <a:p>
            <a:pPr marL="457200" indent="-457200" algn="just">
              <a:buFont typeface="+mj-lt"/>
              <a:buAutoNum type="alphaLcParenR" startAt="2"/>
            </a:pPr>
            <a:r>
              <a:rPr lang="es-MX" b="1" dirty="0">
                <a:solidFill>
                  <a:schemeClr val="bg1"/>
                </a:solidFill>
              </a:rPr>
              <a:t>Gobierno Abierto vs Gobierno Electrónico</a:t>
            </a:r>
            <a:endParaRPr lang="es-MX" dirty="0">
              <a:solidFill>
                <a:schemeClr val="bg1"/>
              </a:solidFill>
            </a:endParaRPr>
          </a:p>
          <a:p>
            <a:pPr lvl="1" algn="just"/>
            <a:r>
              <a:rPr lang="es-MX" sz="2000" b="1" dirty="0">
                <a:solidFill>
                  <a:schemeClr val="bg1"/>
                </a:solidFill>
              </a:rPr>
              <a:t>Gobierno Electrónico: </a:t>
            </a:r>
          </a:p>
          <a:p>
            <a:pPr lvl="2" algn="just"/>
            <a:r>
              <a:rPr lang="es-MX" sz="1800" dirty="0">
                <a:solidFill>
                  <a:schemeClr val="bg1"/>
                </a:solidFill>
              </a:rPr>
              <a:t>Instrumento de gestión: Prioriza eficiencia transaccional independientemente si ello no implica cambio alguno del conjunto de valores más amplios que rigen al sector público y su relación con los ciudadanos.</a:t>
            </a:r>
          </a:p>
          <a:p>
            <a:pPr lvl="2" algn="just"/>
            <a:r>
              <a:rPr lang="es-MX" sz="1800" dirty="0">
                <a:solidFill>
                  <a:schemeClr val="bg1"/>
                </a:solidFill>
              </a:rPr>
              <a:t> Diferencia con GA: cuestión de poder y no sólo de gestión</a:t>
            </a:r>
          </a:p>
          <a:p>
            <a:pPr lvl="2" algn="just"/>
            <a:r>
              <a:rPr lang="es-MX" sz="1800" dirty="0">
                <a:solidFill>
                  <a:schemeClr val="bg1"/>
                </a:solidFill>
              </a:rPr>
              <a:t>¿Puede haber gobierno electrónico sin GA?</a:t>
            </a:r>
          </a:p>
          <a:p>
            <a:pPr lvl="1" algn="just"/>
            <a:r>
              <a:rPr lang="es-MX" sz="2000" dirty="0">
                <a:solidFill>
                  <a:schemeClr val="bg1"/>
                </a:solidFill>
              </a:rPr>
              <a:t>Ejemplos:</a:t>
            </a:r>
          </a:p>
          <a:p>
            <a:pPr lvl="2" algn="just"/>
            <a:r>
              <a:rPr lang="es-MX" sz="1800" dirty="0">
                <a:solidFill>
                  <a:schemeClr val="bg1"/>
                </a:solidFill>
              </a:rPr>
              <a:t>Pasaportes: </a:t>
            </a:r>
            <a:r>
              <a:rPr lang="es-MX" sz="1800" dirty="0">
                <a:solidFill>
                  <a:schemeClr val="bg1"/>
                </a:solidFill>
                <a:hlinkClick r:id="rId3"/>
              </a:rPr>
              <a:t>https://mexitel.sre.gob.mx/citas.webportal/pages/public/login/login.jsf</a:t>
            </a:r>
            <a:r>
              <a:rPr lang="es-MX" sz="1800" dirty="0">
                <a:solidFill>
                  <a:schemeClr val="bg1"/>
                </a:solidFill>
              </a:rPr>
              <a:t> </a:t>
            </a:r>
          </a:p>
          <a:p>
            <a:pPr lvl="2" algn="just"/>
            <a:r>
              <a:rPr lang="es-MX" sz="1800" dirty="0">
                <a:solidFill>
                  <a:schemeClr val="bg1"/>
                </a:solidFill>
              </a:rPr>
              <a:t>Pago de multas, predial, tenencia, agua: </a:t>
            </a:r>
            <a:r>
              <a:rPr lang="es-MX" sz="1800" dirty="0">
                <a:solidFill>
                  <a:schemeClr val="bg1"/>
                </a:solidFill>
                <a:hlinkClick r:id="rId4"/>
              </a:rPr>
              <a:t>https://data.finanzas.cdmx.gob.mx/formato_lc/index_nuevo.html</a:t>
            </a:r>
            <a:r>
              <a:rPr lang="es-MX" sz="1800" dirty="0">
                <a:solidFill>
                  <a:schemeClr val="bg1"/>
                </a:solidFill>
              </a:rPr>
              <a:t>  </a:t>
            </a:r>
            <a:endParaRPr lang="es-ES" sz="1800" dirty="0">
              <a:solidFill>
                <a:schemeClr val="bg1"/>
              </a:solidFill>
            </a:endParaRPr>
          </a:p>
        </p:txBody>
      </p:sp>
      <p:sp>
        <p:nvSpPr>
          <p:cNvPr id="8" name="Título 1"/>
          <p:cNvSpPr>
            <a:spLocks noGrp="1"/>
          </p:cNvSpPr>
          <p:nvPr>
            <p:ph type="title"/>
          </p:nvPr>
        </p:nvSpPr>
        <p:spPr>
          <a:xfrm>
            <a:off x="467544" y="84254"/>
            <a:ext cx="7055380" cy="1400530"/>
          </a:xfrm>
        </p:spPr>
        <p:txBody>
          <a:bodyPr/>
          <a:lstStyle/>
          <a:p>
            <a:r>
              <a:rPr lang="es-MX" dirty="0">
                <a:solidFill>
                  <a:schemeClr val="accent1"/>
                </a:solidFill>
              </a:rPr>
              <a:t>¿Qué es, y qué no es, Gobierno Abierto?</a:t>
            </a:r>
            <a:endParaRPr lang="es-ES" dirty="0">
              <a:solidFill>
                <a:schemeClr val="accent1"/>
              </a:solidFill>
            </a:endParaRPr>
          </a:p>
        </p:txBody>
      </p:sp>
    </p:spTree>
    <p:extLst>
      <p:ext uri="{BB962C8B-B14F-4D97-AF65-F5344CB8AC3E}">
        <p14:creationId xmlns:p14="http://schemas.microsoft.com/office/powerpoint/2010/main" val="1606447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116632"/>
            <a:ext cx="7055380" cy="1400530"/>
          </a:xfrm>
        </p:spPr>
        <p:txBody>
          <a:bodyPr/>
          <a:lstStyle/>
          <a:p>
            <a:r>
              <a:rPr lang="es-MX" dirty="0">
                <a:solidFill>
                  <a:schemeClr val="accent1"/>
                </a:solidFill>
              </a:rPr>
              <a:t>¿Qué es, y qué no es, Gobierno Abierto?</a:t>
            </a:r>
            <a:endParaRPr lang="es-ES" dirty="0">
              <a:solidFill>
                <a:schemeClr val="accent1"/>
              </a:solidFill>
            </a:endParaRPr>
          </a:p>
        </p:txBody>
      </p:sp>
      <p:sp>
        <p:nvSpPr>
          <p:cNvPr id="3" name="Marcador de contenido 2"/>
          <p:cNvSpPr>
            <a:spLocks noGrp="1"/>
          </p:cNvSpPr>
          <p:nvPr>
            <p:ph idx="1"/>
          </p:nvPr>
        </p:nvSpPr>
        <p:spPr>
          <a:xfrm>
            <a:off x="539552" y="1556792"/>
            <a:ext cx="7632848" cy="4616435"/>
          </a:xfrm>
        </p:spPr>
        <p:txBody>
          <a:bodyPr>
            <a:noAutofit/>
          </a:bodyPr>
          <a:lstStyle/>
          <a:p>
            <a:pPr marL="457200" indent="-457200" algn="just">
              <a:buFont typeface="+mj-lt"/>
              <a:buAutoNum type="alphaLcParenR" startAt="3"/>
            </a:pPr>
            <a:r>
              <a:rPr lang="es-MX" sz="2200" b="1" dirty="0">
                <a:solidFill>
                  <a:schemeClr val="bg1"/>
                </a:solidFill>
              </a:rPr>
              <a:t>Gobierno Abierto vs Transparencia</a:t>
            </a:r>
          </a:p>
          <a:p>
            <a:pPr lvl="1" algn="just"/>
            <a:r>
              <a:rPr lang="es-MX" sz="2200" b="1" dirty="0">
                <a:solidFill>
                  <a:schemeClr val="bg1"/>
                </a:solidFill>
              </a:rPr>
              <a:t>Transparencia Gubernamental: </a:t>
            </a:r>
            <a:r>
              <a:rPr lang="es-MX" sz="2200" dirty="0">
                <a:solidFill>
                  <a:schemeClr val="bg1"/>
                </a:solidFill>
              </a:rPr>
              <a:t>Atributo de la administración pública que permite al público conocer con claridad el conjunto de reglas, regulaciones y procedimientos que la sustentan, así como las decisiones que se toman al cobijo de éstas y sus respectivas consecuencias.</a:t>
            </a:r>
          </a:p>
          <a:p>
            <a:pPr lvl="1" algn="just"/>
            <a:r>
              <a:rPr lang="es-MX" sz="2200" b="1" dirty="0">
                <a:solidFill>
                  <a:schemeClr val="bg1"/>
                </a:solidFill>
              </a:rPr>
              <a:t>Núcleo -&gt; </a:t>
            </a:r>
            <a:r>
              <a:rPr lang="es-MX" sz="2200" dirty="0">
                <a:solidFill>
                  <a:schemeClr val="bg1"/>
                </a:solidFill>
              </a:rPr>
              <a:t>la compleja realidad de la AP es plasmada en documentos que al ser estructurados, organizados y resguardados reflejan la realidad de la AP.</a:t>
            </a:r>
          </a:p>
          <a:p>
            <a:pPr lvl="1" algn="just"/>
            <a:r>
              <a:rPr lang="es-MX" sz="2200" b="1" dirty="0">
                <a:solidFill>
                  <a:schemeClr val="bg1"/>
                </a:solidFill>
              </a:rPr>
              <a:t>La garantía del acceso </a:t>
            </a:r>
            <a:r>
              <a:rPr lang="es-MX" sz="2200" dirty="0">
                <a:solidFill>
                  <a:schemeClr val="bg1"/>
                </a:solidFill>
              </a:rPr>
              <a:t>de cualquier persona a los documentos  es la condición de la transparencia.</a:t>
            </a:r>
          </a:p>
        </p:txBody>
      </p:sp>
    </p:spTree>
    <p:extLst>
      <p:ext uri="{BB962C8B-B14F-4D97-AF65-F5344CB8AC3E}">
        <p14:creationId xmlns:p14="http://schemas.microsoft.com/office/powerpoint/2010/main" val="31737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116632"/>
            <a:ext cx="7055380" cy="1400530"/>
          </a:xfrm>
        </p:spPr>
        <p:txBody>
          <a:bodyPr/>
          <a:lstStyle/>
          <a:p>
            <a:r>
              <a:rPr lang="es-MX" dirty="0">
                <a:solidFill>
                  <a:schemeClr val="accent1"/>
                </a:solidFill>
              </a:rPr>
              <a:t>¿Qué es, y qué no es, Gobierno Abierto?</a:t>
            </a:r>
            <a:endParaRPr lang="es-ES" dirty="0">
              <a:solidFill>
                <a:schemeClr val="accent1"/>
              </a:solidFill>
            </a:endParaRPr>
          </a:p>
        </p:txBody>
      </p:sp>
      <p:sp>
        <p:nvSpPr>
          <p:cNvPr id="3" name="Marcador de contenido 2"/>
          <p:cNvSpPr>
            <a:spLocks noGrp="1"/>
          </p:cNvSpPr>
          <p:nvPr>
            <p:ph idx="1"/>
          </p:nvPr>
        </p:nvSpPr>
        <p:spPr>
          <a:xfrm>
            <a:off x="467544" y="1484784"/>
            <a:ext cx="7632848" cy="4616435"/>
          </a:xfrm>
        </p:spPr>
        <p:txBody>
          <a:bodyPr>
            <a:noAutofit/>
          </a:bodyPr>
          <a:lstStyle/>
          <a:p>
            <a:pPr marL="457200" indent="-457200" algn="just">
              <a:buFont typeface="+mj-lt"/>
              <a:buAutoNum type="alphaLcParenR" startAt="3"/>
            </a:pPr>
            <a:r>
              <a:rPr lang="es-MX" sz="2200" b="1" dirty="0">
                <a:solidFill>
                  <a:schemeClr val="bg1"/>
                </a:solidFill>
              </a:rPr>
              <a:t>Gobierno Abierto vs Transparencia</a:t>
            </a:r>
          </a:p>
          <a:p>
            <a:pPr lvl="1" algn="just"/>
            <a:r>
              <a:rPr lang="es-MX" sz="2200" b="1" dirty="0">
                <a:solidFill>
                  <a:schemeClr val="bg1"/>
                </a:solidFill>
              </a:rPr>
              <a:t>G. </a:t>
            </a:r>
            <a:r>
              <a:rPr lang="es-MX" sz="2200" b="1" dirty="0" err="1">
                <a:solidFill>
                  <a:schemeClr val="bg1"/>
                </a:solidFill>
              </a:rPr>
              <a:t>Majone</a:t>
            </a:r>
            <a:r>
              <a:rPr lang="es-MX" sz="2200" b="1" dirty="0">
                <a:solidFill>
                  <a:schemeClr val="bg1"/>
                </a:solidFill>
              </a:rPr>
              <a:t>: “</a:t>
            </a:r>
            <a:r>
              <a:rPr lang="es-MX" sz="2200" dirty="0">
                <a:solidFill>
                  <a:schemeClr val="bg1"/>
                </a:solidFill>
              </a:rPr>
              <a:t>las burocracias no nacieron transparentes”</a:t>
            </a:r>
          </a:p>
          <a:p>
            <a:pPr lvl="1" algn="just"/>
            <a:r>
              <a:rPr lang="es-MX" sz="2200" dirty="0">
                <a:solidFill>
                  <a:schemeClr val="bg1"/>
                </a:solidFill>
              </a:rPr>
              <a:t>Este atributo debe ser cuidadosa y deliberadamente desarrollado en la AP</a:t>
            </a:r>
          </a:p>
          <a:p>
            <a:pPr lvl="1" algn="just"/>
            <a:r>
              <a:rPr lang="es-MX" sz="2200" dirty="0">
                <a:solidFill>
                  <a:schemeClr val="bg1"/>
                </a:solidFill>
              </a:rPr>
              <a:t>El DAI ha sido el núcleo de largas y complejas batallas cívicas: primero su reconocimiento formal, después la construcción de instituciones, procedimientos y prácticas de gestión que lo garantizan.</a:t>
            </a:r>
          </a:p>
          <a:p>
            <a:pPr lvl="1" algn="just"/>
            <a:r>
              <a:rPr lang="es-MX" sz="2200" dirty="0">
                <a:solidFill>
                  <a:schemeClr val="bg1"/>
                </a:solidFill>
              </a:rPr>
              <a:t>Al igual que el GA, la transparencia es una cuestión de poder y de gestión: busca reducir las asimetrías de información del ciudadano </a:t>
            </a:r>
            <a:r>
              <a:rPr lang="es-MX" sz="2200" i="1" dirty="0">
                <a:solidFill>
                  <a:schemeClr val="bg1"/>
                </a:solidFill>
              </a:rPr>
              <a:t>bis a bis</a:t>
            </a:r>
            <a:r>
              <a:rPr lang="es-MX" sz="2200" dirty="0">
                <a:solidFill>
                  <a:schemeClr val="bg1"/>
                </a:solidFill>
              </a:rPr>
              <a:t> el gobierno y requiere de procedimientos, estándares, sistemas de información.</a:t>
            </a:r>
          </a:p>
          <a:p>
            <a:pPr lvl="1" algn="just"/>
            <a:r>
              <a:rPr lang="es-MX" sz="2200" dirty="0">
                <a:solidFill>
                  <a:schemeClr val="bg1"/>
                </a:solidFill>
              </a:rPr>
              <a:t>Entonces, ¿cuál es la diferencia entre ambos?</a:t>
            </a:r>
          </a:p>
        </p:txBody>
      </p:sp>
    </p:spTree>
    <p:extLst>
      <p:ext uri="{BB962C8B-B14F-4D97-AF65-F5344CB8AC3E}">
        <p14:creationId xmlns:p14="http://schemas.microsoft.com/office/powerpoint/2010/main" val="678017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116632"/>
            <a:ext cx="7055380" cy="1400530"/>
          </a:xfrm>
        </p:spPr>
        <p:txBody>
          <a:bodyPr/>
          <a:lstStyle/>
          <a:p>
            <a:r>
              <a:rPr lang="es-MX" dirty="0">
                <a:solidFill>
                  <a:schemeClr val="accent1"/>
                </a:solidFill>
              </a:rPr>
              <a:t>¿Qué es, y qué no es, Gobierno Abierto?</a:t>
            </a:r>
            <a:endParaRPr lang="es-ES" dirty="0">
              <a:solidFill>
                <a:schemeClr val="accent1"/>
              </a:solidFill>
            </a:endParaRPr>
          </a:p>
        </p:txBody>
      </p:sp>
      <p:sp>
        <p:nvSpPr>
          <p:cNvPr id="3" name="Marcador de contenido 2"/>
          <p:cNvSpPr>
            <a:spLocks noGrp="1"/>
          </p:cNvSpPr>
          <p:nvPr>
            <p:ph idx="1"/>
          </p:nvPr>
        </p:nvSpPr>
        <p:spPr>
          <a:xfrm>
            <a:off x="467544" y="1484784"/>
            <a:ext cx="7632848" cy="4616435"/>
          </a:xfrm>
        </p:spPr>
        <p:txBody>
          <a:bodyPr>
            <a:noAutofit/>
          </a:bodyPr>
          <a:lstStyle/>
          <a:p>
            <a:pPr marL="457200" indent="-457200" algn="just">
              <a:buFont typeface="+mj-lt"/>
              <a:buAutoNum type="alphaLcParenR" startAt="3"/>
            </a:pPr>
            <a:r>
              <a:rPr lang="es-MX" sz="2200" b="1" dirty="0">
                <a:solidFill>
                  <a:schemeClr val="bg1"/>
                </a:solidFill>
              </a:rPr>
              <a:t>Gobierno Abierto vs Transparencia</a:t>
            </a:r>
          </a:p>
          <a:p>
            <a:pPr lvl="1" algn="just"/>
            <a:r>
              <a:rPr lang="es-MX" sz="2200" b="1" dirty="0">
                <a:solidFill>
                  <a:schemeClr val="bg1"/>
                </a:solidFill>
              </a:rPr>
              <a:t>La transparencia es la piedra angular del gobierno abierto, pero no son lo mismo.</a:t>
            </a:r>
            <a:endParaRPr lang="es-MX" sz="2200" dirty="0">
              <a:solidFill>
                <a:schemeClr val="bg1"/>
              </a:solidFill>
            </a:endParaRPr>
          </a:p>
          <a:p>
            <a:pPr lvl="1" algn="just"/>
            <a:r>
              <a:rPr lang="es-MX" sz="2200" dirty="0">
                <a:solidFill>
                  <a:schemeClr val="bg1"/>
                </a:solidFill>
              </a:rPr>
              <a:t>El GA emerge ante las limitaciones de la transparencia para realizar los horizontes de transformación de la AP</a:t>
            </a:r>
          </a:p>
          <a:p>
            <a:pPr lvl="1" algn="just"/>
            <a:r>
              <a:rPr lang="es-MX" sz="2200" dirty="0">
                <a:solidFill>
                  <a:schemeClr val="bg1"/>
                </a:solidFill>
              </a:rPr>
              <a:t>Recepción inicial de la transparencia por parte de la AP: bajo enfoque procesal-pasivo-minimalista:</a:t>
            </a:r>
          </a:p>
          <a:p>
            <a:pPr lvl="2" algn="just"/>
            <a:r>
              <a:rPr lang="es-MX" sz="2000" dirty="0">
                <a:solidFill>
                  <a:schemeClr val="bg1"/>
                </a:solidFill>
              </a:rPr>
              <a:t>Dime que necesitas para darte lo que considero que más se acerca y solamente en la cantidad necesaria.</a:t>
            </a:r>
          </a:p>
          <a:p>
            <a:pPr lvl="2" algn="just"/>
            <a:r>
              <a:rPr lang="es-MX" sz="2000" dirty="0">
                <a:solidFill>
                  <a:schemeClr val="bg1"/>
                </a:solidFill>
              </a:rPr>
              <a:t>Coloca sobre el ciudadano la responsabilidad de “saber” que información posee el gobierno y hasta su nombre en la jerga</a:t>
            </a:r>
          </a:p>
          <a:p>
            <a:pPr lvl="2" algn="just"/>
            <a:r>
              <a:rPr lang="es-MX" sz="2000" dirty="0">
                <a:solidFill>
                  <a:schemeClr val="bg1"/>
                </a:solidFill>
              </a:rPr>
              <a:t>Se debe esperar tiempo para acceder y se obtiene en formatos cerrados</a:t>
            </a:r>
            <a:endParaRPr lang="es-MX" sz="2200" dirty="0">
              <a:solidFill>
                <a:schemeClr val="bg1"/>
              </a:solidFill>
            </a:endParaRPr>
          </a:p>
        </p:txBody>
      </p:sp>
    </p:spTree>
    <p:extLst>
      <p:ext uri="{BB962C8B-B14F-4D97-AF65-F5344CB8AC3E}">
        <p14:creationId xmlns:p14="http://schemas.microsoft.com/office/powerpoint/2010/main" val="156051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116632"/>
            <a:ext cx="7055380" cy="1400530"/>
          </a:xfrm>
        </p:spPr>
        <p:txBody>
          <a:bodyPr/>
          <a:lstStyle/>
          <a:p>
            <a:r>
              <a:rPr lang="es-MX" dirty="0">
                <a:solidFill>
                  <a:schemeClr val="accent1"/>
                </a:solidFill>
              </a:rPr>
              <a:t>¿Qué es, y qué no es, Gobierno Abierto?</a:t>
            </a:r>
            <a:endParaRPr lang="es-ES" dirty="0">
              <a:solidFill>
                <a:schemeClr val="accent1"/>
              </a:solidFill>
            </a:endParaRPr>
          </a:p>
        </p:txBody>
      </p:sp>
      <p:sp>
        <p:nvSpPr>
          <p:cNvPr id="3" name="Marcador de contenido 2"/>
          <p:cNvSpPr>
            <a:spLocks noGrp="1"/>
          </p:cNvSpPr>
          <p:nvPr>
            <p:ph idx="1"/>
          </p:nvPr>
        </p:nvSpPr>
        <p:spPr>
          <a:xfrm>
            <a:off x="467544" y="1484784"/>
            <a:ext cx="7632848" cy="4616435"/>
          </a:xfrm>
        </p:spPr>
        <p:txBody>
          <a:bodyPr>
            <a:noAutofit/>
          </a:bodyPr>
          <a:lstStyle/>
          <a:p>
            <a:pPr marL="457200" indent="-457200" algn="just">
              <a:buFont typeface="+mj-lt"/>
              <a:buAutoNum type="alphaLcParenR" startAt="3"/>
            </a:pPr>
            <a:r>
              <a:rPr lang="es-MX" sz="2200" b="1" dirty="0">
                <a:solidFill>
                  <a:schemeClr val="bg1"/>
                </a:solidFill>
              </a:rPr>
              <a:t>Gobierno Abierto vs Transparencia</a:t>
            </a:r>
          </a:p>
          <a:p>
            <a:pPr lvl="1" algn="just"/>
            <a:r>
              <a:rPr lang="es-MX" sz="2200" b="1" dirty="0">
                <a:solidFill>
                  <a:schemeClr val="bg1"/>
                </a:solidFill>
              </a:rPr>
              <a:t>Surge la transparencia “opaca” (Jonathan Fox, 2008), información gubernamental que:</a:t>
            </a:r>
            <a:endParaRPr lang="es-MX" sz="2200" dirty="0">
              <a:solidFill>
                <a:schemeClr val="bg1"/>
              </a:solidFill>
            </a:endParaRPr>
          </a:p>
          <a:p>
            <a:pPr lvl="1" algn="just"/>
            <a:r>
              <a:rPr lang="es-MX" sz="2200" dirty="0">
                <a:solidFill>
                  <a:schemeClr val="bg1"/>
                </a:solidFill>
              </a:rPr>
              <a:t>No es sustantiva</a:t>
            </a:r>
          </a:p>
          <a:p>
            <a:pPr lvl="1" algn="just"/>
            <a:r>
              <a:rPr lang="es-MX" sz="2200" dirty="0">
                <a:solidFill>
                  <a:schemeClr val="bg1"/>
                </a:solidFill>
              </a:rPr>
              <a:t>No se vincula a procesos de rendición de cuentas</a:t>
            </a:r>
          </a:p>
          <a:p>
            <a:pPr lvl="1" algn="just"/>
            <a:r>
              <a:rPr lang="es-MX" sz="2200" dirty="0">
                <a:solidFill>
                  <a:schemeClr val="bg1"/>
                </a:solidFill>
              </a:rPr>
              <a:t>Es proporcionada de forma unidireccional, sin diálogo, sin retroalimentación</a:t>
            </a:r>
          </a:p>
          <a:p>
            <a:pPr lvl="1" algn="just"/>
            <a:r>
              <a:rPr lang="es-MX" sz="2200" dirty="0">
                <a:solidFill>
                  <a:schemeClr val="bg1"/>
                </a:solidFill>
              </a:rPr>
              <a:t>Es proporcionada en lenguaje burocrático y complejo</a:t>
            </a:r>
          </a:p>
          <a:p>
            <a:pPr lvl="1" algn="just"/>
            <a:r>
              <a:rPr lang="es-MX" sz="2200" dirty="0">
                <a:solidFill>
                  <a:schemeClr val="bg1"/>
                </a:solidFill>
              </a:rPr>
              <a:t>Es proporcionada de forma inoportuna</a:t>
            </a:r>
          </a:p>
          <a:p>
            <a:pPr lvl="1" algn="just"/>
            <a:r>
              <a:rPr lang="es-MX" sz="2200" dirty="0">
                <a:solidFill>
                  <a:schemeClr val="bg1"/>
                </a:solidFill>
              </a:rPr>
              <a:t>Es proporcionada en formatos cerrados y/o carente de valor para su </a:t>
            </a:r>
            <a:r>
              <a:rPr lang="es-MX" sz="2200" dirty="0" err="1">
                <a:solidFill>
                  <a:schemeClr val="bg1"/>
                </a:solidFill>
              </a:rPr>
              <a:t>rehuso</a:t>
            </a:r>
            <a:endParaRPr lang="es-MX" sz="2200" dirty="0">
              <a:solidFill>
                <a:schemeClr val="bg1"/>
              </a:solidFill>
            </a:endParaRPr>
          </a:p>
        </p:txBody>
      </p:sp>
    </p:spTree>
    <p:extLst>
      <p:ext uri="{BB962C8B-B14F-4D97-AF65-F5344CB8AC3E}">
        <p14:creationId xmlns:p14="http://schemas.microsoft.com/office/powerpoint/2010/main" val="3855549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116632"/>
            <a:ext cx="7055380" cy="1400530"/>
          </a:xfrm>
        </p:spPr>
        <p:txBody>
          <a:bodyPr/>
          <a:lstStyle/>
          <a:p>
            <a:r>
              <a:rPr lang="es-MX" dirty="0">
                <a:solidFill>
                  <a:schemeClr val="accent1"/>
                </a:solidFill>
              </a:rPr>
              <a:t>¿Qué es, y qué no es, Gobierno Abierto?</a:t>
            </a:r>
            <a:endParaRPr lang="es-ES" dirty="0">
              <a:solidFill>
                <a:schemeClr val="accent1"/>
              </a:solidFill>
            </a:endParaRPr>
          </a:p>
        </p:txBody>
      </p:sp>
      <p:sp>
        <p:nvSpPr>
          <p:cNvPr id="3" name="Marcador de contenido 2"/>
          <p:cNvSpPr>
            <a:spLocks noGrp="1"/>
          </p:cNvSpPr>
          <p:nvPr>
            <p:ph idx="1"/>
          </p:nvPr>
        </p:nvSpPr>
        <p:spPr>
          <a:xfrm>
            <a:off x="467544" y="1484784"/>
            <a:ext cx="7632848" cy="4616435"/>
          </a:xfrm>
        </p:spPr>
        <p:txBody>
          <a:bodyPr>
            <a:noAutofit/>
          </a:bodyPr>
          <a:lstStyle/>
          <a:p>
            <a:pPr marL="457200" indent="-457200" algn="just">
              <a:buFont typeface="+mj-lt"/>
              <a:buAutoNum type="alphaLcParenR" startAt="3"/>
            </a:pPr>
            <a:r>
              <a:rPr lang="es-MX" sz="2200" b="1" dirty="0">
                <a:solidFill>
                  <a:schemeClr val="bg1"/>
                </a:solidFill>
              </a:rPr>
              <a:t>Gobierno Abierto vs Transparencia</a:t>
            </a:r>
          </a:p>
          <a:p>
            <a:pPr lvl="1" algn="just"/>
            <a:r>
              <a:rPr lang="es-MX" sz="2200" b="1" dirty="0">
                <a:solidFill>
                  <a:schemeClr val="bg1"/>
                </a:solidFill>
              </a:rPr>
              <a:t>La transparencia que requerimos es bajo un enfoque proactivo, dialógico y maximalista:</a:t>
            </a:r>
            <a:endParaRPr lang="es-MX" sz="2200" dirty="0">
              <a:solidFill>
                <a:schemeClr val="bg1"/>
              </a:solidFill>
            </a:endParaRPr>
          </a:p>
          <a:p>
            <a:pPr lvl="2" algn="just"/>
            <a:r>
              <a:rPr lang="es-MX" sz="2000" dirty="0">
                <a:solidFill>
                  <a:schemeClr val="bg1"/>
                </a:solidFill>
              </a:rPr>
              <a:t>Trascender la transparencia como un “mandato legal”</a:t>
            </a:r>
          </a:p>
          <a:p>
            <a:pPr lvl="2" algn="just"/>
            <a:r>
              <a:rPr lang="es-MX" sz="2000" dirty="0">
                <a:solidFill>
                  <a:schemeClr val="bg1"/>
                </a:solidFill>
              </a:rPr>
              <a:t>Abordarla como una política pública instrumental para resolver tanto problemas público-sociales como las limitaciones y taras propias de la AP.</a:t>
            </a:r>
          </a:p>
          <a:p>
            <a:pPr lvl="2" algn="just"/>
            <a:r>
              <a:rPr lang="es-MX" sz="2000" dirty="0">
                <a:solidFill>
                  <a:schemeClr val="bg1"/>
                </a:solidFill>
              </a:rPr>
              <a:t>La diferencia sustantiva del GA con la Transparencia: no es cuestión de satisfacer un derecho individual, sino de un habilitador individual y colectivo que incentiva la superación de las limitaciones de la propia AP para resolver problemas públicos</a:t>
            </a:r>
            <a:endParaRPr lang="es-MX" sz="2200" dirty="0">
              <a:solidFill>
                <a:schemeClr val="bg1"/>
              </a:solidFill>
            </a:endParaRPr>
          </a:p>
        </p:txBody>
      </p:sp>
    </p:spTree>
    <p:extLst>
      <p:ext uri="{BB962C8B-B14F-4D97-AF65-F5344CB8AC3E}">
        <p14:creationId xmlns:p14="http://schemas.microsoft.com/office/powerpoint/2010/main" val="173740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chemeClr val="accent1"/>
                </a:solidFill>
              </a:rPr>
              <a:t>¿Qué es, y qué no es, Gobierno Abierto?</a:t>
            </a:r>
            <a:endParaRPr lang="es-ES" dirty="0">
              <a:solidFill>
                <a:schemeClr val="accent1"/>
              </a:solidFill>
            </a:endParaRPr>
          </a:p>
        </p:txBody>
      </p:sp>
      <p:sp>
        <p:nvSpPr>
          <p:cNvPr id="3" name="Marcador de contenido 2"/>
          <p:cNvSpPr>
            <a:spLocks noGrp="1"/>
          </p:cNvSpPr>
          <p:nvPr>
            <p:ph idx="1"/>
          </p:nvPr>
        </p:nvSpPr>
        <p:spPr>
          <a:xfrm>
            <a:off x="179512" y="1860009"/>
            <a:ext cx="7992888" cy="4688443"/>
          </a:xfrm>
        </p:spPr>
        <p:txBody>
          <a:bodyPr>
            <a:normAutofit fontScale="92500" lnSpcReduction="20000"/>
          </a:bodyPr>
          <a:lstStyle/>
          <a:p>
            <a:pPr lvl="1" algn="just">
              <a:spcBef>
                <a:spcPts val="0"/>
              </a:spcBef>
            </a:pPr>
            <a:r>
              <a:rPr lang="es-MX" sz="2800" b="1" dirty="0">
                <a:solidFill>
                  <a:schemeClr val="bg1"/>
                </a:solidFill>
              </a:rPr>
              <a:t>Gobierno Abierto, dos aproximaciones: </a:t>
            </a:r>
          </a:p>
          <a:p>
            <a:pPr marL="457207" lvl="1" indent="0" algn="just">
              <a:spcBef>
                <a:spcPts val="0"/>
              </a:spcBef>
              <a:buNone/>
            </a:pPr>
            <a:endParaRPr lang="es-MX" sz="2800" b="1" dirty="0">
              <a:solidFill>
                <a:schemeClr val="bg1"/>
              </a:solidFill>
            </a:endParaRPr>
          </a:p>
          <a:p>
            <a:pPr lvl="2" algn="just">
              <a:spcBef>
                <a:spcPts val="0"/>
              </a:spcBef>
            </a:pPr>
            <a:r>
              <a:rPr lang="es-MX" sz="2600" b="1" dirty="0">
                <a:solidFill>
                  <a:schemeClr val="bg1"/>
                </a:solidFill>
              </a:rPr>
              <a:t>Como una cuestión de poder:</a:t>
            </a:r>
            <a:r>
              <a:rPr lang="es-MX" sz="2600" dirty="0">
                <a:solidFill>
                  <a:schemeClr val="bg1"/>
                </a:solidFill>
              </a:rPr>
              <a:t> paradigma relacional gobierno-sociedad que favorece esquemas más horizontales de interacción con base en principios de transparencia, participación, colaboración y rendición de cuentas. </a:t>
            </a:r>
          </a:p>
          <a:p>
            <a:pPr lvl="2" algn="just"/>
            <a:r>
              <a:rPr lang="es-MX" sz="2600" b="1" dirty="0">
                <a:solidFill>
                  <a:schemeClr val="bg1"/>
                </a:solidFill>
              </a:rPr>
              <a:t>Como una cuestión de gestión:</a:t>
            </a:r>
            <a:r>
              <a:rPr lang="es-MX" sz="2600" dirty="0">
                <a:solidFill>
                  <a:schemeClr val="bg1"/>
                </a:solidFill>
              </a:rPr>
              <a:t> Como esquema de producción de políticas públicas más eficaces, legítimas (democráticamente) y sostenibles al aprovechar los cuantiosos recursos, capacidades e información en manos privadas en el tiempo para mejorar la definición de los problemas públicos, su priorización, se abordaje para resolución y la valoración de sus efectos.</a:t>
            </a:r>
            <a:endParaRPr lang="es-MX" sz="2600" i="1" dirty="0">
              <a:solidFill>
                <a:schemeClr val="bg1"/>
              </a:solidFill>
            </a:endParaRPr>
          </a:p>
        </p:txBody>
      </p:sp>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920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1700808"/>
            <a:ext cx="7560724" cy="5040560"/>
          </a:xfrm>
        </p:spPr>
        <p:txBody>
          <a:bodyPr>
            <a:normAutofit/>
          </a:bodyPr>
          <a:lstStyle/>
          <a:p>
            <a:pPr algn="just"/>
            <a:r>
              <a:rPr lang="es-MX" dirty="0">
                <a:solidFill>
                  <a:schemeClr val="bg1"/>
                </a:solidFill>
              </a:rPr>
              <a:t>El Gobierno Abierto, es un paradigma (emergente) </a:t>
            </a:r>
            <a:r>
              <a:rPr lang="es-MX" b="1" dirty="0">
                <a:solidFill>
                  <a:schemeClr val="bg1"/>
                </a:solidFill>
              </a:rPr>
              <a:t>gubernativo</a:t>
            </a:r>
            <a:r>
              <a:rPr lang="es-MX" dirty="0">
                <a:solidFill>
                  <a:schemeClr val="bg1"/>
                </a:solidFill>
              </a:rPr>
              <a:t>-</a:t>
            </a:r>
            <a:r>
              <a:rPr lang="es-MX" b="1" dirty="0">
                <a:solidFill>
                  <a:schemeClr val="bg1"/>
                </a:solidFill>
              </a:rPr>
              <a:t>administrativo</a:t>
            </a:r>
            <a:r>
              <a:rPr lang="es-MX" dirty="0">
                <a:solidFill>
                  <a:schemeClr val="bg1"/>
                </a:solidFill>
              </a:rPr>
              <a:t>, que busca: </a:t>
            </a:r>
          </a:p>
          <a:p>
            <a:pPr lvl="1" algn="just"/>
            <a:r>
              <a:rPr lang="es-MX" dirty="0">
                <a:solidFill>
                  <a:schemeClr val="bg1"/>
                </a:solidFill>
              </a:rPr>
              <a:t>Re-orientar la actuación del gobierno en la resolución de los problemas públicos en favor de esquemas más horizontales, dialógicos y deliberativos con los ciudadanos.</a:t>
            </a:r>
          </a:p>
          <a:p>
            <a:pPr lvl="1" algn="just"/>
            <a:r>
              <a:rPr lang="es-MX" dirty="0">
                <a:solidFill>
                  <a:schemeClr val="bg1"/>
                </a:solidFill>
              </a:rPr>
              <a:t>A partir de la producción y provisión proactiva de información y la apertura de espacios y prácticas de interacción, colaboración e innovación (animados por el uso de las </a:t>
            </a:r>
            <a:r>
              <a:rPr lang="es-MX" dirty="0" err="1">
                <a:solidFill>
                  <a:schemeClr val="bg1"/>
                </a:solidFill>
              </a:rPr>
              <a:t>TICs</a:t>
            </a:r>
            <a:r>
              <a:rPr lang="es-MX" dirty="0">
                <a:solidFill>
                  <a:schemeClr val="bg1"/>
                </a:solidFill>
              </a:rPr>
              <a:t>)</a:t>
            </a:r>
          </a:p>
          <a:p>
            <a:pPr lvl="1" algn="just"/>
            <a:r>
              <a:rPr lang="es-MX" dirty="0">
                <a:solidFill>
                  <a:schemeClr val="bg1"/>
                </a:solidFill>
              </a:rPr>
              <a:t>Orientados a aprovechar los cuantiosos recursos, información y capacidades en manos sociales y privadas.</a:t>
            </a:r>
          </a:p>
          <a:p>
            <a:pPr lvl="1" algn="just"/>
            <a:r>
              <a:rPr lang="es-MX" dirty="0">
                <a:solidFill>
                  <a:schemeClr val="bg1"/>
                </a:solidFill>
              </a:rPr>
              <a:t>Para alcanzar soluciones más eficaces y sostenibles a los problemas de la vida asociada.</a:t>
            </a:r>
          </a:p>
          <a:p>
            <a:pPr lvl="1" algn="just"/>
            <a:r>
              <a:rPr lang="es-MX" dirty="0">
                <a:solidFill>
                  <a:schemeClr val="bg1"/>
                </a:solidFill>
              </a:rPr>
              <a:t>A la vez que revitalizar la legitimidad y confianza de la acción pública en contextos democráticos.</a:t>
            </a:r>
            <a:endParaRPr lang="es-ES" dirty="0">
              <a:solidFill>
                <a:schemeClr val="bg1"/>
              </a:solidFill>
            </a:endParaRPr>
          </a:p>
        </p:txBody>
      </p:sp>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484710" y="260648"/>
            <a:ext cx="7055380" cy="1400530"/>
          </a:xfrm>
        </p:spPr>
        <p:txBody>
          <a:bodyPr/>
          <a:lstStyle/>
          <a:p>
            <a:r>
              <a:rPr lang="es-MX" dirty="0">
                <a:solidFill>
                  <a:schemeClr val="accent1"/>
                </a:solidFill>
              </a:rPr>
              <a:t>¿Qué es, y qué no es, Gobierno Abierto?</a:t>
            </a:r>
            <a:endParaRPr lang="es-ES" dirty="0">
              <a:solidFill>
                <a:schemeClr val="accent1"/>
              </a:solidFill>
            </a:endParaRPr>
          </a:p>
        </p:txBody>
      </p:sp>
    </p:spTree>
    <p:extLst>
      <p:ext uri="{BB962C8B-B14F-4D97-AF65-F5344CB8AC3E}">
        <p14:creationId xmlns:p14="http://schemas.microsoft.com/office/powerpoint/2010/main" val="3359288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xmlns="" id="{38645DBF-3AD9-4A9C-A21B-81586BA90E76}"/>
              </a:ext>
            </a:extLst>
          </p:cNvPr>
          <p:cNvSpPr/>
          <p:nvPr/>
        </p:nvSpPr>
        <p:spPr>
          <a:xfrm>
            <a:off x="616550" y="1562119"/>
            <a:ext cx="6403722" cy="4531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xmlns="" id="{962C3508-6B0F-4AA6-B35F-891290799DC6}"/>
              </a:ext>
            </a:extLst>
          </p:cNvPr>
          <p:cNvSpPr/>
          <p:nvPr/>
        </p:nvSpPr>
        <p:spPr>
          <a:xfrm>
            <a:off x="1987387" y="2896030"/>
            <a:ext cx="1720517" cy="156707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xmlns="" id="{307F9338-4908-43C7-BF10-E7C181DA2E2D}"/>
              </a:ext>
            </a:extLst>
          </p:cNvPr>
          <p:cNvSpPr/>
          <p:nvPr/>
        </p:nvSpPr>
        <p:spPr>
          <a:xfrm>
            <a:off x="3047710" y="3819831"/>
            <a:ext cx="1596298" cy="152473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&lt;</a:t>
            </a:r>
          </a:p>
        </p:txBody>
      </p:sp>
      <p:sp>
        <p:nvSpPr>
          <p:cNvPr id="5" name="Elipse 4"/>
          <p:cNvSpPr/>
          <p:nvPr/>
        </p:nvSpPr>
        <p:spPr>
          <a:xfrm>
            <a:off x="3909926" y="2770280"/>
            <a:ext cx="1720517" cy="169282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2902160" y="2066889"/>
            <a:ext cx="1813856" cy="163110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ipse 10">
            <a:extLst>
              <a:ext uri="{FF2B5EF4-FFF2-40B4-BE49-F238E27FC236}">
                <a16:creationId xmlns:a16="http://schemas.microsoft.com/office/drawing/2014/main" xmlns="" id="{8F93478D-DA7C-4869-B74F-8FFC71901E15}"/>
              </a:ext>
            </a:extLst>
          </p:cNvPr>
          <p:cNvSpPr/>
          <p:nvPr/>
        </p:nvSpPr>
        <p:spPr>
          <a:xfrm>
            <a:off x="2597366" y="2588253"/>
            <a:ext cx="2411134" cy="214588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xmlns="" id="{529589D7-051F-4B60-B672-0A96C930BCE9}"/>
              </a:ext>
            </a:extLst>
          </p:cNvPr>
          <p:cNvSpPr txBox="1"/>
          <p:nvPr/>
        </p:nvSpPr>
        <p:spPr>
          <a:xfrm>
            <a:off x="3150856" y="3356641"/>
            <a:ext cx="1262476" cy="646331"/>
          </a:xfrm>
          <a:prstGeom prst="rect">
            <a:avLst/>
          </a:prstGeom>
          <a:noFill/>
        </p:spPr>
        <p:txBody>
          <a:bodyPr wrap="square" rtlCol="0">
            <a:spAutoFit/>
          </a:bodyPr>
          <a:lstStyle/>
          <a:p>
            <a:pPr algn="ctr"/>
            <a:r>
              <a:rPr lang="es-MX" b="1" dirty="0">
                <a:latin typeface="Arial Narrow" panose="020B0606020202030204" pitchFamily="34" charset="0"/>
              </a:rPr>
              <a:t>Gobierno Abierto</a:t>
            </a:r>
          </a:p>
        </p:txBody>
      </p:sp>
      <p:sp>
        <p:nvSpPr>
          <p:cNvPr id="14" name="CuadroTexto 13">
            <a:extLst>
              <a:ext uri="{FF2B5EF4-FFF2-40B4-BE49-F238E27FC236}">
                <a16:creationId xmlns:a16="http://schemas.microsoft.com/office/drawing/2014/main" xmlns="" id="{5920BE85-8711-47CE-82C2-8F07F1015C8F}"/>
              </a:ext>
            </a:extLst>
          </p:cNvPr>
          <p:cNvSpPr txBox="1"/>
          <p:nvPr/>
        </p:nvSpPr>
        <p:spPr>
          <a:xfrm>
            <a:off x="4572000" y="3418974"/>
            <a:ext cx="1058935" cy="523220"/>
          </a:xfrm>
          <a:prstGeom prst="rect">
            <a:avLst/>
          </a:prstGeom>
          <a:noFill/>
        </p:spPr>
        <p:txBody>
          <a:bodyPr wrap="square" rtlCol="0">
            <a:spAutoFit/>
          </a:bodyPr>
          <a:lstStyle/>
          <a:p>
            <a:r>
              <a:rPr lang="es-MX" sz="1400" b="1" dirty="0">
                <a:latin typeface="Arial Narrow" panose="020B0606020202030204" pitchFamily="34" charset="0"/>
              </a:rPr>
              <a:t>Rendición de cuentas</a:t>
            </a:r>
          </a:p>
        </p:txBody>
      </p:sp>
      <p:sp>
        <p:nvSpPr>
          <p:cNvPr id="6" name="CuadroTexto 5"/>
          <p:cNvSpPr txBox="1"/>
          <p:nvPr/>
        </p:nvSpPr>
        <p:spPr>
          <a:xfrm>
            <a:off x="3309524" y="4536556"/>
            <a:ext cx="1262476" cy="307777"/>
          </a:xfrm>
          <a:prstGeom prst="rect">
            <a:avLst/>
          </a:prstGeom>
          <a:noFill/>
        </p:spPr>
        <p:txBody>
          <a:bodyPr wrap="square" rtlCol="0">
            <a:spAutoFit/>
          </a:bodyPr>
          <a:lstStyle/>
          <a:p>
            <a:r>
              <a:rPr lang="es-MX" sz="1400" b="1" dirty="0">
                <a:latin typeface="Arial Narrow" panose="020B0606020202030204" pitchFamily="34" charset="0"/>
              </a:rPr>
              <a:t>Participación</a:t>
            </a:r>
          </a:p>
        </p:txBody>
      </p:sp>
      <p:sp>
        <p:nvSpPr>
          <p:cNvPr id="9" name="CuadroTexto 8"/>
          <p:cNvSpPr txBox="1"/>
          <p:nvPr/>
        </p:nvSpPr>
        <p:spPr>
          <a:xfrm>
            <a:off x="3187653" y="2453134"/>
            <a:ext cx="1384347" cy="307777"/>
          </a:xfrm>
          <a:prstGeom prst="rect">
            <a:avLst/>
          </a:prstGeom>
          <a:noFill/>
        </p:spPr>
        <p:txBody>
          <a:bodyPr wrap="square" rtlCol="0">
            <a:spAutoFit/>
          </a:bodyPr>
          <a:lstStyle/>
          <a:p>
            <a:r>
              <a:rPr lang="es-MX" sz="1400" b="1" dirty="0">
                <a:latin typeface="Arial Narrow" panose="020B0606020202030204" pitchFamily="34" charset="0"/>
              </a:rPr>
              <a:t>Transparencia</a:t>
            </a:r>
          </a:p>
        </p:txBody>
      </p:sp>
      <p:sp>
        <p:nvSpPr>
          <p:cNvPr id="7" name="CuadroTexto 6"/>
          <p:cNvSpPr txBox="1"/>
          <p:nvPr/>
        </p:nvSpPr>
        <p:spPr>
          <a:xfrm>
            <a:off x="2035304" y="3541536"/>
            <a:ext cx="1240552" cy="307777"/>
          </a:xfrm>
          <a:prstGeom prst="rect">
            <a:avLst/>
          </a:prstGeom>
          <a:noFill/>
        </p:spPr>
        <p:txBody>
          <a:bodyPr wrap="square" rtlCol="0">
            <a:spAutoFit/>
          </a:bodyPr>
          <a:lstStyle/>
          <a:p>
            <a:r>
              <a:rPr lang="es-MX" sz="1400" b="1" dirty="0">
                <a:latin typeface="Arial Narrow" panose="020B0606020202030204" pitchFamily="34" charset="0"/>
              </a:rPr>
              <a:t>Colaboración</a:t>
            </a:r>
          </a:p>
        </p:txBody>
      </p:sp>
      <p:sp>
        <p:nvSpPr>
          <p:cNvPr id="17" name="Rectángulo: esquinas redondeadas 16">
            <a:extLst>
              <a:ext uri="{FF2B5EF4-FFF2-40B4-BE49-F238E27FC236}">
                <a16:creationId xmlns:a16="http://schemas.microsoft.com/office/drawing/2014/main" xmlns="" id="{6A324AC8-AFBC-4BC7-8222-A75F314B72FF}"/>
              </a:ext>
            </a:extLst>
          </p:cNvPr>
          <p:cNvSpPr/>
          <p:nvPr/>
        </p:nvSpPr>
        <p:spPr>
          <a:xfrm>
            <a:off x="4291642" y="2633843"/>
            <a:ext cx="1720518" cy="3440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xmlns="" id="{AAC55A12-0BA5-4FA0-96FE-DC556BFC91E5}"/>
              </a:ext>
            </a:extLst>
          </p:cNvPr>
          <p:cNvSpPr txBox="1"/>
          <p:nvPr/>
        </p:nvSpPr>
        <p:spPr>
          <a:xfrm>
            <a:off x="4283968" y="2670133"/>
            <a:ext cx="1720518" cy="307777"/>
          </a:xfrm>
          <a:prstGeom prst="rect">
            <a:avLst/>
          </a:prstGeom>
          <a:noFill/>
        </p:spPr>
        <p:txBody>
          <a:bodyPr wrap="square" rtlCol="0">
            <a:spAutoFit/>
          </a:bodyPr>
          <a:lstStyle/>
          <a:p>
            <a:r>
              <a:rPr lang="es-MX" sz="1400" b="1" dirty="0">
                <a:solidFill>
                  <a:schemeClr val="bg1"/>
                </a:solidFill>
                <a:latin typeface="Arial Narrow" panose="020B0606020202030204" pitchFamily="34" charset="0"/>
              </a:rPr>
              <a:t>Gobierno Electrónico</a:t>
            </a:r>
          </a:p>
        </p:txBody>
      </p:sp>
      <p:sp>
        <p:nvSpPr>
          <p:cNvPr id="19" name="Rectángulo: esquinas redondeadas 18">
            <a:extLst>
              <a:ext uri="{FF2B5EF4-FFF2-40B4-BE49-F238E27FC236}">
                <a16:creationId xmlns:a16="http://schemas.microsoft.com/office/drawing/2014/main" xmlns="" id="{863F6C38-9529-4AFD-9E69-91C8B7D39393}"/>
              </a:ext>
            </a:extLst>
          </p:cNvPr>
          <p:cNvSpPr/>
          <p:nvPr/>
        </p:nvSpPr>
        <p:spPr>
          <a:xfrm>
            <a:off x="1463445" y="2633843"/>
            <a:ext cx="1774071" cy="3440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a:extLst>
              <a:ext uri="{FF2B5EF4-FFF2-40B4-BE49-F238E27FC236}">
                <a16:creationId xmlns:a16="http://schemas.microsoft.com/office/drawing/2014/main" xmlns="" id="{7FE9200B-B03C-4C44-88C5-0A13EB25D032}"/>
              </a:ext>
            </a:extLst>
          </p:cNvPr>
          <p:cNvSpPr txBox="1"/>
          <p:nvPr/>
        </p:nvSpPr>
        <p:spPr>
          <a:xfrm>
            <a:off x="1691680" y="2670133"/>
            <a:ext cx="1262476" cy="307777"/>
          </a:xfrm>
          <a:prstGeom prst="rect">
            <a:avLst/>
          </a:prstGeom>
          <a:noFill/>
        </p:spPr>
        <p:txBody>
          <a:bodyPr wrap="square" rtlCol="0">
            <a:spAutoFit/>
          </a:bodyPr>
          <a:lstStyle/>
          <a:p>
            <a:r>
              <a:rPr lang="es-MX" sz="1400" b="1" dirty="0">
                <a:solidFill>
                  <a:schemeClr val="bg1"/>
                </a:solidFill>
                <a:latin typeface="Arial Narrow" panose="020B0606020202030204" pitchFamily="34" charset="0"/>
              </a:rPr>
              <a:t>Datos Abiertos</a:t>
            </a:r>
          </a:p>
        </p:txBody>
      </p:sp>
      <p:sp>
        <p:nvSpPr>
          <p:cNvPr id="21" name="CuadroTexto 20">
            <a:extLst>
              <a:ext uri="{FF2B5EF4-FFF2-40B4-BE49-F238E27FC236}">
                <a16:creationId xmlns:a16="http://schemas.microsoft.com/office/drawing/2014/main" xmlns="" id="{DF524646-4E6F-4571-8C2A-5F11CE159F28}"/>
              </a:ext>
            </a:extLst>
          </p:cNvPr>
          <p:cNvSpPr txBox="1"/>
          <p:nvPr/>
        </p:nvSpPr>
        <p:spPr>
          <a:xfrm>
            <a:off x="3416462" y="5518341"/>
            <a:ext cx="986927" cy="307777"/>
          </a:xfrm>
          <a:prstGeom prst="rect">
            <a:avLst/>
          </a:prstGeom>
          <a:noFill/>
        </p:spPr>
        <p:txBody>
          <a:bodyPr wrap="square" rtlCol="0">
            <a:spAutoFit/>
          </a:bodyPr>
          <a:lstStyle/>
          <a:p>
            <a:r>
              <a:rPr lang="es-MX" sz="1400" b="1" dirty="0">
                <a:latin typeface="Arial Narrow" panose="020B0606020202030204" pitchFamily="34" charset="0"/>
              </a:rPr>
              <a:t>Innovación</a:t>
            </a:r>
          </a:p>
        </p:txBody>
      </p:sp>
      <p:sp>
        <p:nvSpPr>
          <p:cNvPr id="22" name="Título 3">
            <a:extLst>
              <a:ext uri="{FF2B5EF4-FFF2-40B4-BE49-F238E27FC236}">
                <a16:creationId xmlns:a16="http://schemas.microsoft.com/office/drawing/2014/main" xmlns="" id="{1AFD30B5-BB28-4F58-A240-309F8A3C55F3}"/>
              </a:ext>
            </a:extLst>
          </p:cNvPr>
          <p:cNvSpPr>
            <a:spLocks noGrp="1"/>
          </p:cNvSpPr>
          <p:nvPr>
            <p:ph type="title"/>
          </p:nvPr>
        </p:nvSpPr>
        <p:spPr>
          <a:xfrm>
            <a:off x="558270" y="338561"/>
            <a:ext cx="6620967" cy="927306"/>
          </a:xfrm>
        </p:spPr>
        <p:txBody>
          <a:bodyPr/>
          <a:lstStyle/>
          <a:p>
            <a:r>
              <a:rPr lang="es-MX" dirty="0">
                <a:solidFill>
                  <a:schemeClr val="accent1"/>
                </a:solidFill>
              </a:rPr>
              <a:t>¿Qué es Gobierno Abierto?</a:t>
            </a:r>
            <a:endParaRPr lang="es-ES" dirty="0">
              <a:solidFill>
                <a:schemeClr val="accent1"/>
              </a:solidFill>
            </a:endParaRPr>
          </a:p>
        </p:txBody>
      </p:sp>
      <p:sp>
        <p:nvSpPr>
          <p:cNvPr id="24" name="Rectángulo: esquinas redondeadas 23">
            <a:extLst>
              <a:ext uri="{FF2B5EF4-FFF2-40B4-BE49-F238E27FC236}">
                <a16:creationId xmlns:a16="http://schemas.microsoft.com/office/drawing/2014/main" xmlns="" id="{2B39402C-8C36-4BAA-897D-7FEB2151D371}"/>
              </a:ext>
            </a:extLst>
          </p:cNvPr>
          <p:cNvSpPr/>
          <p:nvPr/>
        </p:nvSpPr>
        <p:spPr>
          <a:xfrm>
            <a:off x="1699354" y="4237061"/>
            <a:ext cx="1720518" cy="3440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xmlns="" id="{6DAF33D7-093A-4612-A6D2-44233DD2237D}"/>
              </a:ext>
            </a:extLst>
          </p:cNvPr>
          <p:cNvSpPr txBox="1"/>
          <p:nvPr/>
        </p:nvSpPr>
        <p:spPr>
          <a:xfrm>
            <a:off x="1691680" y="4273351"/>
            <a:ext cx="1720518" cy="307777"/>
          </a:xfrm>
          <a:prstGeom prst="rect">
            <a:avLst/>
          </a:prstGeom>
          <a:noFill/>
        </p:spPr>
        <p:txBody>
          <a:bodyPr wrap="square" rtlCol="0">
            <a:spAutoFit/>
          </a:bodyPr>
          <a:lstStyle/>
          <a:p>
            <a:pPr algn="ctr"/>
            <a:r>
              <a:rPr lang="es-MX" sz="1400" b="1" dirty="0">
                <a:solidFill>
                  <a:schemeClr val="bg1"/>
                </a:solidFill>
                <a:latin typeface="Arial Narrow" panose="020B0606020202030204" pitchFamily="34" charset="0"/>
              </a:rPr>
              <a:t>Co-creación</a:t>
            </a:r>
          </a:p>
        </p:txBody>
      </p:sp>
      <p:sp>
        <p:nvSpPr>
          <p:cNvPr id="26" name="Rectángulo: esquinas redondeadas 25">
            <a:extLst>
              <a:ext uri="{FF2B5EF4-FFF2-40B4-BE49-F238E27FC236}">
                <a16:creationId xmlns:a16="http://schemas.microsoft.com/office/drawing/2014/main" xmlns="" id="{38B86534-52DC-4DB3-B160-65689AAE0307}"/>
              </a:ext>
            </a:extLst>
          </p:cNvPr>
          <p:cNvSpPr/>
          <p:nvPr/>
        </p:nvSpPr>
        <p:spPr>
          <a:xfrm>
            <a:off x="4291642" y="4237061"/>
            <a:ext cx="1720518" cy="3440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a:extLst>
              <a:ext uri="{FF2B5EF4-FFF2-40B4-BE49-F238E27FC236}">
                <a16:creationId xmlns:a16="http://schemas.microsoft.com/office/drawing/2014/main" xmlns="" id="{3657B1A9-0DE7-494F-8EA7-DA12ED4D749D}"/>
              </a:ext>
            </a:extLst>
          </p:cNvPr>
          <p:cNvSpPr txBox="1"/>
          <p:nvPr/>
        </p:nvSpPr>
        <p:spPr>
          <a:xfrm>
            <a:off x="4283968" y="4273351"/>
            <a:ext cx="1720518" cy="307777"/>
          </a:xfrm>
          <a:prstGeom prst="rect">
            <a:avLst/>
          </a:prstGeom>
          <a:noFill/>
        </p:spPr>
        <p:txBody>
          <a:bodyPr wrap="square" rtlCol="0">
            <a:spAutoFit/>
          </a:bodyPr>
          <a:lstStyle/>
          <a:p>
            <a:pPr algn="ctr"/>
            <a:r>
              <a:rPr lang="es-MX" sz="1400" b="1" dirty="0">
                <a:solidFill>
                  <a:schemeClr val="bg1"/>
                </a:solidFill>
                <a:latin typeface="Arial Narrow" panose="020B0606020202030204" pitchFamily="34" charset="0"/>
              </a:rPr>
              <a:t>Control Ciudadano</a:t>
            </a:r>
          </a:p>
        </p:txBody>
      </p:sp>
    </p:spTree>
    <p:extLst>
      <p:ext uri="{BB962C8B-B14F-4D97-AF65-F5344CB8AC3E}">
        <p14:creationId xmlns:p14="http://schemas.microsoft.com/office/powerpoint/2010/main" val="4044193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7055380" cy="744034"/>
          </a:xfrm>
        </p:spPr>
        <p:txBody>
          <a:bodyPr/>
          <a:lstStyle/>
          <a:p>
            <a:r>
              <a:rPr lang="es-MX" dirty="0">
                <a:solidFill>
                  <a:schemeClr val="accent1">
                    <a:lumMod val="75000"/>
                  </a:schemeClr>
                </a:solidFill>
              </a:rPr>
              <a:t>Temas de la sesión (1)</a:t>
            </a:r>
            <a:endParaRPr lang="es-ES" dirty="0">
              <a:solidFill>
                <a:schemeClr val="accent1">
                  <a:lumMod val="75000"/>
                </a:schemeClr>
              </a:solidFill>
            </a:endParaRPr>
          </a:p>
        </p:txBody>
      </p:sp>
      <p:sp>
        <p:nvSpPr>
          <p:cNvPr id="5" name="Marcador de contenido 4"/>
          <p:cNvSpPr>
            <a:spLocks noGrp="1"/>
          </p:cNvSpPr>
          <p:nvPr>
            <p:ph idx="1"/>
          </p:nvPr>
        </p:nvSpPr>
        <p:spPr>
          <a:xfrm>
            <a:off x="827700" y="1556792"/>
            <a:ext cx="7272692" cy="4195481"/>
          </a:xfrm>
        </p:spPr>
        <p:txBody>
          <a:bodyPr>
            <a:normAutofit fontScale="92500" lnSpcReduction="20000"/>
          </a:bodyPr>
          <a:lstStyle/>
          <a:p>
            <a:pPr marL="457200" indent="-457200">
              <a:buSzPct val="100000"/>
              <a:buFont typeface="+mj-lt"/>
              <a:buAutoNum type="arabicPeriod"/>
            </a:pPr>
            <a:r>
              <a:rPr lang="es-MX" dirty="0">
                <a:solidFill>
                  <a:schemeClr val="bg1"/>
                </a:solidFill>
              </a:rPr>
              <a:t>Antecedentes y supuestos: el porqué del Gobierno Abierto</a:t>
            </a:r>
          </a:p>
          <a:p>
            <a:pPr marL="457200" indent="-457200">
              <a:buSzPct val="100000"/>
              <a:buFont typeface="+mj-lt"/>
              <a:buAutoNum type="arabicPeriod"/>
            </a:pPr>
            <a:endParaRPr lang="es-MX" sz="1100" dirty="0">
              <a:solidFill>
                <a:schemeClr val="bg1"/>
              </a:solidFill>
            </a:endParaRPr>
          </a:p>
          <a:p>
            <a:pPr marL="457200" indent="-457200">
              <a:buSzPct val="100000"/>
              <a:buFont typeface="+mj-lt"/>
              <a:buAutoNum type="arabicPeriod"/>
            </a:pPr>
            <a:r>
              <a:rPr lang="es-MX" dirty="0">
                <a:solidFill>
                  <a:schemeClr val="bg1"/>
                </a:solidFill>
              </a:rPr>
              <a:t>¿Qué es y qué no es el Gobierno abierto? </a:t>
            </a:r>
          </a:p>
          <a:p>
            <a:pPr marL="857256" lvl="1" indent="-457200"/>
            <a:r>
              <a:rPr lang="es-MX" sz="1600" dirty="0">
                <a:solidFill>
                  <a:schemeClr val="bg1"/>
                </a:solidFill>
              </a:rPr>
              <a:t>Diferencias y coincidencias con Datos Abiertos, Gobierno Electrónico y Transparencia</a:t>
            </a:r>
          </a:p>
          <a:p>
            <a:pPr marL="857256" lvl="1" indent="-457200"/>
            <a:r>
              <a:rPr lang="es-MX" sz="1600" dirty="0">
                <a:solidFill>
                  <a:schemeClr val="bg1"/>
                </a:solidFill>
              </a:rPr>
              <a:t>Hacia una definición de Gobierno Abierto</a:t>
            </a:r>
          </a:p>
          <a:p>
            <a:pPr marL="857256" lvl="1" indent="-457200"/>
            <a:r>
              <a:rPr lang="es-MX" sz="1600" dirty="0">
                <a:solidFill>
                  <a:schemeClr val="bg1"/>
                </a:solidFill>
              </a:rPr>
              <a:t>Alcances y tensiones del paradigma del Gobierno Abierto</a:t>
            </a:r>
          </a:p>
          <a:p>
            <a:pPr marL="857256" lvl="1" indent="-457200"/>
            <a:endParaRPr lang="es-MX" sz="1100" dirty="0">
              <a:solidFill>
                <a:schemeClr val="bg1"/>
              </a:solidFill>
            </a:endParaRPr>
          </a:p>
          <a:p>
            <a:pPr marL="457200" indent="-457200">
              <a:buSzPct val="100000"/>
              <a:buFont typeface="+mj-lt"/>
              <a:buAutoNum type="arabicPeriod"/>
            </a:pPr>
            <a:r>
              <a:rPr lang="es-MX" b="1" dirty="0">
                <a:solidFill>
                  <a:schemeClr val="bg1"/>
                </a:solidFill>
              </a:rPr>
              <a:t>La traducción del paradigma de Gobierno Abierto en práctica gubernativo-administrativa.</a:t>
            </a:r>
          </a:p>
          <a:p>
            <a:pPr lvl="1"/>
            <a:r>
              <a:rPr lang="es-MX" b="1" dirty="0">
                <a:solidFill>
                  <a:schemeClr val="bg1"/>
                </a:solidFill>
              </a:rPr>
              <a:t>Los atributos político-institucionales para el Gobierno Abierto: la calidad institucional</a:t>
            </a:r>
          </a:p>
          <a:p>
            <a:pPr lvl="1"/>
            <a:r>
              <a:rPr lang="es-MX" b="1" dirty="0">
                <a:solidFill>
                  <a:schemeClr val="bg1"/>
                </a:solidFill>
              </a:rPr>
              <a:t>Los atributos político-administrativos para el Gobierno Abierto: la calidad administrativa</a:t>
            </a:r>
          </a:p>
          <a:p>
            <a:pPr marL="800107" lvl="1" indent="-342900">
              <a:buSzPct val="100000"/>
              <a:buFont typeface="+mj-lt"/>
              <a:buAutoNum type="arabicPeriod"/>
            </a:pPr>
            <a:endParaRPr lang="es-MX" dirty="0">
              <a:solidFill>
                <a:schemeClr val="bg1"/>
              </a:solidFill>
            </a:endParaRP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8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7055380" cy="744034"/>
          </a:xfrm>
        </p:spPr>
        <p:txBody>
          <a:bodyPr/>
          <a:lstStyle/>
          <a:p>
            <a:r>
              <a:rPr lang="es-MX" dirty="0">
                <a:solidFill>
                  <a:schemeClr val="accent1">
                    <a:lumMod val="75000"/>
                  </a:schemeClr>
                </a:solidFill>
              </a:rPr>
              <a:t>Temas de la sesión (1)</a:t>
            </a:r>
            <a:endParaRPr lang="es-ES" dirty="0">
              <a:solidFill>
                <a:schemeClr val="accent1">
                  <a:lumMod val="75000"/>
                </a:schemeClr>
              </a:solidFill>
            </a:endParaRPr>
          </a:p>
        </p:txBody>
      </p:sp>
      <p:sp>
        <p:nvSpPr>
          <p:cNvPr id="5" name="Marcador de contenido 4"/>
          <p:cNvSpPr>
            <a:spLocks noGrp="1"/>
          </p:cNvSpPr>
          <p:nvPr>
            <p:ph idx="1"/>
          </p:nvPr>
        </p:nvSpPr>
        <p:spPr>
          <a:xfrm>
            <a:off x="827700" y="1556792"/>
            <a:ext cx="7272692" cy="4195481"/>
          </a:xfrm>
        </p:spPr>
        <p:txBody>
          <a:bodyPr>
            <a:normAutofit fontScale="92500" lnSpcReduction="20000"/>
          </a:bodyPr>
          <a:lstStyle/>
          <a:p>
            <a:pPr marL="457200" indent="-457200">
              <a:buSzPct val="100000"/>
              <a:buFont typeface="+mj-lt"/>
              <a:buAutoNum type="arabicPeriod"/>
            </a:pPr>
            <a:r>
              <a:rPr lang="es-MX" dirty="0">
                <a:solidFill>
                  <a:schemeClr val="bg1"/>
                </a:solidFill>
              </a:rPr>
              <a:t>Antecedentes y supuestos: el porqué del Gobierno Abierto</a:t>
            </a:r>
          </a:p>
          <a:p>
            <a:pPr marL="457200" indent="-457200">
              <a:buSzPct val="100000"/>
              <a:buFont typeface="+mj-lt"/>
              <a:buAutoNum type="arabicPeriod"/>
            </a:pPr>
            <a:endParaRPr lang="es-MX" sz="1100" dirty="0">
              <a:solidFill>
                <a:schemeClr val="bg1"/>
              </a:solidFill>
            </a:endParaRPr>
          </a:p>
          <a:p>
            <a:pPr marL="457200" indent="-457200">
              <a:buSzPct val="100000"/>
              <a:buFont typeface="+mj-lt"/>
              <a:buAutoNum type="arabicPeriod"/>
            </a:pPr>
            <a:r>
              <a:rPr lang="es-MX" dirty="0">
                <a:solidFill>
                  <a:schemeClr val="bg1"/>
                </a:solidFill>
              </a:rPr>
              <a:t>¿Qué es y qué no es el Gobierno abierto? </a:t>
            </a:r>
          </a:p>
          <a:p>
            <a:pPr marL="857256" lvl="1" indent="-457200"/>
            <a:r>
              <a:rPr lang="es-MX" sz="1600" dirty="0">
                <a:solidFill>
                  <a:schemeClr val="bg1"/>
                </a:solidFill>
              </a:rPr>
              <a:t>Diferencias y coincidencias con Datos Abiertos, Gobierno Electrónico y Transparencia</a:t>
            </a:r>
          </a:p>
          <a:p>
            <a:pPr marL="857256" lvl="1" indent="-457200"/>
            <a:r>
              <a:rPr lang="es-MX" sz="1600" dirty="0">
                <a:solidFill>
                  <a:schemeClr val="bg1"/>
                </a:solidFill>
              </a:rPr>
              <a:t>Hacia una definición de Gobierno Abierto</a:t>
            </a:r>
          </a:p>
          <a:p>
            <a:pPr marL="857256" lvl="1" indent="-457200"/>
            <a:r>
              <a:rPr lang="es-MX" sz="1600" dirty="0">
                <a:solidFill>
                  <a:schemeClr val="bg1"/>
                </a:solidFill>
              </a:rPr>
              <a:t>Alcances y tensiones del paradigma del Gobierno Abierto</a:t>
            </a:r>
          </a:p>
          <a:p>
            <a:pPr marL="857256" lvl="1" indent="-457200"/>
            <a:endParaRPr lang="es-MX" sz="1100" dirty="0">
              <a:solidFill>
                <a:schemeClr val="bg1"/>
              </a:solidFill>
            </a:endParaRPr>
          </a:p>
          <a:p>
            <a:pPr marL="457200" indent="-457200">
              <a:buSzPct val="100000"/>
              <a:buFont typeface="+mj-lt"/>
              <a:buAutoNum type="arabicPeriod"/>
            </a:pPr>
            <a:r>
              <a:rPr lang="es-MX" dirty="0">
                <a:solidFill>
                  <a:schemeClr val="bg1"/>
                </a:solidFill>
              </a:rPr>
              <a:t>La traducción del paradigma de Gobierno Abierto en práctica gubernativo-administrativa.</a:t>
            </a:r>
          </a:p>
          <a:p>
            <a:pPr lvl="1"/>
            <a:r>
              <a:rPr lang="es-MX" dirty="0">
                <a:solidFill>
                  <a:schemeClr val="bg1"/>
                </a:solidFill>
              </a:rPr>
              <a:t>Los atributos político-institucionales para el Gobierno Abierto: la calidad institucional</a:t>
            </a:r>
          </a:p>
          <a:p>
            <a:pPr lvl="1"/>
            <a:r>
              <a:rPr lang="es-MX" dirty="0">
                <a:solidFill>
                  <a:schemeClr val="bg1"/>
                </a:solidFill>
              </a:rPr>
              <a:t>Los atributos político-administrativos para el Gobierno Abierto: la calidad administrativa</a:t>
            </a:r>
          </a:p>
          <a:p>
            <a:pPr marL="800107" lvl="1" indent="-342900">
              <a:buSzPct val="100000"/>
              <a:buFont typeface="+mj-lt"/>
              <a:buAutoNum type="arabicPeriod"/>
            </a:pPr>
            <a:endParaRPr lang="es-MX" dirty="0">
              <a:solidFill>
                <a:schemeClr val="bg1"/>
              </a:solidFill>
            </a:endParaRP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91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6751586" cy="1104074"/>
          </a:xfrm>
        </p:spPr>
        <p:txBody>
          <a:bodyPr/>
          <a:lstStyle/>
          <a:p>
            <a:r>
              <a:rPr lang="es-MX" sz="2800" dirty="0">
                <a:solidFill>
                  <a:schemeClr val="accent1">
                    <a:lumMod val="75000"/>
                  </a:schemeClr>
                </a:solidFill>
              </a:rPr>
              <a:t>Traducción del paradigma de GA práctica gubernativo-administrativa</a:t>
            </a:r>
            <a:endParaRPr lang="es-ES" sz="2800" dirty="0">
              <a:solidFill>
                <a:schemeClr val="accent1">
                  <a:lumMod val="75000"/>
                </a:schemeClr>
              </a:solidFill>
            </a:endParaRPr>
          </a:p>
        </p:txBody>
      </p:sp>
      <p:sp>
        <p:nvSpPr>
          <p:cNvPr id="5" name="Marcador de contenido 4"/>
          <p:cNvSpPr>
            <a:spLocks noGrp="1"/>
          </p:cNvSpPr>
          <p:nvPr>
            <p:ph idx="1"/>
          </p:nvPr>
        </p:nvSpPr>
        <p:spPr>
          <a:xfrm>
            <a:off x="683568" y="1556792"/>
            <a:ext cx="7272692" cy="4896544"/>
          </a:xfrm>
        </p:spPr>
        <p:txBody>
          <a:bodyPr>
            <a:normAutofit/>
          </a:bodyPr>
          <a:lstStyle/>
          <a:p>
            <a:pPr algn="just"/>
            <a:r>
              <a:rPr lang="es-MX" dirty="0">
                <a:solidFill>
                  <a:schemeClr val="bg1"/>
                </a:solidFill>
              </a:rPr>
              <a:t>Tarea muy compleja: el GA requiere de ciertos atributos propicios en las esferas </a:t>
            </a:r>
            <a:r>
              <a:rPr lang="es-MX" b="1" dirty="0">
                <a:solidFill>
                  <a:schemeClr val="bg1"/>
                </a:solidFill>
              </a:rPr>
              <a:t>político-institucional</a:t>
            </a:r>
            <a:r>
              <a:rPr lang="es-MX" dirty="0">
                <a:solidFill>
                  <a:schemeClr val="bg1"/>
                </a:solidFill>
              </a:rPr>
              <a:t> y </a:t>
            </a:r>
            <a:r>
              <a:rPr lang="es-MX" b="1" dirty="0">
                <a:solidFill>
                  <a:schemeClr val="bg1"/>
                </a:solidFill>
              </a:rPr>
              <a:t>político-administrativa.</a:t>
            </a:r>
          </a:p>
          <a:p>
            <a:pPr algn="just"/>
            <a:r>
              <a:rPr lang="es-MX" dirty="0">
                <a:solidFill>
                  <a:schemeClr val="bg1"/>
                </a:solidFill>
              </a:rPr>
              <a:t>Político-institucional:</a:t>
            </a:r>
          </a:p>
          <a:p>
            <a:pPr lvl="1" algn="just"/>
            <a:r>
              <a:rPr lang="es-MX" dirty="0">
                <a:solidFill>
                  <a:schemeClr val="bg1"/>
                </a:solidFill>
              </a:rPr>
              <a:t>No hay transparencia sin la garantía de derecho a la información</a:t>
            </a:r>
          </a:p>
          <a:p>
            <a:pPr lvl="1" algn="just"/>
            <a:r>
              <a:rPr lang="es-MX" dirty="0">
                <a:solidFill>
                  <a:schemeClr val="bg1"/>
                </a:solidFill>
              </a:rPr>
              <a:t>No hay deliberación pública sin la garantía del derecho a la libertad de expresión y prensa</a:t>
            </a:r>
          </a:p>
          <a:p>
            <a:pPr lvl="1" algn="just"/>
            <a:r>
              <a:rPr lang="es-MX" dirty="0">
                <a:solidFill>
                  <a:schemeClr val="bg1"/>
                </a:solidFill>
              </a:rPr>
              <a:t>No hay participación sin la garantía del derecho a la libre asociación y a la participación ciudadana</a:t>
            </a:r>
          </a:p>
          <a:p>
            <a:pPr lvl="1" algn="just"/>
            <a:r>
              <a:rPr lang="es-MX" dirty="0">
                <a:solidFill>
                  <a:schemeClr val="bg1"/>
                </a:solidFill>
              </a:rPr>
              <a:t>Sin ninguno de los anteriores, no hay posibilidad de que el gobierno aproveche los cuantiosos recursos en manos privadas </a:t>
            </a: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99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6751586" cy="1104074"/>
          </a:xfrm>
        </p:spPr>
        <p:txBody>
          <a:bodyPr/>
          <a:lstStyle/>
          <a:p>
            <a:r>
              <a:rPr lang="es-MX" sz="2800" dirty="0">
                <a:solidFill>
                  <a:schemeClr val="accent1">
                    <a:lumMod val="75000"/>
                  </a:schemeClr>
                </a:solidFill>
              </a:rPr>
              <a:t>Traducción del paradigma de GA práctica gubernativo-administrativa</a:t>
            </a:r>
            <a:endParaRPr lang="es-ES" sz="2800" dirty="0">
              <a:solidFill>
                <a:schemeClr val="accent1">
                  <a:lumMod val="75000"/>
                </a:schemeClr>
              </a:solidFill>
            </a:endParaRPr>
          </a:p>
        </p:txBody>
      </p:sp>
      <p:sp>
        <p:nvSpPr>
          <p:cNvPr id="5" name="Marcador de contenido 4"/>
          <p:cNvSpPr>
            <a:spLocks noGrp="1"/>
          </p:cNvSpPr>
          <p:nvPr>
            <p:ph idx="1"/>
          </p:nvPr>
        </p:nvSpPr>
        <p:spPr>
          <a:xfrm>
            <a:off x="683568" y="1556792"/>
            <a:ext cx="7272692" cy="4896544"/>
          </a:xfrm>
        </p:spPr>
        <p:txBody>
          <a:bodyPr>
            <a:normAutofit/>
          </a:bodyPr>
          <a:lstStyle/>
          <a:p>
            <a:pPr algn="just"/>
            <a:r>
              <a:rPr lang="es-MX" dirty="0">
                <a:solidFill>
                  <a:schemeClr val="bg1"/>
                </a:solidFill>
              </a:rPr>
              <a:t>Político-institucional:</a:t>
            </a:r>
          </a:p>
          <a:p>
            <a:pPr lvl="1" algn="just"/>
            <a:r>
              <a:rPr lang="es-MX" dirty="0">
                <a:solidFill>
                  <a:schemeClr val="bg1"/>
                </a:solidFill>
              </a:rPr>
              <a:t>No hay acceso a la información ni transparencia sin la capacidad de la AP para producir información y ofrecerla proactivamente en formatos adecuados</a:t>
            </a:r>
          </a:p>
          <a:p>
            <a:pPr lvl="1" algn="just"/>
            <a:r>
              <a:rPr lang="es-MX" dirty="0">
                <a:solidFill>
                  <a:schemeClr val="bg1"/>
                </a:solidFill>
              </a:rPr>
              <a:t>No hay participación ciudadana sin canales y prácticas de comunicación de doble vía</a:t>
            </a:r>
          </a:p>
          <a:p>
            <a:pPr lvl="1" algn="just"/>
            <a:r>
              <a:rPr lang="es-MX" dirty="0">
                <a:solidFill>
                  <a:schemeClr val="bg1"/>
                </a:solidFill>
              </a:rPr>
              <a:t>No hay </a:t>
            </a:r>
            <a:r>
              <a:rPr lang="es-MX" dirty="0" err="1">
                <a:solidFill>
                  <a:schemeClr val="bg1"/>
                </a:solidFill>
              </a:rPr>
              <a:t>co</a:t>
            </a:r>
            <a:r>
              <a:rPr lang="es-MX" dirty="0">
                <a:solidFill>
                  <a:schemeClr val="bg1"/>
                </a:solidFill>
              </a:rPr>
              <a:t>-creación ni innovación sin especialización funcional ni técnicas propicias en la AP</a:t>
            </a:r>
          </a:p>
          <a:p>
            <a:pPr lvl="1" algn="just"/>
            <a:r>
              <a:rPr lang="es-MX" dirty="0">
                <a:solidFill>
                  <a:schemeClr val="bg1"/>
                </a:solidFill>
              </a:rPr>
              <a:t>No hay GA si no se posee un conjunto básico de competencias directivas, organizativas y gerenciales</a:t>
            </a:r>
          </a:p>
          <a:p>
            <a:pPr algn="just"/>
            <a:endParaRPr lang="es-MX" dirty="0">
              <a:solidFill>
                <a:schemeClr val="bg1"/>
              </a:solidFill>
            </a:endParaRP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68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solidFill>
                  <a:schemeClr val="accent1"/>
                </a:solidFill>
              </a:rPr>
              <a:t>GOBIERNO ABIERTO COMO MEDIO Y COMO FIN</a:t>
            </a:r>
            <a:endParaRPr lang="es-ES" dirty="0">
              <a:solidFill>
                <a:schemeClr val="accent1"/>
              </a:solidFill>
            </a:endParaRPr>
          </a:p>
        </p:txBody>
      </p:sp>
      <p:sp>
        <p:nvSpPr>
          <p:cNvPr id="2" name="Marcador de texto 1"/>
          <p:cNvSpPr>
            <a:spLocks noGrp="1"/>
          </p:cNvSpPr>
          <p:nvPr>
            <p:ph type="body" idx="1"/>
          </p:nvPr>
        </p:nvSpPr>
        <p:spPr/>
        <p:txBody>
          <a:bodyPr/>
          <a:lstStyle/>
          <a:p>
            <a:r>
              <a:rPr lang="es-MX" dirty="0">
                <a:solidFill>
                  <a:schemeClr val="accent1"/>
                </a:solidFill>
              </a:rPr>
              <a:t>POLÍTICAS PÚBLICAS PARA EL GOBIERNO ABIERTO Y POLÍTICAS PÚBLICAS ABIERTAS</a:t>
            </a:r>
            <a:endParaRPr lang="es-ES" dirty="0"/>
          </a:p>
        </p:txBody>
      </p:sp>
    </p:spTree>
    <p:extLst>
      <p:ext uri="{BB962C8B-B14F-4D97-AF65-F5344CB8AC3E}">
        <p14:creationId xmlns:p14="http://schemas.microsoft.com/office/powerpoint/2010/main" val="2300291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3923928" y="1772816"/>
            <a:ext cx="4464496" cy="338437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lipse"/>
          <p:cNvSpPr/>
          <p:nvPr/>
        </p:nvSpPr>
        <p:spPr>
          <a:xfrm>
            <a:off x="683568" y="1700808"/>
            <a:ext cx="4608512"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ontent Placeholder 2"/>
          <p:cNvSpPr>
            <a:spLocks noGrp="1"/>
          </p:cNvSpPr>
          <p:nvPr>
            <p:ph idx="1"/>
          </p:nvPr>
        </p:nvSpPr>
        <p:spPr>
          <a:xfrm>
            <a:off x="1691680" y="1933675"/>
            <a:ext cx="2448272" cy="1063277"/>
          </a:xfrm>
        </p:spPr>
        <p:txBody>
          <a:bodyPr>
            <a:normAutofit/>
          </a:bodyPr>
          <a:lstStyle/>
          <a:p>
            <a:pPr marL="0" indent="0" algn="ctr">
              <a:buNone/>
            </a:pPr>
            <a:r>
              <a:rPr lang="es-MX" sz="2400" dirty="0">
                <a:solidFill>
                  <a:schemeClr val="bg2">
                    <a:lumMod val="75000"/>
                  </a:schemeClr>
                </a:solidFill>
              </a:rPr>
              <a:t>Precaria Calidad Institucional</a:t>
            </a:r>
          </a:p>
        </p:txBody>
      </p:sp>
      <p:pic>
        <p:nvPicPr>
          <p:cNvPr id="4" name="Picture 4" descr="logo_gesoc"/>
          <p:cNvPicPr>
            <a:picLocks noChangeAspect="1" noChangeArrowheads="1"/>
          </p:cNvPicPr>
          <p:nvPr/>
        </p:nvPicPr>
        <p:blipFill>
          <a:blip r:embed="rId2" cstate="print"/>
          <a:srcRect/>
          <a:stretch>
            <a:fillRect/>
          </a:stretch>
        </p:blipFill>
        <p:spPr bwMode="auto">
          <a:xfrm>
            <a:off x="7416800" y="6248400"/>
            <a:ext cx="1727200" cy="609600"/>
          </a:xfrm>
          <a:prstGeom prst="rect">
            <a:avLst/>
          </a:prstGeom>
          <a:noFill/>
          <a:ln w="9525">
            <a:noFill/>
            <a:miter lim="800000"/>
            <a:headEnd/>
            <a:tailEnd/>
          </a:ln>
        </p:spPr>
      </p:pic>
      <p:sp>
        <p:nvSpPr>
          <p:cNvPr id="5" name="Content Placeholder 2"/>
          <p:cNvSpPr txBox="1">
            <a:spLocks/>
          </p:cNvSpPr>
          <p:nvPr/>
        </p:nvSpPr>
        <p:spPr>
          <a:xfrm>
            <a:off x="5148064" y="1916832"/>
            <a:ext cx="2232248"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sz="2400" dirty="0">
                <a:solidFill>
                  <a:schemeClr val="bg2">
                    <a:lumMod val="75000"/>
                  </a:schemeClr>
                </a:solidFill>
              </a:rPr>
              <a:t>Precaria Calidad Administrativa</a:t>
            </a:r>
          </a:p>
        </p:txBody>
      </p:sp>
      <p:sp>
        <p:nvSpPr>
          <p:cNvPr id="8" name="7 Rectángulo"/>
          <p:cNvSpPr/>
          <p:nvPr/>
        </p:nvSpPr>
        <p:spPr>
          <a:xfrm>
            <a:off x="4316016" y="2694399"/>
            <a:ext cx="4072408" cy="2185214"/>
          </a:xfrm>
          <a:prstGeom prst="rect">
            <a:avLst/>
          </a:prstGeom>
        </p:spPr>
        <p:txBody>
          <a:bodyPr wrap="square">
            <a:spAutoFit/>
          </a:bodyPr>
          <a:lstStyle/>
          <a:p>
            <a:pPr lvl="1"/>
            <a:r>
              <a:rPr lang="es-MX" sz="1400" b="1" dirty="0">
                <a:solidFill>
                  <a:srgbClr val="C00000"/>
                </a:solidFill>
              </a:rPr>
              <a:t>Baja capacidad para identificación clara, precisa y participativa de los resultados de valor a alcanzar</a:t>
            </a:r>
          </a:p>
          <a:p>
            <a:pPr lvl="1"/>
            <a:endParaRPr lang="es-MX" sz="500" b="1" dirty="0">
              <a:solidFill>
                <a:srgbClr val="C00000"/>
              </a:solidFill>
            </a:endParaRPr>
          </a:p>
          <a:p>
            <a:pPr lvl="1"/>
            <a:r>
              <a:rPr lang="es-MX" sz="1400" b="1" dirty="0">
                <a:solidFill>
                  <a:srgbClr val="C00000"/>
                </a:solidFill>
              </a:rPr>
              <a:t>Dispositivos organizativos, directivos y operativos orientados/alineados al procedimiento y no a la obtención de resultados  </a:t>
            </a:r>
          </a:p>
          <a:p>
            <a:pPr lvl="1"/>
            <a:endParaRPr lang="es-MX" sz="500" b="1" dirty="0">
              <a:solidFill>
                <a:srgbClr val="C00000"/>
              </a:solidFill>
            </a:endParaRPr>
          </a:p>
          <a:p>
            <a:pPr lvl="1"/>
            <a:r>
              <a:rPr lang="es-MX" sz="1400" b="1" dirty="0">
                <a:solidFill>
                  <a:srgbClr val="C00000"/>
                </a:solidFill>
              </a:rPr>
              <a:t>Bienes/servicios públicos con retos de eficacia, eficiencia y de calidad</a:t>
            </a:r>
          </a:p>
        </p:txBody>
      </p:sp>
      <p:sp>
        <p:nvSpPr>
          <p:cNvPr id="10" name="9 Rectángulo"/>
          <p:cNvSpPr/>
          <p:nvPr/>
        </p:nvSpPr>
        <p:spPr>
          <a:xfrm>
            <a:off x="827584" y="2852936"/>
            <a:ext cx="3816424" cy="1384995"/>
          </a:xfrm>
          <a:prstGeom prst="rect">
            <a:avLst/>
          </a:prstGeom>
        </p:spPr>
        <p:txBody>
          <a:bodyPr wrap="square">
            <a:spAutoFit/>
          </a:bodyPr>
          <a:lstStyle/>
          <a:p>
            <a:pPr lvl="1"/>
            <a:r>
              <a:rPr lang="es-MX" sz="1400" b="1" dirty="0">
                <a:solidFill>
                  <a:srgbClr val="C00000"/>
                </a:solidFill>
              </a:rPr>
              <a:t>Modos </a:t>
            </a:r>
            <a:r>
              <a:rPr lang="es-MX" sz="1400" b="1" dirty="0" err="1">
                <a:solidFill>
                  <a:srgbClr val="C00000"/>
                </a:solidFill>
              </a:rPr>
              <a:t>patriomonialistas</a:t>
            </a:r>
            <a:r>
              <a:rPr lang="es-MX" sz="1400" b="1" dirty="0">
                <a:solidFill>
                  <a:srgbClr val="C00000"/>
                </a:solidFill>
              </a:rPr>
              <a:t>, particularistas y clientelares del ejercicio del Poder Público:</a:t>
            </a:r>
          </a:p>
          <a:p>
            <a:pPr lvl="1"/>
            <a:r>
              <a:rPr lang="es-MX" sz="1400" b="1" dirty="0">
                <a:solidFill>
                  <a:srgbClr val="C00000"/>
                </a:solidFill>
              </a:rPr>
              <a:t>Retos de probidad, integridad, igualdad de trato, transparencia, rendición de cuentas, vitalidad deliberativa y participativa de la esfera pública.</a:t>
            </a:r>
          </a:p>
        </p:txBody>
      </p:sp>
      <p:sp>
        <p:nvSpPr>
          <p:cNvPr id="13" name="Title 1"/>
          <p:cNvSpPr>
            <a:spLocks noGrp="1"/>
          </p:cNvSpPr>
          <p:nvPr>
            <p:ph type="title"/>
          </p:nvPr>
        </p:nvSpPr>
        <p:spPr>
          <a:xfrm>
            <a:off x="1267544" y="332656"/>
            <a:ext cx="6400800" cy="914400"/>
          </a:xfrm>
        </p:spPr>
        <p:txBody>
          <a:bodyPr>
            <a:normAutofit/>
          </a:bodyPr>
          <a:lstStyle/>
          <a:p>
            <a:r>
              <a:rPr lang="es-MX" sz="3600" b="1" dirty="0">
                <a:solidFill>
                  <a:schemeClr val="bg2">
                    <a:lumMod val="75000"/>
                  </a:schemeClr>
                </a:solidFill>
              </a:rPr>
              <a:t>Contexto de la AP en México</a:t>
            </a:r>
            <a:endParaRPr lang="es-MX" sz="3600" b="1" dirty="0">
              <a:solidFill>
                <a:schemeClr val="bg2">
                  <a:lumMod val="75000"/>
                </a:schemeClr>
              </a:solidFill>
              <a:latin typeface="+mn-lt"/>
            </a:endParaRPr>
          </a:p>
        </p:txBody>
      </p:sp>
    </p:spTree>
    <p:extLst>
      <p:ext uri="{BB962C8B-B14F-4D97-AF65-F5344CB8AC3E}">
        <p14:creationId xmlns:p14="http://schemas.microsoft.com/office/powerpoint/2010/main" val="585292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solidFill>
                  <a:schemeClr val="accent1"/>
                </a:solidFill>
              </a:rPr>
              <a:t>Ejemplos de calidad administrativa en México: INDEP e IDES de GESOC</a:t>
            </a:r>
            <a:endParaRPr lang="es-ES" dirty="0">
              <a:solidFill>
                <a:schemeClr val="accent1"/>
              </a:solidFill>
            </a:endParaRPr>
          </a:p>
        </p:txBody>
      </p:sp>
    </p:spTree>
    <p:extLst>
      <p:ext uri="{BB962C8B-B14F-4D97-AF65-F5344CB8AC3E}">
        <p14:creationId xmlns:p14="http://schemas.microsoft.com/office/powerpoint/2010/main" val="3465223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3923928" y="1772816"/>
            <a:ext cx="4464496" cy="338437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lipse"/>
          <p:cNvSpPr/>
          <p:nvPr/>
        </p:nvSpPr>
        <p:spPr>
          <a:xfrm>
            <a:off x="683568" y="1700808"/>
            <a:ext cx="4608512"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1267544" y="332656"/>
            <a:ext cx="6400800" cy="914400"/>
          </a:xfrm>
        </p:spPr>
        <p:txBody>
          <a:bodyPr>
            <a:normAutofit fontScale="90000"/>
          </a:bodyPr>
          <a:lstStyle/>
          <a:p>
            <a:r>
              <a:rPr lang="es-MX" sz="3600" b="1" dirty="0">
                <a:solidFill>
                  <a:schemeClr val="bg2">
                    <a:lumMod val="75000"/>
                  </a:schemeClr>
                </a:solidFill>
              </a:rPr>
              <a:t>Agenda de cambio deseable de la AP</a:t>
            </a:r>
            <a:endParaRPr lang="es-MX" sz="3600" b="1" dirty="0">
              <a:solidFill>
                <a:schemeClr val="bg2">
                  <a:lumMod val="75000"/>
                </a:schemeClr>
              </a:solidFill>
              <a:latin typeface="+mn-lt"/>
            </a:endParaRPr>
          </a:p>
        </p:txBody>
      </p:sp>
      <p:sp>
        <p:nvSpPr>
          <p:cNvPr id="3" name="Content Placeholder 2"/>
          <p:cNvSpPr>
            <a:spLocks noGrp="1"/>
          </p:cNvSpPr>
          <p:nvPr>
            <p:ph idx="1"/>
          </p:nvPr>
        </p:nvSpPr>
        <p:spPr>
          <a:xfrm>
            <a:off x="1691680" y="2132856"/>
            <a:ext cx="2232248" cy="864096"/>
          </a:xfrm>
        </p:spPr>
        <p:txBody>
          <a:bodyPr>
            <a:noAutofit/>
          </a:bodyPr>
          <a:lstStyle/>
          <a:p>
            <a:pPr marL="0" indent="0" algn="ctr">
              <a:buNone/>
            </a:pPr>
            <a:r>
              <a:rPr lang="es-MX" sz="2400" dirty="0">
                <a:solidFill>
                  <a:schemeClr val="bg2">
                    <a:lumMod val="75000"/>
                  </a:schemeClr>
                </a:solidFill>
              </a:rPr>
              <a:t>Calidad Institucional</a:t>
            </a:r>
          </a:p>
        </p:txBody>
      </p:sp>
      <p:pic>
        <p:nvPicPr>
          <p:cNvPr id="4" name="Picture 4" descr="logo_gesoc"/>
          <p:cNvPicPr>
            <a:picLocks noChangeAspect="1" noChangeArrowheads="1"/>
          </p:cNvPicPr>
          <p:nvPr/>
        </p:nvPicPr>
        <p:blipFill>
          <a:blip r:embed="rId2" cstate="print"/>
          <a:srcRect/>
          <a:stretch>
            <a:fillRect/>
          </a:stretch>
        </p:blipFill>
        <p:spPr bwMode="auto">
          <a:xfrm>
            <a:off x="7416800" y="6248400"/>
            <a:ext cx="1727200" cy="609600"/>
          </a:xfrm>
          <a:prstGeom prst="rect">
            <a:avLst/>
          </a:prstGeom>
          <a:noFill/>
          <a:ln w="9525">
            <a:noFill/>
            <a:miter lim="800000"/>
            <a:headEnd/>
            <a:tailEnd/>
          </a:ln>
        </p:spPr>
      </p:pic>
      <p:sp>
        <p:nvSpPr>
          <p:cNvPr id="5" name="Content Placeholder 2"/>
          <p:cNvSpPr txBox="1">
            <a:spLocks/>
          </p:cNvSpPr>
          <p:nvPr/>
        </p:nvSpPr>
        <p:spPr>
          <a:xfrm>
            <a:off x="5148064" y="2132856"/>
            <a:ext cx="223224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sz="2400" dirty="0">
                <a:solidFill>
                  <a:schemeClr val="bg2">
                    <a:lumMod val="75000"/>
                  </a:schemeClr>
                </a:solidFill>
              </a:rPr>
              <a:t>Calidad Gerencial</a:t>
            </a:r>
          </a:p>
        </p:txBody>
      </p:sp>
    </p:spTree>
    <p:extLst>
      <p:ext uri="{BB962C8B-B14F-4D97-AF65-F5344CB8AC3E}">
        <p14:creationId xmlns:p14="http://schemas.microsoft.com/office/powerpoint/2010/main" val="357770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3923928" y="1772816"/>
            <a:ext cx="4464496" cy="338437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lipse"/>
          <p:cNvSpPr/>
          <p:nvPr/>
        </p:nvSpPr>
        <p:spPr>
          <a:xfrm>
            <a:off x="683568" y="1700808"/>
            <a:ext cx="4608512"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ontent Placeholder 2"/>
          <p:cNvSpPr>
            <a:spLocks noGrp="1"/>
          </p:cNvSpPr>
          <p:nvPr>
            <p:ph idx="1"/>
          </p:nvPr>
        </p:nvSpPr>
        <p:spPr>
          <a:xfrm>
            <a:off x="1691680" y="2132856"/>
            <a:ext cx="2232248" cy="864096"/>
          </a:xfrm>
        </p:spPr>
        <p:txBody>
          <a:bodyPr>
            <a:normAutofit/>
          </a:bodyPr>
          <a:lstStyle/>
          <a:p>
            <a:pPr marL="0" indent="0" algn="ctr">
              <a:buNone/>
            </a:pPr>
            <a:r>
              <a:rPr lang="es-MX" sz="2400" dirty="0">
                <a:solidFill>
                  <a:schemeClr val="bg2">
                    <a:lumMod val="75000"/>
                  </a:schemeClr>
                </a:solidFill>
              </a:rPr>
              <a:t>Calidad Institucional</a:t>
            </a:r>
          </a:p>
        </p:txBody>
      </p:sp>
      <p:pic>
        <p:nvPicPr>
          <p:cNvPr id="4" name="Picture 4" descr="logo_gesoc"/>
          <p:cNvPicPr>
            <a:picLocks noChangeAspect="1" noChangeArrowheads="1"/>
          </p:cNvPicPr>
          <p:nvPr/>
        </p:nvPicPr>
        <p:blipFill>
          <a:blip r:embed="rId2" cstate="print"/>
          <a:srcRect/>
          <a:stretch>
            <a:fillRect/>
          </a:stretch>
        </p:blipFill>
        <p:spPr bwMode="auto">
          <a:xfrm>
            <a:off x="7416800" y="6248400"/>
            <a:ext cx="1727200" cy="609600"/>
          </a:xfrm>
          <a:prstGeom prst="rect">
            <a:avLst/>
          </a:prstGeom>
          <a:noFill/>
          <a:ln w="9525">
            <a:noFill/>
            <a:miter lim="800000"/>
            <a:headEnd/>
            <a:tailEnd/>
          </a:ln>
        </p:spPr>
      </p:pic>
      <p:sp>
        <p:nvSpPr>
          <p:cNvPr id="5" name="Content Placeholder 2"/>
          <p:cNvSpPr txBox="1">
            <a:spLocks/>
          </p:cNvSpPr>
          <p:nvPr/>
        </p:nvSpPr>
        <p:spPr>
          <a:xfrm>
            <a:off x="5148064" y="2132856"/>
            <a:ext cx="223224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sz="2400" dirty="0">
                <a:solidFill>
                  <a:schemeClr val="bg2">
                    <a:lumMod val="75000"/>
                  </a:schemeClr>
                </a:solidFill>
              </a:rPr>
              <a:t>Calidad Gerencial</a:t>
            </a:r>
          </a:p>
        </p:txBody>
      </p:sp>
      <p:sp>
        <p:nvSpPr>
          <p:cNvPr id="8" name="7 Rectángulo"/>
          <p:cNvSpPr/>
          <p:nvPr/>
        </p:nvSpPr>
        <p:spPr>
          <a:xfrm>
            <a:off x="4316016" y="2852936"/>
            <a:ext cx="4072408" cy="2031325"/>
          </a:xfrm>
          <a:prstGeom prst="rect">
            <a:avLst/>
          </a:prstGeom>
        </p:spPr>
        <p:txBody>
          <a:bodyPr wrap="square">
            <a:spAutoFit/>
          </a:bodyPr>
          <a:lstStyle/>
          <a:p>
            <a:pPr lvl="1"/>
            <a:r>
              <a:rPr lang="es-MX" sz="1400" b="1" dirty="0">
                <a:solidFill>
                  <a:srgbClr val="C00000"/>
                </a:solidFill>
              </a:rPr>
              <a:t>Identificación clara, precisa y participativa de los resultados de valor a alcanzar</a:t>
            </a:r>
          </a:p>
          <a:p>
            <a:pPr lvl="1"/>
            <a:endParaRPr lang="es-MX" sz="1400" b="1" dirty="0">
              <a:solidFill>
                <a:srgbClr val="C00000"/>
              </a:solidFill>
            </a:endParaRPr>
          </a:p>
          <a:p>
            <a:pPr lvl="1"/>
            <a:r>
              <a:rPr lang="es-MX" sz="1400" b="1" dirty="0">
                <a:solidFill>
                  <a:srgbClr val="C00000"/>
                </a:solidFill>
              </a:rPr>
              <a:t>Dispositivos organizativos, directivos y operativos orientados/alineados a la obtención de resultados  </a:t>
            </a:r>
          </a:p>
          <a:p>
            <a:pPr lvl="1"/>
            <a:endParaRPr lang="es-MX" sz="1400" b="1" dirty="0">
              <a:solidFill>
                <a:srgbClr val="C00000"/>
              </a:solidFill>
            </a:endParaRPr>
          </a:p>
          <a:p>
            <a:pPr lvl="1"/>
            <a:r>
              <a:rPr lang="es-MX" sz="1400" b="1" dirty="0">
                <a:solidFill>
                  <a:srgbClr val="C00000"/>
                </a:solidFill>
              </a:rPr>
              <a:t>Bienes/servicios públicos eficaces,</a:t>
            </a:r>
          </a:p>
          <a:p>
            <a:pPr lvl="1"/>
            <a:r>
              <a:rPr lang="es-MX" sz="1400" b="1" dirty="0">
                <a:solidFill>
                  <a:srgbClr val="C00000"/>
                </a:solidFill>
              </a:rPr>
              <a:t>eficientes y de calidad</a:t>
            </a:r>
          </a:p>
        </p:txBody>
      </p:sp>
      <p:sp>
        <p:nvSpPr>
          <p:cNvPr id="10" name="9 Rectángulo"/>
          <p:cNvSpPr/>
          <p:nvPr/>
        </p:nvSpPr>
        <p:spPr>
          <a:xfrm>
            <a:off x="827584" y="3122965"/>
            <a:ext cx="3816424" cy="954107"/>
          </a:xfrm>
          <a:prstGeom prst="rect">
            <a:avLst/>
          </a:prstGeom>
        </p:spPr>
        <p:txBody>
          <a:bodyPr wrap="square">
            <a:spAutoFit/>
          </a:bodyPr>
          <a:lstStyle/>
          <a:p>
            <a:pPr lvl="1"/>
            <a:r>
              <a:rPr lang="es-MX" sz="1400" b="1" dirty="0">
                <a:solidFill>
                  <a:srgbClr val="C00000"/>
                </a:solidFill>
              </a:rPr>
              <a:t>Probidad, honestidad, igualdad de trato, transparencia, rendición de cuentas, vitalidad deliberativa y participativa de la esfera pública</a:t>
            </a:r>
          </a:p>
        </p:txBody>
      </p:sp>
      <p:sp>
        <p:nvSpPr>
          <p:cNvPr id="13" name="Title 1"/>
          <p:cNvSpPr>
            <a:spLocks noGrp="1"/>
          </p:cNvSpPr>
          <p:nvPr>
            <p:ph type="title"/>
          </p:nvPr>
        </p:nvSpPr>
        <p:spPr>
          <a:xfrm>
            <a:off x="1267544" y="332656"/>
            <a:ext cx="6400800" cy="914400"/>
          </a:xfrm>
        </p:spPr>
        <p:txBody>
          <a:bodyPr>
            <a:normAutofit fontScale="90000"/>
          </a:bodyPr>
          <a:lstStyle/>
          <a:p>
            <a:r>
              <a:rPr lang="es-MX" sz="3600" b="1" dirty="0">
                <a:solidFill>
                  <a:schemeClr val="bg2">
                    <a:lumMod val="75000"/>
                  </a:schemeClr>
                </a:solidFill>
              </a:rPr>
              <a:t>Agenda de cambio deseable de la AP</a:t>
            </a:r>
            <a:endParaRPr lang="es-MX" sz="3600" b="1" dirty="0">
              <a:solidFill>
                <a:schemeClr val="bg2">
                  <a:lumMod val="75000"/>
                </a:schemeClr>
              </a:solidFill>
              <a:latin typeface="+mn-lt"/>
            </a:endParaRPr>
          </a:p>
        </p:txBody>
      </p:sp>
    </p:spTree>
    <p:extLst>
      <p:ext uri="{BB962C8B-B14F-4D97-AF65-F5344CB8AC3E}">
        <p14:creationId xmlns:p14="http://schemas.microsoft.com/office/powerpoint/2010/main" val="2918919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MX" dirty="0">
                <a:solidFill>
                  <a:schemeClr val="accent1"/>
                </a:solidFill>
              </a:rPr>
              <a:t>Un medio y un fin</a:t>
            </a:r>
            <a:endParaRPr lang="es-ES" dirty="0">
              <a:solidFill>
                <a:schemeClr val="accent1"/>
              </a:solidFill>
            </a:endParaRPr>
          </a:p>
        </p:txBody>
      </p:sp>
      <p:sp>
        <p:nvSpPr>
          <p:cNvPr id="3" name="Marcador de contenido 2"/>
          <p:cNvSpPr>
            <a:spLocks noGrp="1"/>
          </p:cNvSpPr>
          <p:nvPr>
            <p:ph idx="1"/>
          </p:nvPr>
        </p:nvSpPr>
        <p:spPr>
          <a:xfrm>
            <a:off x="493162" y="1268760"/>
            <a:ext cx="7679238" cy="5328592"/>
          </a:xfrm>
        </p:spPr>
        <p:txBody>
          <a:bodyPr>
            <a:normAutofit/>
          </a:bodyPr>
          <a:lstStyle/>
          <a:p>
            <a:pPr algn="just"/>
            <a:r>
              <a:rPr lang="es-MX" sz="2400" b="1" dirty="0">
                <a:solidFill>
                  <a:schemeClr val="bg1"/>
                </a:solidFill>
              </a:rPr>
              <a:t>Gobierno Abierto como medio:</a:t>
            </a:r>
          </a:p>
          <a:p>
            <a:pPr lvl="1" algn="just"/>
            <a:r>
              <a:rPr lang="es-MX" sz="2000" dirty="0">
                <a:solidFill>
                  <a:schemeClr val="bg1"/>
                </a:solidFill>
              </a:rPr>
              <a:t>En contextos en donde la calidad administrativa presenta limitaciones, el Gobierno Abierto tenderá a poblarse de iniciativas/políticas que asumen un esquema particular (y diferente a otros) de producción de políticas públicas y soluciones eficaces, incluyentes y sostenibles a los problemas más apremiantes de la vida asociada en áreas diversas (salud, educación, alimentación, agua, sanitación, seguridad pública, etc.). </a:t>
            </a:r>
            <a:endParaRPr lang="es-ES" dirty="0">
              <a:solidFill>
                <a:schemeClr val="bg1"/>
              </a:solidFill>
            </a:endParaRPr>
          </a:p>
          <a:p>
            <a:pPr algn="just"/>
            <a:r>
              <a:rPr lang="es-MX" sz="2400" b="1" dirty="0">
                <a:solidFill>
                  <a:schemeClr val="bg1"/>
                </a:solidFill>
              </a:rPr>
              <a:t>G</a:t>
            </a:r>
            <a:r>
              <a:rPr lang="es-ES" sz="2400" b="1" dirty="0">
                <a:solidFill>
                  <a:schemeClr val="bg1"/>
                </a:solidFill>
              </a:rPr>
              <a:t>obierno Abierto como fin:</a:t>
            </a:r>
          </a:p>
          <a:p>
            <a:pPr lvl="1" algn="just"/>
            <a:r>
              <a:rPr lang="es-MX" sz="2000" dirty="0">
                <a:solidFill>
                  <a:schemeClr val="bg1"/>
                </a:solidFill>
              </a:rPr>
              <a:t>En contextos en donde la calidad institucional de la administración pública presenta algunos rasgos o áreas de precariedad, la agenda programática del Gobierno Abierto tenderá a poblarse de iniciativas/políticas orientadas a lograr condiciones propicias de apertura gubernamental.</a:t>
            </a:r>
            <a:endParaRPr lang="es-ES" sz="2000" dirty="0">
              <a:solidFill>
                <a:schemeClr val="bg1"/>
              </a:solidFill>
            </a:endParaRPr>
          </a:p>
          <a:p>
            <a:pPr algn="just"/>
            <a:endParaRPr lang="es-MX" sz="2400" dirty="0">
              <a:solidFill>
                <a:schemeClr val="bg1"/>
              </a:solidFill>
            </a:endParaRPr>
          </a:p>
        </p:txBody>
      </p:sp>
    </p:spTree>
    <p:extLst>
      <p:ext uri="{BB962C8B-B14F-4D97-AF65-F5344CB8AC3E}">
        <p14:creationId xmlns:p14="http://schemas.microsoft.com/office/powerpoint/2010/main" val="232707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3923928" y="1772816"/>
            <a:ext cx="4464496" cy="338437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lipse"/>
          <p:cNvSpPr/>
          <p:nvPr/>
        </p:nvSpPr>
        <p:spPr>
          <a:xfrm>
            <a:off x="467544" y="1700808"/>
            <a:ext cx="4608512"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ontent Placeholder 2"/>
          <p:cNvSpPr>
            <a:spLocks noGrp="1"/>
          </p:cNvSpPr>
          <p:nvPr>
            <p:ph idx="1"/>
          </p:nvPr>
        </p:nvSpPr>
        <p:spPr>
          <a:xfrm>
            <a:off x="1691680" y="2132856"/>
            <a:ext cx="2232248" cy="864096"/>
          </a:xfrm>
        </p:spPr>
        <p:txBody>
          <a:bodyPr>
            <a:normAutofit/>
          </a:bodyPr>
          <a:lstStyle/>
          <a:p>
            <a:pPr marL="0" indent="0" algn="ctr">
              <a:buNone/>
            </a:pPr>
            <a:r>
              <a:rPr lang="es-MX" sz="2400" dirty="0">
                <a:solidFill>
                  <a:schemeClr val="bg2">
                    <a:lumMod val="75000"/>
                  </a:schemeClr>
                </a:solidFill>
              </a:rPr>
              <a:t>Calidad Institucional</a:t>
            </a:r>
          </a:p>
        </p:txBody>
      </p:sp>
      <p:pic>
        <p:nvPicPr>
          <p:cNvPr id="4" name="Picture 4" descr="logo_gesoc"/>
          <p:cNvPicPr>
            <a:picLocks noChangeAspect="1" noChangeArrowheads="1"/>
          </p:cNvPicPr>
          <p:nvPr/>
        </p:nvPicPr>
        <p:blipFill>
          <a:blip r:embed="rId2" cstate="print"/>
          <a:srcRect/>
          <a:stretch>
            <a:fillRect/>
          </a:stretch>
        </p:blipFill>
        <p:spPr bwMode="auto">
          <a:xfrm>
            <a:off x="7416800" y="6248400"/>
            <a:ext cx="1727200" cy="609600"/>
          </a:xfrm>
          <a:prstGeom prst="rect">
            <a:avLst/>
          </a:prstGeom>
          <a:noFill/>
          <a:ln w="9525">
            <a:noFill/>
            <a:miter lim="800000"/>
            <a:headEnd/>
            <a:tailEnd/>
          </a:ln>
        </p:spPr>
      </p:pic>
      <p:sp>
        <p:nvSpPr>
          <p:cNvPr id="5" name="Content Placeholder 2"/>
          <p:cNvSpPr txBox="1">
            <a:spLocks/>
          </p:cNvSpPr>
          <p:nvPr/>
        </p:nvSpPr>
        <p:spPr>
          <a:xfrm>
            <a:off x="5148064" y="2132856"/>
            <a:ext cx="223224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sz="2400" dirty="0">
                <a:solidFill>
                  <a:schemeClr val="bg2">
                    <a:lumMod val="75000"/>
                  </a:schemeClr>
                </a:solidFill>
              </a:rPr>
              <a:t>Calidad Gerencial</a:t>
            </a:r>
          </a:p>
        </p:txBody>
      </p:sp>
      <p:sp>
        <p:nvSpPr>
          <p:cNvPr id="8" name="7 Rectángulo"/>
          <p:cNvSpPr/>
          <p:nvPr/>
        </p:nvSpPr>
        <p:spPr>
          <a:xfrm>
            <a:off x="4316016" y="2852936"/>
            <a:ext cx="4072408" cy="2031325"/>
          </a:xfrm>
          <a:prstGeom prst="rect">
            <a:avLst/>
          </a:prstGeom>
        </p:spPr>
        <p:txBody>
          <a:bodyPr wrap="square">
            <a:spAutoFit/>
          </a:bodyPr>
          <a:lstStyle/>
          <a:p>
            <a:pPr lvl="1"/>
            <a:r>
              <a:rPr lang="es-MX" sz="1400" b="1" dirty="0">
                <a:solidFill>
                  <a:srgbClr val="C00000"/>
                </a:solidFill>
              </a:rPr>
              <a:t>Identificación clara, precisa y participativa de los resultados de valor a alcanzar</a:t>
            </a:r>
          </a:p>
          <a:p>
            <a:pPr lvl="1"/>
            <a:endParaRPr lang="es-MX" sz="1400" b="1" dirty="0">
              <a:solidFill>
                <a:srgbClr val="C00000"/>
              </a:solidFill>
            </a:endParaRPr>
          </a:p>
          <a:p>
            <a:pPr lvl="1"/>
            <a:r>
              <a:rPr lang="es-MX" sz="1400" b="1" dirty="0">
                <a:solidFill>
                  <a:srgbClr val="C00000"/>
                </a:solidFill>
              </a:rPr>
              <a:t>Dispositivos organizativos, directivos y operativos orientados/alineados a la obtención de resultados  </a:t>
            </a:r>
          </a:p>
          <a:p>
            <a:pPr lvl="1"/>
            <a:endParaRPr lang="es-MX" sz="1400" b="1" dirty="0">
              <a:solidFill>
                <a:srgbClr val="C00000"/>
              </a:solidFill>
            </a:endParaRPr>
          </a:p>
          <a:p>
            <a:pPr lvl="1"/>
            <a:r>
              <a:rPr lang="es-MX" sz="1400" b="1" dirty="0">
                <a:solidFill>
                  <a:srgbClr val="C00000"/>
                </a:solidFill>
              </a:rPr>
              <a:t>Bienes/servicios públicos eficaces,</a:t>
            </a:r>
          </a:p>
          <a:p>
            <a:pPr lvl="1"/>
            <a:r>
              <a:rPr lang="es-MX" sz="1400" b="1" dirty="0">
                <a:solidFill>
                  <a:srgbClr val="C00000"/>
                </a:solidFill>
              </a:rPr>
              <a:t>eficientes y de calidad</a:t>
            </a:r>
          </a:p>
        </p:txBody>
      </p:sp>
      <p:sp>
        <p:nvSpPr>
          <p:cNvPr id="10" name="9 Rectángulo"/>
          <p:cNvSpPr/>
          <p:nvPr/>
        </p:nvSpPr>
        <p:spPr>
          <a:xfrm>
            <a:off x="827584" y="3122965"/>
            <a:ext cx="3816424" cy="954107"/>
          </a:xfrm>
          <a:prstGeom prst="rect">
            <a:avLst/>
          </a:prstGeom>
        </p:spPr>
        <p:txBody>
          <a:bodyPr wrap="square">
            <a:spAutoFit/>
          </a:bodyPr>
          <a:lstStyle/>
          <a:p>
            <a:pPr lvl="1"/>
            <a:r>
              <a:rPr lang="es-MX" sz="1400" b="1" dirty="0">
                <a:solidFill>
                  <a:srgbClr val="C00000"/>
                </a:solidFill>
              </a:rPr>
              <a:t>Probidad, honestidad, igualdad de trato, transparencia, rendición de cuentas, vitalidad deliberativa y participativa de la esfera pública</a:t>
            </a:r>
          </a:p>
        </p:txBody>
      </p:sp>
      <p:sp>
        <p:nvSpPr>
          <p:cNvPr id="13" name="Title 1"/>
          <p:cNvSpPr>
            <a:spLocks noGrp="1"/>
          </p:cNvSpPr>
          <p:nvPr>
            <p:ph type="title"/>
          </p:nvPr>
        </p:nvSpPr>
        <p:spPr>
          <a:xfrm>
            <a:off x="1267544" y="332656"/>
            <a:ext cx="6400800" cy="914400"/>
          </a:xfrm>
        </p:spPr>
        <p:txBody>
          <a:bodyPr>
            <a:normAutofit fontScale="90000"/>
          </a:bodyPr>
          <a:lstStyle/>
          <a:p>
            <a:r>
              <a:rPr lang="es-MX" sz="3600" b="1" dirty="0">
                <a:solidFill>
                  <a:schemeClr val="bg2">
                    <a:lumMod val="75000"/>
                  </a:schemeClr>
                </a:solidFill>
              </a:rPr>
              <a:t>Agenda de cambio deseable de la AP</a:t>
            </a:r>
            <a:endParaRPr lang="es-MX" sz="3600" b="1" dirty="0">
              <a:solidFill>
                <a:schemeClr val="bg2">
                  <a:lumMod val="75000"/>
                </a:schemeClr>
              </a:solidFill>
              <a:latin typeface="+mn-lt"/>
            </a:endParaRPr>
          </a:p>
        </p:txBody>
      </p:sp>
      <p:grpSp>
        <p:nvGrpSpPr>
          <p:cNvPr id="11" name="Grupo 10"/>
          <p:cNvGrpSpPr/>
          <p:nvPr/>
        </p:nvGrpSpPr>
        <p:grpSpPr>
          <a:xfrm>
            <a:off x="4760239" y="4797152"/>
            <a:ext cx="3412161" cy="1706080"/>
            <a:chOff x="937" y="744955"/>
            <a:chExt cx="3412161" cy="1706080"/>
          </a:xfrm>
        </p:grpSpPr>
        <p:sp>
          <p:nvSpPr>
            <p:cNvPr id="12" name="Rectángulo redondeado 11"/>
            <p:cNvSpPr/>
            <p:nvPr/>
          </p:nvSpPr>
          <p:spPr>
            <a:xfrm>
              <a:off x="937" y="744955"/>
              <a:ext cx="3412161" cy="1706080"/>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4" name="Rectángulo 13"/>
            <p:cNvSpPr/>
            <p:nvPr/>
          </p:nvSpPr>
          <p:spPr>
            <a:xfrm>
              <a:off x="50906" y="794924"/>
              <a:ext cx="3312223" cy="1606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b="1" i="0" kern="1200" dirty="0"/>
                <a:t>Gobierno Abierto como medio</a:t>
              </a:r>
              <a:endParaRPr lang="es-ES" sz="3600" kern="1200" dirty="0"/>
            </a:p>
          </p:txBody>
        </p:sp>
      </p:grpSp>
      <p:grpSp>
        <p:nvGrpSpPr>
          <p:cNvPr id="15" name="Grupo 14"/>
          <p:cNvGrpSpPr/>
          <p:nvPr/>
        </p:nvGrpSpPr>
        <p:grpSpPr>
          <a:xfrm>
            <a:off x="871807" y="4819264"/>
            <a:ext cx="3412161" cy="1706080"/>
            <a:chOff x="4266139" y="744955"/>
            <a:chExt cx="3412161" cy="1706080"/>
          </a:xfrm>
        </p:grpSpPr>
        <p:sp>
          <p:nvSpPr>
            <p:cNvPr id="16" name="Rectángulo redondeado 15"/>
            <p:cNvSpPr/>
            <p:nvPr/>
          </p:nvSpPr>
          <p:spPr>
            <a:xfrm>
              <a:off x="4266139" y="744955"/>
              <a:ext cx="3412161" cy="1706080"/>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7" name="Rectángulo 16"/>
            <p:cNvSpPr/>
            <p:nvPr/>
          </p:nvSpPr>
          <p:spPr>
            <a:xfrm>
              <a:off x="4316108" y="794924"/>
              <a:ext cx="3312223" cy="1606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b="1" i="0" kern="1200" dirty="0"/>
                <a:t>Gobierno</a:t>
              </a:r>
              <a:r>
                <a:rPr lang="es-ES" sz="3600" b="1" i="0" kern="1200" dirty="0"/>
                <a:t> Abierto como fin</a:t>
              </a:r>
              <a:endParaRPr lang="es-ES" sz="3600" kern="1200" dirty="0"/>
            </a:p>
          </p:txBody>
        </p:sp>
      </p:grpSp>
    </p:spTree>
    <p:extLst>
      <p:ext uri="{BB962C8B-B14F-4D97-AF65-F5344CB8AC3E}">
        <p14:creationId xmlns:p14="http://schemas.microsoft.com/office/powerpoint/2010/main" val="3852192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MX" dirty="0">
                <a:solidFill>
                  <a:schemeClr val="accent1"/>
                </a:solidFill>
              </a:rPr>
              <a:t>Un medio y un fin</a:t>
            </a:r>
            <a:endParaRPr lang="es-ES" dirty="0">
              <a:solidFill>
                <a:schemeClr val="accent1"/>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220890521"/>
              </p:ext>
            </p:extLst>
          </p:nvPr>
        </p:nvGraphicFramePr>
        <p:xfrm>
          <a:off x="493162" y="1268760"/>
          <a:ext cx="767923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310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7055380" cy="744034"/>
          </a:xfrm>
        </p:spPr>
        <p:txBody>
          <a:bodyPr/>
          <a:lstStyle/>
          <a:p>
            <a:r>
              <a:rPr lang="es-MX" dirty="0">
                <a:solidFill>
                  <a:schemeClr val="accent1">
                    <a:lumMod val="75000"/>
                  </a:schemeClr>
                </a:solidFill>
              </a:rPr>
              <a:t>Temas de la sesión (2)</a:t>
            </a:r>
            <a:endParaRPr lang="es-ES" dirty="0">
              <a:solidFill>
                <a:schemeClr val="accent1">
                  <a:lumMod val="75000"/>
                </a:schemeClr>
              </a:solidFill>
            </a:endParaRPr>
          </a:p>
        </p:txBody>
      </p:sp>
      <p:sp>
        <p:nvSpPr>
          <p:cNvPr id="5" name="Marcador de contenido 4"/>
          <p:cNvSpPr>
            <a:spLocks noGrp="1"/>
          </p:cNvSpPr>
          <p:nvPr>
            <p:ph idx="1"/>
          </p:nvPr>
        </p:nvSpPr>
        <p:spPr>
          <a:xfrm>
            <a:off x="827700" y="1556792"/>
            <a:ext cx="7272692" cy="4195481"/>
          </a:xfrm>
        </p:spPr>
        <p:txBody>
          <a:bodyPr>
            <a:normAutofit/>
          </a:bodyPr>
          <a:lstStyle/>
          <a:p>
            <a:pPr marL="457200" indent="-457200">
              <a:buSzPct val="100000"/>
              <a:buFont typeface="+mj-lt"/>
              <a:buAutoNum type="arabicPeriod" startAt="4"/>
            </a:pPr>
            <a:r>
              <a:rPr lang="es-MX" dirty="0">
                <a:solidFill>
                  <a:schemeClr val="bg1"/>
                </a:solidFill>
              </a:rPr>
              <a:t>Gobierno Abierto como medio y como fin</a:t>
            </a:r>
          </a:p>
          <a:p>
            <a:pPr marL="857256" lvl="1" indent="-457200">
              <a:buSzPct val="75000"/>
            </a:pPr>
            <a:r>
              <a:rPr lang="es-MX" dirty="0">
                <a:solidFill>
                  <a:schemeClr val="bg1"/>
                </a:solidFill>
              </a:rPr>
              <a:t>Políticas públicas </a:t>
            </a:r>
            <a:r>
              <a:rPr lang="es-MX" i="1" dirty="0">
                <a:solidFill>
                  <a:schemeClr val="bg1"/>
                </a:solidFill>
              </a:rPr>
              <a:t>para</a:t>
            </a:r>
            <a:r>
              <a:rPr lang="es-MX" dirty="0">
                <a:solidFill>
                  <a:schemeClr val="bg1"/>
                </a:solidFill>
              </a:rPr>
              <a:t> el Gobierno Abierto: conceptos y casos nacionales e internacionales.</a:t>
            </a:r>
          </a:p>
          <a:p>
            <a:pPr marL="857256" lvl="1" indent="-457200">
              <a:buSzPct val="75000"/>
            </a:pPr>
            <a:r>
              <a:rPr lang="es-MX" dirty="0">
                <a:solidFill>
                  <a:schemeClr val="bg1"/>
                </a:solidFill>
              </a:rPr>
              <a:t>Políticas públicas </a:t>
            </a:r>
            <a:r>
              <a:rPr lang="es-MX" i="1" dirty="0">
                <a:solidFill>
                  <a:schemeClr val="bg1"/>
                </a:solidFill>
              </a:rPr>
              <a:t>abiertas</a:t>
            </a:r>
            <a:r>
              <a:rPr lang="es-MX" dirty="0">
                <a:solidFill>
                  <a:schemeClr val="bg1"/>
                </a:solidFill>
              </a:rPr>
              <a:t>: conceptos y casos nacionales e internacionales.</a:t>
            </a:r>
          </a:p>
          <a:p>
            <a:pPr marL="857256" lvl="1" indent="-457200">
              <a:buSzPct val="75000"/>
            </a:pPr>
            <a:endParaRPr lang="es-MX" sz="1000" dirty="0">
              <a:solidFill>
                <a:schemeClr val="bg1"/>
              </a:solidFill>
            </a:endParaRPr>
          </a:p>
          <a:p>
            <a:pPr marL="457200" indent="-457200">
              <a:buSzPct val="100000"/>
              <a:buFont typeface="+mj-lt"/>
              <a:buAutoNum type="arabicPeriod" startAt="4"/>
            </a:pPr>
            <a:r>
              <a:rPr lang="es-MX" dirty="0">
                <a:solidFill>
                  <a:schemeClr val="bg1"/>
                </a:solidFill>
              </a:rPr>
              <a:t>El gobierno abierto desde las disciplina de las políticas públicas</a:t>
            </a:r>
          </a:p>
          <a:p>
            <a:pPr marL="457200" indent="-457200">
              <a:buSzPct val="100000"/>
              <a:buFont typeface="+mj-lt"/>
              <a:buAutoNum type="arabicPeriod" startAt="4"/>
            </a:pPr>
            <a:endParaRPr lang="es-MX" sz="1000" dirty="0">
              <a:solidFill>
                <a:schemeClr val="bg1"/>
              </a:solidFill>
            </a:endParaRPr>
          </a:p>
          <a:p>
            <a:pPr marL="457200" indent="-457200">
              <a:buSzPct val="100000"/>
              <a:buFont typeface="+mj-lt"/>
              <a:buAutoNum type="arabicPeriod" startAt="4"/>
            </a:pPr>
            <a:r>
              <a:rPr lang="es-MX" dirty="0">
                <a:solidFill>
                  <a:schemeClr val="bg1"/>
                </a:solidFill>
              </a:rPr>
              <a:t>La Alianza para el Gobierno Abierto</a:t>
            </a:r>
          </a:p>
          <a:p>
            <a:pPr marL="457200" indent="-457200">
              <a:buSzPct val="100000"/>
              <a:buFont typeface="+mj-lt"/>
              <a:buAutoNum type="arabicPeriod" startAt="4"/>
            </a:pPr>
            <a:endParaRPr lang="es-MX" sz="1000" dirty="0">
              <a:solidFill>
                <a:schemeClr val="bg1"/>
              </a:solidFill>
            </a:endParaRPr>
          </a:p>
          <a:p>
            <a:pPr marL="457200" indent="-457200">
              <a:buSzPct val="100000"/>
              <a:buFont typeface="+mj-lt"/>
              <a:buAutoNum type="arabicPeriod" startAt="4"/>
            </a:pPr>
            <a:r>
              <a:rPr lang="es-MX" dirty="0">
                <a:solidFill>
                  <a:schemeClr val="bg1"/>
                </a:solidFill>
              </a:rPr>
              <a:t>Reflexiones finales y resolución de caso</a:t>
            </a: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169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67544" y="116632"/>
            <a:ext cx="7055380" cy="1400530"/>
          </a:xfrm>
        </p:spPr>
        <p:txBody>
          <a:bodyPr/>
          <a:lstStyle/>
          <a:p>
            <a:r>
              <a:rPr lang="es-MX" dirty="0">
                <a:solidFill>
                  <a:schemeClr val="accent1"/>
                </a:solidFill>
              </a:rPr>
              <a:t>Definición Gobierno Abierto en el contexto mexicano</a:t>
            </a:r>
            <a:endParaRPr lang="es-ES" dirty="0">
              <a:solidFill>
                <a:schemeClr val="accent1"/>
              </a:solidFill>
            </a:endParaRPr>
          </a:p>
        </p:txBody>
      </p:sp>
      <p:sp>
        <p:nvSpPr>
          <p:cNvPr id="3" name="Marcador de contenido 2"/>
          <p:cNvSpPr>
            <a:spLocks noGrp="1"/>
          </p:cNvSpPr>
          <p:nvPr>
            <p:ph idx="1"/>
          </p:nvPr>
        </p:nvSpPr>
        <p:spPr>
          <a:xfrm>
            <a:off x="493162" y="1853248"/>
            <a:ext cx="8039278" cy="4744104"/>
          </a:xfrm>
        </p:spPr>
        <p:txBody>
          <a:bodyPr>
            <a:normAutofit fontScale="85000" lnSpcReduction="20000"/>
          </a:bodyPr>
          <a:lstStyle/>
          <a:p>
            <a:pPr lvl="0" algn="just">
              <a:buFont typeface="Wingdings" panose="05000000000000000000" pitchFamily="2" charset="2"/>
              <a:buChar char="Ø"/>
            </a:pPr>
            <a:r>
              <a:rPr lang="es-ES" sz="2400" b="1" dirty="0">
                <a:solidFill>
                  <a:schemeClr val="bg1"/>
                </a:solidFill>
              </a:rPr>
              <a:t>Definición del Plan de Acción Nacional del </a:t>
            </a:r>
            <a:r>
              <a:rPr lang="es-ES" sz="2400" b="1" dirty="0" err="1">
                <a:solidFill>
                  <a:schemeClr val="bg1"/>
                </a:solidFill>
              </a:rPr>
              <a:t>AGA</a:t>
            </a:r>
            <a:r>
              <a:rPr lang="es-ES" sz="2400" b="1" dirty="0">
                <a:solidFill>
                  <a:schemeClr val="bg1"/>
                </a:solidFill>
              </a:rPr>
              <a:t>:</a:t>
            </a:r>
            <a:r>
              <a:rPr lang="es-ES" sz="2400" dirty="0">
                <a:solidFill>
                  <a:schemeClr val="bg1"/>
                </a:solidFill>
              </a:rPr>
              <a:t> </a:t>
            </a:r>
          </a:p>
          <a:p>
            <a:pPr lvl="1" algn="just">
              <a:buFont typeface="Wingdings" panose="05000000000000000000" pitchFamily="2" charset="2"/>
              <a:buChar char="Ø"/>
            </a:pPr>
            <a:r>
              <a:rPr lang="es-ES" sz="2200" dirty="0">
                <a:solidFill>
                  <a:schemeClr val="bg1"/>
                </a:solidFill>
              </a:rPr>
              <a:t>Gobierno abierto </a:t>
            </a:r>
            <a:r>
              <a:rPr lang="es-ES" sz="2200" b="1" dirty="0">
                <a:solidFill>
                  <a:schemeClr val="bg1"/>
                </a:solidFill>
              </a:rPr>
              <a:t>es un nuevo modelo de gobernanza que busca transformar la relación entre gobierno y sociedad para fortalecer nuestra democracia.</a:t>
            </a:r>
            <a:r>
              <a:rPr lang="es-ES" sz="2200" dirty="0">
                <a:solidFill>
                  <a:schemeClr val="bg1"/>
                </a:solidFill>
              </a:rPr>
              <a:t> Se trata de crear un ecosistema que posiciona al gobierno como plataforma de innovación. Gobierno abierto se basa en una </a:t>
            </a:r>
            <a:r>
              <a:rPr lang="es-ES" sz="2200" b="1" dirty="0">
                <a:solidFill>
                  <a:schemeClr val="bg1"/>
                </a:solidFill>
              </a:rPr>
              <a:t>cultura de transparencia, colaboración, participación y rendición de cuentas</a:t>
            </a:r>
            <a:r>
              <a:rPr lang="es-ES" sz="2200" dirty="0">
                <a:solidFill>
                  <a:schemeClr val="bg1"/>
                </a:solidFill>
              </a:rPr>
              <a:t> que permita la creación de nuevos emprendimientos y la generación de soluciones a retos públicos que se suscriban al desarrollo del país.</a:t>
            </a:r>
          </a:p>
          <a:p>
            <a:pPr lvl="0" algn="just">
              <a:buFont typeface="Wingdings" panose="05000000000000000000" pitchFamily="2" charset="2"/>
              <a:buChar char="Ø"/>
            </a:pPr>
            <a:r>
              <a:rPr lang="es-ES" sz="2400" b="1" dirty="0">
                <a:solidFill>
                  <a:schemeClr val="bg1"/>
                </a:solidFill>
              </a:rPr>
              <a:t>Definición </a:t>
            </a:r>
            <a:r>
              <a:rPr lang="es-ES" sz="2400" b="1" dirty="0" err="1">
                <a:solidFill>
                  <a:schemeClr val="bg1"/>
                </a:solidFill>
              </a:rPr>
              <a:t>INAI</a:t>
            </a:r>
            <a:r>
              <a:rPr lang="es-ES" sz="2400" b="1" dirty="0">
                <a:solidFill>
                  <a:schemeClr val="bg1"/>
                </a:solidFill>
              </a:rPr>
              <a:t>: </a:t>
            </a:r>
          </a:p>
          <a:p>
            <a:pPr lvl="1" algn="just">
              <a:buFont typeface="Wingdings" panose="05000000000000000000" pitchFamily="2" charset="2"/>
              <a:buChar char="Ø"/>
            </a:pPr>
            <a:r>
              <a:rPr lang="es-ES" sz="2200" dirty="0">
                <a:solidFill>
                  <a:schemeClr val="bg1"/>
                </a:solidFill>
              </a:rPr>
              <a:t>El Modelo de GA del </a:t>
            </a:r>
            <a:r>
              <a:rPr lang="es-ES" sz="2200" dirty="0" err="1">
                <a:solidFill>
                  <a:schemeClr val="bg1"/>
                </a:solidFill>
              </a:rPr>
              <a:t>INAI</a:t>
            </a:r>
            <a:r>
              <a:rPr lang="es-ES" sz="2200" dirty="0">
                <a:solidFill>
                  <a:schemeClr val="bg1"/>
                </a:solidFill>
              </a:rPr>
              <a:t> parte de una definición normativa del concepto, el cual </a:t>
            </a:r>
            <a:r>
              <a:rPr lang="es-ES" sz="2200" b="1" dirty="0">
                <a:solidFill>
                  <a:schemeClr val="bg1"/>
                </a:solidFill>
              </a:rPr>
              <a:t>se entiende como un esquema de gestión y de producción de políticas públicas orientado a la atención y la solución colaborativa de los problemas públicos</a:t>
            </a:r>
            <a:r>
              <a:rPr lang="es-ES" sz="2200" dirty="0">
                <a:solidFill>
                  <a:schemeClr val="bg1"/>
                </a:solidFill>
              </a:rPr>
              <a:t> con base en colegiados plurales y, en cuyo trabajo, convergen la transparencia y la participación ciudadana como criterios básicos, buscando propiciar un ambiente de rendición de cuentas e innovación social.</a:t>
            </a:r>
          </a:p>
          <a:p>
            <a:pPr algn="just">
              <a:buFont typeface="Wingdings" panose="05000000000000000000" pitchFamily="2" charset="2"/>
              <a:buChar char="Ø"/>
            </a:pPr>
            <a:endParaRPr lang="es-MX" sz="2400" dirty="0">
              <a:solidFill>
                <a:schemeClr val="bg1"/>
              </a:solidFill>
            </a:endParaRPr>
          </a:p>
        </p:txBody>
      </p:sp>
    </p:spTree>
    <p:extLst>
      <p:ext uri="{BB962C8B-B14F-4D97-AF65-F5344CB8AC3E}">
        <p14:creationId xmlns:p14="http://schemas.microsoft.com/office/powerpoint/2010/main" val="2034228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710" y="-27384"/>
            <a:ext cx="7055380" cy="1400530"/>
          </a:xfrm>
        </p:spPr>
        <p:txBody>
          <a:bodyPr/>
          <a:lstStyle/>
          <a:p>
            <a:r>
              <a:rPr lang="es-MX" sz="3600" dirty="0">
                <a:solidFill>
                  <a:schemeClr val="accent1"/>
                </a:solidFill>
              </a:rPr>
              <a:t>Ejemplos de iniciativas de Políticas públicas </a:t>
            </a:r>
            <a:r>
              <a:rPr lang="es-MX" sz="3600" b="1" dirty="0">
                <a:solidFill>
                  <a:schemeClr val="accent1"/>
                </a:solidFill>
              </a:rPr>
              <a:t>para</a:t>
            </a:r>
            <a:r>
              <a:rPr lang="es-MX" sz="3600" dirty="0">
                <a:solidFill>
                  <a:schemeClr val="accent1"/>
                </a:solidFill>
              </a:rPr>
              <a:t> el gobierno abierto</a:t>
            </a:r>
            <a:endParaRPr lang="es-ES" sz="3600" dirty="0">
              <a:solidFill>
                <a:schemeClr val="accent1"/>
              </a:solidFill>
            </a:endParaRPr>
          </a:p>
        </p:txBody>
      </p:sp>
      <p:sp>
        <p:nvSpPr>
          <p:cNvPr id="3" name="Marcador de contenido 2"/>
          <p:cNvSpPr>
            <a:spLocks noGrp="1"/>
          </p:cNvSpPr>
          <p:nvPr>
            <p:ph idx="1"/>
          </p:nvPr>
        </p:nvSpPr>
        <p:spPr>
          <a:xfrm>
            <a:off x="323528" y="1124744"/>
            <a:ext cx="8496944" cy="4320480"/>
          </a:xfrm>
        </p:spPr>
        <p:txBody>
          <a:bodyPr>
            <a:normAutofit/>
          </a:bodyPr>
          <a:lstStyle/>
          <a:p>
            <a:pPr algn="just"/>
            <a:r>
              <a:rPr lang="es-MX" sz="2400" b="1" dirty="0">
                <a:solidFill>
                  <a:schemeClr val="bg1"/>
                </a:solidFill>
              </a:rPr>
              <a:t>Sistema Nacional de Transparencia (</a:t>
            </a:r>
            <a:r>
              <a:rPr lang="es-MX" sz="2400" b="1" dirty="0" err="1">
                <a:solidFill>
                  <a:schemeClr val="bg1"/>
                </a:solidFill>
              </a:rPr>
              <a:t>SNT</a:t>
            </a:r>
            <a:r>
              <a:rPr lang="es-MX" sz="2400" b="1" dirty="0">
                <a:solidFill>
                  <a:schemeClr val="bg1"/>
                </a:solidFill>
              </a:rPr>
              <a:t>)</a:t>
            </a:r>
          </a:p>
          <a:p>
            <a:pPr lvl="1" algn="just"/>
            <a:r>
              <a:rPr lang="es-MX" dirty="0">
                <a:solidFill>
                  <a:schemeClr val="bg1"/>
                </a:solidFill>
              </a:rPr>
              <a:t>Busca la realización efectiva de la transparencia y del Derecho de Acceso a la Información en todos los poderes y los órdenes de gobierno.</a:t>
            </a:r>
          </a:p>
          <a:p>
            <a:pPr lvl="1" algn="just"/>
            <a:r>
              <a:rPr lang="es-MX" dirty="0">
                <a:solidFill>
                  <a:schemeClr val="bg1"/>
                </a:solidFill>
              </a:rPr>
              <a:t>Desde su origen, este fue impulsado por la Sociedad Civil, y posteriormente retomada por los partidos políticos y el poder legislativo.</a:t>
            </a:r>
          </a:p>
          <a:p>
            <a:pPr lvl="1" algn="just"/>
            <a:r>
              <a:rPr lang="es-MX" dirty="0">
                <a:solidFill>
                  <a:schemeClr val="bg1"/>
                </a:solidFill>
              </a:rPr>
              <a:t>La reforma constitucional y la ley general se </a:t>
            </a:r>
            <a:r>
              <a:rPr lang="es-MX" dirty="0" err="1">
                <a:solidFill>
                  <a:schemeClr val="bg1"/>
                </a:solidFill>
              </a:rPr>
              <a:t>co</a:t>
            </a:r>
            <a:r>
              <a:rPr lang="es-MX" dirty="0">
                <a:solidFill>
                  <a:schemeClr val="bg1"/>
                </a:solidFill>
              </a:rPr>
              <a:t>-crearon entre legisladores, sociedad civil y academia: Colectivo por la Transparencia, Red Rendición Cuentas </a:t>
            </a:r>
          </a:p>
          <a:p>
            <a:pPr algn="just"/>
            <a:endParaRPr lang="es-MX" sz="2400" b="1" dirty="0">
              <a:solidFill>
                <a:schemeClr val="bg1"/>
              </a:solidFill>
            </a:endParaRPr>
          </a:p>
          <a:p>
            <a:pPr algn="just"/>
            <a:endParaRPr lang="es-MX" sz="2400" b="1" dirty="0">
              <a:solidFill>
                <a:schemeClr val="bg1"/>
              </a:solidFill>
            </a:endParaRPr>
          </a:p>
          <a:p>
            <a:pPr marL="0" indent="0" algn="just">
              <a:buNone/>
            </a:pPr>
            <a:endParaRPr lang="es-MX" sz="2400" dirty="0">
              <a:solidFill>
                <a:schemeClr val="bg1"/>
              </a:solidFill>
            </a:endParaRPr>
          </a:p>
          <a:p>
            <a:pPr marL="0" indent="0" algn="just">
              <a:buNone/>
            </a:pPr>
            <a:endParaRPr lang="es-MX" sz="2400" dirty="0">
              <a:solidFill>
                <a:schemeClr val="bg1"/>
              </a:solidFill>
            </a:endParaRPr>
          </a:p>
        </p:txBody>
      </p:sp>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720761"/>
            <a:ext cx="5850396" cy="3092615"/>
          </a:xfrm>
          <a:prstGeom prst="rect">
            <a:avLst/>
          </a:prstGeom>
        </p:spPr>
      </p:pic>
    </p:spTree>
    <p:extLst>
      <p:ext uri="{BB962C8B-B14F-4D97-AF65-F5344CB8AC3E}">
        <p14:creationId xmlns:p14="http://schemas.microsoft.com/office/powerpoint/2010/main" val="3173051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persona, hombre, mesa&#10;&#10;Descripción generada con confianza muy al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020" y="2852936"/>
            <a:ext cx="4089288" cy="2290001"/>
          </a:xfrm>
          <a:prstGeom prst="rect">
            <a:avLst/>
          </a:prstGeom>
          <a:effectLst/>
        </p:spPr>
      </p:pic>
      <p:pic>
        <p:nvPicPr>
          <p:cNvPr id="4" name="Picture 4" descr="http://www.gesoc.org.mx/site/img/logotipo_geso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67544" y="188640"/>
            <a:ext cx="7055380" cy="1400530"/>
          </a:xfrm>
        </p:spPr>
        <p:txBody>
          <a:bodyPr>
            <a:normAutofit/>
          </a:bodyPr>
          <a:lstStyle/>
          <a:p>
            <a:pPr>
              <a:lnSpc>
                <a:spcPct val="90000"/>
              </a:lnSpc>
            </a:pPr>
            <a:r>
              <a:rPr lang="es-MX" sz="3600" dirty="0">
                <a:solidFill>
                  <a:schemeClr val="accent1"/>
                </a:solidFill>
              </a:rPr>
              <a:t>Ejemplos de iniciativas de Políticas públicas </a:t>
            </a:r>
            <a:r>
              <a:rPr lang="es-MX" sz="3600" b="1" dirty="0">
                <a:solidFill>
                  <a:schemeClr val="accent1"/>
                </a:solidFill>
              </a:rPr>
              <a:t>para </a:t>
            </a:r>
            <a:r>
              <a:rPr lang="es-MX" sz="3600" dirty="0">
                <a:solidFill>
                  <a:schemeClr val="accent1"/>
                </a:solidFill>
              </a:rPr>
              <a:t>el gobierno abierto</a:t>
            </a:r>
            <a:endParaRPr lang="es-ES" sz="3600" dirty="0">
              <a:solidFill>
                <a:schemeClr val="accent1"/>
              </a:solidFill>
            </a:endParaRPr>
          </a:p>
        </p:txBody>
      </p:sp>
      <p:sp>
        <p:nvSpPr>
          <p:cNvPr id="3" name="Marcador de contenido 2"/>
          <p:cNvSpPr>
            <a:spLocks noGrp="1"/>
          </p:cNvSpPr>
          <p:nvPr>
            <p:ph sz="half" idx="1"/>
          </p:nvPr>
        </p:nvSpPr>
        <p:spPr>
          <a:xfrm>
            <a:off x="484710" y="1566113"/>
            <a:ext cx="3641103" cy="5093654"/>
          </a:xfrm>
        </p:spPr>
        <p:txBody>
          <a:bodyPr>
            <a:normAutofit fontScale="92500" lnSpcReduction="10000"/>
          </a:bodyPr>
          <a:lstStyle/>
          <a:p>
            <a:r>
              <a:rPr lang="es-MX" b="1" dirty="0">
                <a:solidFill>
                  <a:schemeClr val="bg1"/>
                </a:solidFill>
              </a:rPr>
              <a:t>Sistema Nacional Anticorrupción (</a:t>
            </a:r>
            <a:r>
              <a:rPr lang="es-MX" b="1" dirty="0" err="1">
                <a:solidFill>
                  <a:schemeClr val="bg1"/>
                </a:solidFill>
              </a:rPr>
              <a:t>SNA</a:t>
            </a:r>
            <a:r>
              <a:rPr lang="es-MX" b="1" dirty="0">
                <a:solidFill>
                  <a:schemeClr val="bg1"/>
                </a:solidFill>
              </a:rPr>
              <a:t>) </a:t>
            </a:r>
          </a:p>
          <a:p>
            <a:pPr lvl="1"/>
            <a:r>
              <a:rPr lang="es-MX" dirty="0">
                <a:solidFill>
                  <a:schemeClr val="bg1"/>
                </a:solidFill>
              </a:rPr>
              <a:t>Busca una efectiva rendición de cuentas que prevenga, controle y castigue los abusos administrativos y la corrupción. </a:t>
            </a:r>
            <a:endParaRPr lang="es-ES" dirty="0">
              <a:solidFill>
                <a:schemeClr val="bg1"/>
              </a:solidFill>
            </a:endParaRPr>
          </a:p>
          <a:p>
            <a:pPr lvl="1"/>
            <a:r>
              <a:rPr lang="es-MX" dirty="0">
                <a:solidFill>
                  <a:schemeClr val="bg1"/>
                </a:solidFill>
              </a:rPr>
              <a:t>El </a:t>
            </a:r>
            <a:r>
              <a:rPr lang="es-MX" dirty="0" err="1">
                <a:solidFill>
                  <a:schemeClr val="bg1"/>
                </a:solidFill>
              </a:rPr>
              <a:t>SNA</a:t>
            </a:r>
            <a:r>
              <a:rPr lang="es-MX" dirty="0">
                <a:solidFill>
                  <a:schemeClr val="bg1"/>
                </a:solidFill>
              </a:rPr>
              <a:t> fue impulsado bajo la figura de “Iniciativa Ciudadana”, cuya regulación mandataba a obtener el soporte de al menos 140 mil ciudadanos para ser considerada por el Congreso. El grupo de organizaciones impulsoras logró recabar 640 mil firmas de la sociedad mexicana en apoyo a la iniciativa.</a:t>
            </a:r>
          </a:p>
          <a:p>
            <a:pPr lvl="1"/>
            <a:r>
              <a:rPr lang="es-MX" dirty="0">
                <a:solidFill>
                  <a:schemeClr val="bg1"/>
                </a:solidFill>
              </a:rPr>
              <a:t>La reforma constitucional y la ley general se </a:t>
            </a:r>
            <a:r>
              <a:rPr lang="es-MX" dirty="0" err="1">
                <a:solidFill>
                  <a:schemeClr val="bg1"/>
                </a:solidFill>
              </a:rPr>
              <a:t>co</a:t>
            </a:r>
            <a:r>
              <a:rPr lang="es-MX" dirty="0">
                <a:solidFill>
                  <a:schemeClr val="bg1"/>
                </a:solidFill>
              </a:rPr>
              <a:t>-crearon entre legisladores, sociedad civil y academia: Colectivo por la Transparencia, Red Rendición Cuentas, Transparencia Mexicana</a:t>
            </a:r>
          </a:p>
          <a:p>
            <a:endParaRPr lang="es-MX" b="1" dirty="0">
              <a:solidFill>
                <a:schemeClr val="bg1"/>
              </a:solidFill>
            </a:endParaRPr>
          </a:p>
          <a:p>
            <a:endParaRPr lang="es-MX" b="1" dirty="0">
              <a:solidFill>
                <a:schemeClr val="bg1"/>
              </a:solidFill>
            </a:endParaRPr>
          </a:p>
          <a:p>
            <a:pPr marL="0" indent="0">
              <a:buNone/>
            </a:pPr>
            <a:endParaRPr lang="es-MX" dirty="0">
              <a:solidFill>
                <a:schemeClr val="bg1"/>
              </a:solidFill>
            </a:endParaRPr>
          </a:p>
          <a:p>
            <a:pPr marL="0" indent="0">
              <a:buNone/>
            </a:pPr>
            <a:endParaRPr lang="es-MX" dirty="0">
              <a:solidFill>
                <a:schemeClr val="bg1"/>
              </a:solidFill>
            </a:endParaRPr>
          </a:p>
        </p:txBody>
      </p:sp>
    </p:spTree>
    <p:extLst>
      <p:ext uri="{BB962C8B-B14F-4D97-AF65-F5344CB8AC3E}">
        <p14:creationId xmlns:p14="http://schemas.microsoft.com/office/powerpoint/2010/main" val="2232453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39552" y="116632"/>
            <a:ext cx="7055380" cy="1400530"/>
          </a:xfrm>
        </p:spPr>
        <p:txBody>
          <a:bodyPr/>
          <a:lstStyle/>
          <a:p>
            <a:r>
              <a:rPr lang="es-MX" sz="3600" dirty="0">
                <a:solidFill>
                  <a:schemeClr val="accent1"/>
                </a:solidFill>
              </a:rPr>
              <a:t>Ejemplos de iniciativas de Políticas públicas </a:t>
            </a:r>
            <a:r>
              <a:rPr lang="es-MX" sz="3600" b="1" dirty="0">
                <a:solidFill>
                  <a:schemeClr val="accent1"/>
                </a:solidFill>
              </a:rPr>
              <a:t>abiertas</a:t>
            </a:r>
            <a:endParaRPr lang="es-ES" sz="3600" dirty="0">
              <a:solidFill>
                <a:schemeClr val="accent1"/>
              </a:solidFill>
            </a:endParaRPr>
          </a:p>
        </p:txBody>
      </p:sp>
      <p:sp>
        <p:nvSpPr>
          <p:cNvPr id="3" name="Marcador de contenido 2"/>
          <p:cNvSpPr>
            <a:spLocks noGrp="1"/>
          </p:cNvSpPr>
          <p:nvPr>
            <p:ph idx="1"/>
          </p:nvPr>
        </p:nvSpPr>
        <p:spPr>
          <a:xfrm>
            <a:off x="0" y="1339067"/>
            <a:ext cx="4644008" cy="5320700"/>
          </a:xfrm>
        </p:spPr>
        <p:txBody>
          <a:bodyPr>
            <a:normAutofit lnSpcReduction="10000"/>
          </a:bodyPr>
          <a:lstStyle/>
          <a:p>
            <a:pPr algn="just"/>
            <a:r>
              <a:rPr lang="es-MX" sz="2800" b="1" dirty="0">
                <a:solidFill>
                  <a:schemeClr val="bg1"/>
                </a:solidFill>
              </a:rPr>
              <a:t>Servicio de Guarderías del Instituto Mexicano del Seguro Social</a:t>
            </a:r>
          </a:p>
          <a:p>
            <a:pPr lvl="1" algn="just"/>
            <a:r>
              <a:rPr lang="es-MX" sz="2000" dirty="0">
                <a:solidFill>
                  <a:schemeClr val="bg1"/>
                </a:solidFill>
              </a:rPr>
              <a:t>Co-creado con la organización </a:t>
            </a:r>
            <a:r>
              <a:rPr lang="es-MX" sz="2000" i="1" dirty="0">
                <a:solidFill>
                  <a:schemeClr val="bg1"/>
                </a:solidFill>
              </a:rPr>
              <a:t>Transparencia Mexicana</a:t>
            </a:r>
            <a:r>
              <a:rPr lang="es-MX" sz="2000" dirty="0">
                <a:solidFill>
                  <a:schemeClr val="bg1"/>
                </a:solidFill>
              </a:rPr>
              <a:t>, hace amplio uso de las bases de datos disponibles del IMSS.</a:t>
            </a:r>
          </a:p>
          <a:p>
            <a:pPr lvl="1" algn="just"/>
            <a:r>
              <a:rPr lang="es-MX" sz="2000" b="1" dirty="0">
                <a:solidFill>
                  <a:schemeClr val="bg1"/>
                </a:solidFill>
              </a:rPr>
              <a:t>Antecedente</a:t>
            </a:r>
            <a:r>
              <a:rPr lang="es-MX" sz="2000" dirty="0">
                <a:solidFill>
                  <a:schemeClr val="bg1"/>
                </a:solidFill>
              </a:rPr>
              <a:t>: Incendio Guardería ABC en Chihuahua. </a:t>
            </a:r>
          </a:p>
          <a:p>
            <a:pPr lvl="1" algn="just"/>
            <a:r>
              <a:rPr lang="es-MX" sz="2000" b="1" dirty="0">
                <a:solidFill>
                  <a:schemeClr val="bg1"/>
                </a:solidFill>
              </a:rPr>
              <a:t>Objetivo de la iniciativa</a:t>
            </a:r>
            <a:r>
              <a:rPr lang="es-MX" sz="2000" dirty="0">
                <a:solidFill>
                  <a:schemeClr val="bg1"/>
                </a:solidFill>
              </a:rPr>
              <a:t>: Evitar que la tragedia se repitiera en alguna de las aproximadamente 1,400 guarderías que el IMSS opera en el país. </a:t>
            </a:r>
          </a:p>
          <a:p>
            <a:pPr lvl="1" algn="just"/>
            <a:r>
              <a:rPr lang="es-MX" sz="2000" dirty="0">
                <a:solidFill>
                  <a:schemeClr val="bg1"/>
                </a:solidFill>
              </a:rPr>
              <a:t>La Iniciativa se articulo en </a:t>
            </a:r>
            <a:r>
              <a:rPr lang="es-MX" sz="2000" b="1" dirty="0">
                <a:solidFill>
                  <a:schemeClr val="bg1"/>
                </a:solidFill>
              </a:rPr>
              <a:t>3 ejes fundamentales. </a:t>
            </a:r>
            <a:endParaRPr lang="es-MX" sz="2400" b="1" dirty="0">
              <a:solidFill>
                <a:schemeClr val="bg1"/>
              </a:solidFill>
            </a:endParaRPr>
          </a:p>
          <a:p>
            <a:pPr algn="just"/>
            <a:endParaRPr lang="es-MX" sz="2400" b="1" dirty="0">
              <a:solidFill>
                <a:schemeClr val="bg1"/>
              </a:solidFill>
            </a:endParaRPr>
          </a:p>
          <a:p>
            <a:pPr algn="just"/>
            <a:endParaRPr lang="es-MX" sz="2400" b="1" dirty="0">
              <a:solidFill>
                <a:schemeClr val="bg1"/>
              </a:solidFill>
            </a:endParaRPr>
          </a:p>
          <a:p>
            <a:pPr marL="0" indent="0" algn="just">
              <a:buNone/>
            </a:pPr>
            <a:endParaRPr lang="es-MX" sz="2400" dirty="0">
              <a:solidFill>
                <a:schemeClr val="bg1"/>
              </a:solidFill>
            </a:endParaRPr>
          </a:p>
          <a:p>
            <a:pPr marL="0" indent="0" algn="just">
              <a:buNone/>
            </a:pPr>
            <a:endParaRPr lang="es-MX" sz="2400" dirty="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492896"/>
            <a:ext cx="3778349" cy="2521027"/>
          </a:xfrm>
          <a:prstGeom prst="rect">
            <a:avLst/>
          </a:prstGeom>
        </p:spPr>
      </p:pic>
    </p:spTree>
    <p:extLst>
      <p:ext uri="{BB962C8B-B14F-4D97-AF65-F5344CB8AC3E}">
        <p14:creationId xmlns:p14="http://schemas.microsoft.com/office/powerpoint/2010/main" val="3164255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39552" y="116632"/>
            <a:ext cx="7055380" cy="1400530"/>
          </a:xfrm>
        </p:spPr>
        <p:txBody>
          <a:bodyPr/>
          <a:lstStyle/>
          <a:p>
            <a:r>
              <a:rPr lang="es-MX" sz="3600" dirty="0">
                <a:solidFill>
                  <a:schemeClr val="accent1"/>
                </a:solidFill>
              </a:rPr>
              <a:t>Ejemplos de iniciativas de Políticas públicas </a:t>
            </a:r>
            <a:r>
              <a:rPr lang="es-MX" sz="3600" b="1" dirty="0">
                <a:solidFill>
                  <a:schemeClr val="accent1"/>
                </a:solidFill>
              </a:rPr>
              <a:t>abiertas</a:t>
            </a:r>
            <a:endParaRPr lang="es-ES" sz="3600" dirty="0">
              <a:solidFill>
                <a:schemeClr val="accent1"/>
              </a:solidFill>
            </a:endParaRPr>
          </a:p>
        </p:txBody>
      </p:sp>
      <p:sp>
        <p:nvSpPr>
          <p:cNvPr id="3" name="Marcador de contenido 2"/>
          <p:cNvSpPr>
            <a:spLocks noGrp="1"/>
          </p:cNvSpPr>
          <p:nvPr>
            <p:ph idx="1"/>
          </p:nvPr>
        </p:nvSpPr>
        <p:spPr>
          <a:xfrm>
            <a:off x="179512" y="1339067"/>
            <a:ext cx="7920880" cy="5320700"/>
          </a:xfrm>
        </p:spPr>
        <p:txBody>
          <a:bodyPr>
            <a:normAutofit fontScale="92500" lnSpcReduction="10000"/>
          </a:bodyPr>
          <a:lstStyle/>
          <a:p>
            <a:pPr algn="just"/>
            <a:r>
              <a:rPr lang="es-MX" sz="2400" b="1" dirty="0">
                <a:solidFill>
                  <a:schemeClr val="bg1"/>
                </a:solidFill>
              </a:rPr>
              <a:t>Servicio de Guarderías del Instituto Mexicano del Seguro Social</a:t>
            </a:r>
          </a:p>
          <a:p>
            <a:pPr lvl="1" algn="just"/>
            <a:r>
              <a:rPr lang="es-MX" sz="2200" b="1" i="1" dirty="0">
                <a:solidFill>
                  <a:schemeClr val="bg1"/>
                </a:solidFill>
              </a:rPr>
              <a:t>Primer eje: Articular la información pública con la participación social.</a:t>
            </a:r>
          </a:p>
          <a:p>
            <a:pPr lvl="2" algn="just"/>
            <a:r>
              <a:rPr lang="es-MX" sz="2200" dirty="0">
                <a:solidFill>
                  <a:schemeClr val="bg1"/>
                </a:solidFill>
              </a:rPr>
              <a:t>Revisión y fortalecimiento de la normatividad de las guarderías.</a:t>
            </a:r>
          </a:p>
          <a:p>
            <a:pPr lvl="2" algn="just"/>
            <a:r>
              <a:rPr lang="es-MX" sz="2200" dirty="0">
                <a:solidFill>
                  <a:schemeClr val="bg1"/>
                </a:solidFill>
              </a:rPr>
              <a:t>Revisión de la implementación de las normas </a:t>
            </a:r>
            <a:r>
              <a:rPr lang="es-MX" sz="2200" b="1" dirty="0">
                <a:solidFill>
                  <a:schemeClr val="bg1"/>
                </a:solidFill>
              </a:rPr>
              <a:t>-&gt; Padres de familia como Monitores de Calidad. </a:t>
            </a:r>
          </a:p>
          <a:p>
            <a:pPr lvl="1" algn="just"/>
            <a:r>
              <a:rPr lang="es-MX" sz="2200" b="1" i="1" dirty="0">
                <a:solidFill>
                  <a:schemeClr val="bg1"/>
                </a:solidFill>
              </a:rPr>
              <a:t>Segundo eje: Articular la participación social con las tecnologías de la información</a:t>
            </a:r>
          </a:p>
          <a:p>
            <a:pPr lvl="2" algn="just"/>
            <a:r>
              <a:rPr lang="es-MX" sz="2200" dirty="0">
                <a:solidFill>
                  <a:schemeClr val="bg1"/>
                </a:solidFill>
              </a:rPr>
              <a:t>Para la elección de las clínicas por inspeccionar, se utilizó la herramienta “Visor”, programa propio del IMSS que recopila las características de cada una de las guarderías y su información legal. </a:t>
            </a:r>
          </a:p>
          <a:p>
            <a:pPr lvl="2" algn="just"/>
            <a:r>
              <a:rPr lang="es-MX" sz="2200" dirty="0">
                <a:solidFill>
                  <a:schemeClr val="bg1"/>
                </a:solidFill>
              </a:rPr>
              <a:t>A través de la información disponible (más de 230 mil guarderías registradas en la base de datos) se elige una muestra estadística y se asignan padres para su monitoreo. </a:t>
            </a:r>
          </a:p>
          <a:p>
            <a:pPr algn="just"/>
            <a:endParaRPr lang="es-MX" b="1" dirty="0">
              <a:solidFill>
                <a:schemeClr val="bg1"/>
              </a:solidFill>
            </a:endParaRPr>
          </a:p>
          <a:p>
            <a:pPr algn="just"/>
            <a:endParaRPr lang="es-MX" b="1" dirty="0">
              <a:solidFill>
                <a:schemeClr val="bg1"/>
              </a:solidFill>
            </a:endParaRPr>
          </a:p>
          <a:p>
            <a:pPr marL="0" indent="0" algn="just">
              <a:buNone/>
            </a:pPr>
            <a:endParaRPr lang="es-MX" dirty="0">
              <a:solidFill>
                <a:schemeClr val="bg1"/>
              </a:solidFill>
            </a:endParaRPr>
          </a:p>
          <a:p>
            <a:pPr marL="0" indent="0" algn="just">
              <a:buNone/>
            </a:pPr>
            <a:endParaRPr lang="es-MX" dirty="0">
              <a:solidFill>
                <a:schemeClr val="bg1"/>
              </a:solidFill>
            </a:endParaRPr>
          </a:p>
        </p:txBody>
      </p:sp>
    </p:spTree>
    <p:extLst>
      <p:ext uri="{BB962C8B-B14F-4D97-AF65-F5344CB8AC3E}">
        <p14:creationId xmlns:p14="http://schemas.microsoft.com/office/powerpoint/2010/main" val="767995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39552" y="116632"/>
            <a:ext cx="7055380" cy="1400530"/>
          </a:xfrm>
        </p:spPr>
        <p:txBody>
          <a:bodyPr/>
          <a:lstStyle/>
          <a:p>
            <a:r>
              <a:rPr lang="es-MX" sz="3600" dirty="0">
                <a:solidFill>
                  <a:schemeClr val="accent1"/>
                </a:solidFill>
              </a:rPr>
              <a:t>Ejemplos de iniciativas de Políticas públicas </a:t>
            </a:r>
            <a:r>
              <a:rPr lang="es-MX" sz="3600" b="1" dirty="0">
                <a:solidFill>
                  <a:schemeClr val="accent1"/>
                </a:solidFill>
              </a:rPr>
              <a:t>abiertas</a:t>
            </a:r>
            <a:endParaRPr lang="es-ES" sz="3600" dirty="0">
              <a:solidFill>
                <a:schemeClr val="accent1"/>
              </a:solidFill>
            </a:endParaRPr>
          </a:p>
        </p:txBody>
      </p:sp>
      <p:sp>
        <p:nvSpPr>
          <p:cNvPr id="3" name="Marcador de contenido 2"/>
          <p:cNvSpPr>
            <a:spLocks noGrp="1"/>
          </p:cNvSpPr>
          <p:nvPr>
            <p:ph idx="1"/>
          </p:nvPr>
        </p:nvSpPr>
        <p:spPr>
          <a:xfrm>
            <a:off x="3012816" y="1303522"/>
            <a:ext cx="5159584" cy="5320700"/>
          </a:xfrm>
        </p:spPr>
        <p:txBody>
          <a:bodyPr>
            <a:normAutofit lnSpcReduction="10000"/>
          </a:bodyPr>
          <a:lstStyle/>
          <a:p>
            <a:pPr algn="just"/>
            <a:r>
              <a:rPr lang="es-MX" sz="2400" b="1" dirty="0">
                <a:solidFill>
                  <a:schemeClr val="bg1"/>
                </a:solidFill>
              </a:rPr>
              <a:t>Servicio de Guarderías del Instituto Mexicano del Seguro Social</a:t>
            </a:r>
          </a:p>
          <a:p>
            <a:pPr lvl="1" algn="just"/>
            <a:r>
              <a:rPr lang="es-MX" sz="2400" b="1" i="1" dirty="0">
                <a:solidFill>
                  <a:schemeClr val="bg1"/>
                </a:solidFill>
              </a:rPr>
              <a:t>Tercer eje: Articular las tecnologías de la información con la información pública</a:t>
            </a:r>
          </a:p>
          <a:p>
            <a:pPr lvl="2" algn="just"/>
            <a:r>
              <a:rPr lang="es-MX" sz="1800" dirty="0">
                <a:solidFill>
                  <a:schemeClr val="bg1"/>
                </a:solidFill>
              </a:rPr>
              <a:t>A pesar de que esta información debe de ser hecha pública (bajo la Ley de Transparencia), fue necesario la creación de un modelo de transparencia proactiva </a:t>
            </a:r>
            <a:r>
              <a:rPr lang="es-MX" sz="1800" i="1" dirty="0">
                <a:solidFill>
                  <a:schemeClr val="bg1"/>
                </a:solidFill>
              </a:rPr>
              <a:t>in-situ</a:t>
            </a:r>
            <a:r>
              <a:rPr lang="es-MX" sz="1800" dirty="0">
                <a:solidFill>
                  <a:schemeClr val="bg1"/>
                </a:solidFill>
              </a:rPr>
              <a:t>. </a:t>
            </a:r>
          </a:p>
          <a:p>
            <a:pPr lvl="2" algn="just"/>
            <a:r>
              <a:rPr lang="es-MX" sz="1800" dirty="0">
                <a:solidFill>
                  <a:schemeClr val="bg1"/>
                </a:solidFill>
              </a:rPr>
              <a:t>Esto significa que el acceso a la información no podía asegurarse mediante solicitudes de información al IMSS, sino que se requería información físicamente disponible en cada uno de los centros de atención, a donde los padres fueron invitados a participar. </a:t>
            </a:r>
          </a:p>
          <a:p>
            <a:pPr marL="0" indent="0" algn="just">
              <a:buNone/>
            </a:pPr>
            <a:endParaRPr lang="es-MX" b="1" dirty="0">
              <a:solidFill>
                <a:schemeClr val="bg1"/>
              </a:solidFill>
            </a:endParaRPr>
          </a:p>
          <a:p>
            <a:pPr algn="just"/>
            <a:endParaRPr lang="es-MX" b="1" dirty="0">
              <a:solidFill>
                <a:schemeClr val="bg1"/>
              </a:solidFill>
            </a:endParaRPr>
          </a:p>
          <a:p>
            <a:pPr marL="0" indent="0" algn="just">
              <a:buNone/>
            </a:pPr>
            <a:endParaRPr lang="es-MX" dirty="0">
              <a:solidFill>
                <a:schemeClr val="bg1"/>
              </a:solidFill>
            </a:endParaRPr>
          </a:p>
          <a:p>
            <a:pPr marL="0" indent="0" algn="just">
              <a:buNone/>
            </a:pPr>
            <a:endParaRPr lang="es-MX" dirty="0">
              <a:solidFill>
                <a:schemeClr val="bg1"/>
              </a:solidFill>
            </a:endParaRPr>
          </a:p>
        </p:txBody>
      </p:sp>
      <p:pic>
        <p:nvPicPr>
          <p:cNvPr id="6" name="Imagen 5" descr="Imagen que contiene interior, persona, niño, sentado&#10;&#10;Descripción generada con confianza muy al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140968"/>
            <a:ext cx="3269120" cy="1961472"/>
          </a:xfrm>
          <a:prstGeom prst="rect">
            <a:avLst/>
          </a:prstGeom>
        </p:spPr>
      </p:pic>
    </p:spTree>
    <p:extLst>
      <p:ext uri="{BB962C8B-B14F-4D97-AF65-F5344CB8AC3E}">
        <p14:creationId xmlns:p14="http://schemas.microsoft.com/office/powerpoint/2010/main" val="828482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39552" y="116632"/>
            <a:ext cx="7055380" cy="1400530"/>
          </a:xfrm>
        </p:spPr>
        <p:txBody>
          <a:bodyPr/>
          <a:lstStyle/>
          <a:p>
            <a:r>
              <a:rPr lang="es-MX" sz="3600" dirty="0">
                <a:solidFill>
                  <a:schemeClr val="accent1"/>
                </a:solidFill>
              </a:rPr>
              <a:t>Ejemplos de iniciativas de Políticas públicas </a:t>
            </a:r>
            <a:r>
              <a:rPr lang="es-MX" sz="3600" b="1" dirty="0">
                <a:solidFill>
                  <a:schemeClr val="accent1"/>
                </a:solidFill>
              </a:rPr>
              <a:t>abiertas</a:t>
            </a:r>
            <a:endParaRPr lang="es-ES" sz="3600" dirty="0">
              <a:solidFill>
                <a:schemeClr val="accent1"/>
              </a:solidFill>
            </a:endParaRPr>
          </a:p>
        </p:txBody>
      </p:sp>
      <p:sp>
        <p:nvSpPr>
          <p:cNvPr id="3" name="Marcador de contenido 2"/>
          <p:cNvSpPr>
            <a:spLocks noGrp="1"/>
          </p:cNvSpPr>
          <p:nvPr>
            <p:ph idx="1"/>
          </p:nvPr>
        </p:nvSpPr>
        <p:spPr>
          <a:xfrm>
            <a:off x="179512" y="1339067"/>
            <a:ext cx="7920880" cy="5320700"/>
          </a:xfrm>
        </p:spPr>
        <p:txBody>
          <a:bodyPr>
            <a:normAutofit/>
          </a:bodyPr>
          <a:lstStyle/>
          <a:p>
            <a:pPr algn="just"/>
            <a:r>
              <a:rPr lang="es-MX" b="1" dirty="0">
                <a:solidFill>
                  <a:schemeClr val="bg1"/>
                </a:solidFill>
              </a:rPr>
              <a:t>Servicio de Guarderías del Instituto Mexicano del Seguro Social</a:t>
            </a:r>
            <a:endParaRPr lang="es-MX" sz="1600" dirty="0">
              <a:solidFill>
                <a:schemeClr val="bg1"/>
              </a:solidFill>
            </a:endParaRPr>
          </a:p>
          <a:p>
            <a:pPr lvl="1" algn="just"/>
            <a:r>
              <a:rPr lang="es-MX" sz="2000" b="1" dirty="0">
                <a:solidFill>
                  <a:schemeClr val="bg1"/>
                </a:solidFill>
              </a:rPr>
              <a:t>Resultados</a:t>
            </a:r>
          </a:p>
          <a:p>
            <a:pPr lvl="2" algn="just"/>
            <a:r>
              <a:rPr lang="es-MX" dirty="0">
                <a:solidFill>
                  <a:schemeClr val="bg1"/>
                </a:solidFill>
              </a:rPr>
              <a:t>Desde el inicio de la implementación del mecanismo y hasta abril de 2015, se realizaron 6,124 visitas a guarderías del IMSS.</a:t>
            </a:r>
          </a:p>
          <a:p>
            <a:pPr lvl="2" algn="just"/>
            <a:r>
              <a:rPr lang="es-MX" dirty="0">
                <a:solidFill>
                  <a:schemeClr val="bg1"/>
                </a:solidFill>
              </a:rPr>
              <a:t>En total han participado 34,123 madres y padres de familia, con un monitoreo total de 68,246 horas, en donde se han observado mejoría significativa de las medidas de seguridad e higiene en las guarderías a las que asisten sus hijas o hijos. </a:t>
            </a:r>
          </a:p>
          <a:p>
            <a:pPr algn="just"/>
            <a:endParaRPr lang="es-MX" b="1" dirty="0">
              <a:solidFill>
                <a:schemeClr val="bg1"/>
              </a:solidFill>
            </a:endParaRPr>
          </a:p>
          <a:p>
            <a:pPr marL="0" indent="0" algn="just">
              <a:buNone/>
            </a:pPr>
            <a:endParaRPr lang="es-MX" dirty="0">
              <a:solidFill>
                <a:schemeClr val="bg1"/>
              </a:solidFill>
            </a:endParaRPr>
          </a:p>
          <a:p>
            <a:pPr marL="0" indent="0" algn="just">
              <a:buNone/>
            </a:pPr>
            <a:endParaRPr lang="es-MX" dirty="0">
              <a:solidFill>
                <a:schemeClr val="bg1"/>
              </a:solidFill>
            </a:endParaRPr>
          </a:p>
        </p:txBody>
      </p:sp>
      <p:pic>
        <p:nvPicPr>
          <p:cNvPr id="6" name="Imagen 5" descr="Imagen que contiene persona, interior&#10;&#10;Descripción generada con confianza alt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1883" y="3717032"/>
            <a:ext cx="4296543" cy="3068960"/>
          </a:xfrm>
          <a:prstGeom prst="rect">
            <a:avLst/>
          </a:prstGeom>
        </p:spPr>
      </p:pic>
    </p:spTree>
    <p:extLst>
      <p:ext uri="{BB962C8B-B14F-4D97-AF65-F5344CB8AC3E}">
        <p14:creationId xmlns:p14="http://schemas.microsoft.com/office/powerpoint/2010/main" val="4009204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MX" sz="3600" dirty="0">
                <a:solidFill>
                  <a:schemeClr val="accent1"/>
                </a:solidFill>
              </a:rPr>
              <a:t>Ejemplos de iniciativas de Políticas públicas </a:t>
            </a:r>
            <a:r>
              <a:rPr lang="es-MX" sz="3600" b="1" dirty="0">
                <a:solidFill>
                  <a:schemeClr val="accent1"/>
                </a:solidFill>
              </a:rPr>
              <a:t>abiertas</a:t>
            </a:r>
            <a:endParaRPr lang="es-ES" sz="3600" dirty="0">
              <a:solidFill>
                <a:schemeClr val="accent1"/>
              </a:solidFill>
            </a:endParaRPr>
          </a:p>
        </p:txBody>
      </p:sp>
      <p:sp>
        <p:nvSpPr>
          <p:cNvPr id="3" name="Marcador de contenido 2"/>
          <p:cNvSpPr>
            <a:spLocks noGrp="1"/>
          </p:cNvSpPr>
          <p:nvPr>
            <p:ph idx="1"/>
          </p:nvPr>
        </p:nvSpPr>
        <p:spPr>
          <a:xfrm>
            <a:off x="4283968" y="1864444"/>
            <a:ext cx="4648742" cy="4003235"/>
          </a:xfrm>
        </p:spPr>
        <p:txBody>
          <a:bodyPr>
            <a:normAutofit fontScale="85000" lnSpcReduction="10000"/>
          </a:bodyPr>
          <a:lstStyle/>
          <a:p>
            <a:pPr algn="just"/>
            <a:r>
              <a:rPr lang="es-MX" sz="2400" b="1" dirty="0">
                <a:solidFill>
                  <a:schemeClr val="bg1"/>
                </a:solidFill>
              </a:rPr>
              <a:t>Iniciativa “Cruce Seguro”</a:t>
            </a:r>
          </a:p>
          <a:p>
            <a:pPr lvl="1" algn="just"/>
            <a:r>
              <a:rPr lang="es-MX" dirty="0">
                <a:solidFill>
                  <a:schemeClr val="bg1"/>
                </a:solidFill>
              </a:rPr>
              <a:t>Impulsada por el </a:t>
            </a:r>
            <a:r>
              <a:rPr lang="es-MX" i="1" dirty="0">
                <a:solidFill>
                  <a:schemeClr val="bg1"/>
                </a:solidFill>
              </a:rPr>
              <a:t>Laboratorio de la Ciudad de México</a:t>
            </a:r>
            <a:r>
              <a:rPr lang="es-MX" dirty="0">
                <a:solidFill>
                  <a:schemeClr val="bg1"/>
                </a:solidFill>
              </a:rPr>
              <a:t> y la organización </a:t>
            </a:r>
            <a:r>
              <a:rPr lang="es-MX" i="1" dirty="0">
                <a:solidFill>
                  <a:schemeClr val="bg1"/>
                </a:solidFill>
              </a:rPr>
              <a:t>PIDES Innovación Social</a:t>
            </a:r>
            <a:r>
              <a:rPr lang="es-MX" dirty="0">
                <a:solidFill>
                  <a:schemeClr val="bg1"/>
                </a:solidFill>
              </a:rPr>
              <a:t> utilizando los principios y esquemas colaborativos gobierno-sociedad.</a:t>
            </a:r>
          </a:p>
          <a:p>
            <a:pPr lvl="1" algn="just"/>
            <a:r>
              <a:rPr lang="es-MX" dirty="0">
                <a:solidFill>
                  <a:schemeClr val="bg1"/>
                </a:solidFill>
              </a:rPr>
              <a:t>Fue lanzada como resultado del primer accidente fatal de un ciclista del programa público del gobierno de la Ciudad de México “</a:t>
            </a:r>
            <a:r>
              <a:rPr lang="es-MX" dirty="0" err="1">
                <a:solidFill>
                  <a:schemeClr val="bg1"/>
                </a:solidFill>
              </a:rPr>
              <a:t>Ecobici</a:t>
            </a:r>
            <a:r>
              <a:rPr lang="es-MX" dirty="0">
                <a:solidFill>
                  <a:schemeClr val="bg1"/>
                </a:solidFill>
              </a:rPr>
              <a:t>” en el año 2014.</a:t>
            </a:r>
          </a:p>
          <a:p>
            <a:pPr lvl="1" algn="just"/>
            <a:r>
              <a:rPr lang="es-MX" dirty="0">
                <a:solidFill>
                  <a:schemeClr val="bg1"/>
                </a:solidFill>
              </a:rPr>
              <a:t>Ha sido un proceso colaborativo entre autoridades, especialistas y vecinos de la zona para identificar las estrategias más adecuadas para prevenir accidentes en el crucero, así como el tipo de información y protocolos que debían generarse para ello.</a:t>
            </a:r>
            <a:endParaRPr lang="es-MX" sz="2400" b="1" dirty="0">
              <a:solidFill>
                <a:schemeClr val="bg1"/>
              </a:solidFill>
            </a:endParaRPr>
          </a:p>
          <a:p>
            <a:pPr algn="just"/>
            <a:endParaRPr lang="es-MX" sz="2400" b="1" dirty="0">
              <a:solidFill>
                <a:schemeClr val="bg1"/>
              </a:solidFill>
            </a:endParaRPr>
          </a:p>
          <a:p>
            <a:pPr marL="0" indent="0" algn="just">
              <a:buNone/>
            </a:pPr>
            <a:endParaRPr lang="es-MX" sz="2400" dirty="0">
              <a:solidFill>
                <a:schemeClr val="bg1"/>
              </a:solidFill>
            </a:endParaRPr>
          </a:p>
          <a:p>
            <a:pPr marL="0" indent="0" algn="just">
              <a:buNone/>
            </a:pPr>
            <a:endParaRPr lang="es-MX" sz="2400" dirty="0">
              <a:solidFill>
                <a:schemeClr val="bg1"/>
              </a:solidFill>
            </a:endParaRPr>
          </a:p>
        </p:txBody>
      </p:sp>
      <p:pic>
        <p:nvPicPr>
          <p:cNvPr id="7" name="Imagen 6" descr="Imagen que contiene carretera, exterior, camión, edificio&#10;&#10;Descripción generada con confianza muy alta"/>
          <p:cNvPicPr>
            <a:picLocks noChangeAspect="1"/>
          </p:cNvPicPr>
          <p:nvPr/>
        </p:nvPicPr>
        <p:blipFill rotWithShape="1">
          <a:blip r:embed="rId3">
            <a:extLst>
              <a:ext uri="{28A0092B-C50C-407E-A947-70E740481C1C}">
                <a14:useLocalDpi xmlns:a14="http://schemas.microsoft.com/office/drawing/2010/main" val="0"/>
              </a:ext>
            </a:extLst>
          </a:blip>
          <a:srcRect l="7474" t="5598" r="34251" b="5101"/>
          <a:stretch/>
        </p:blipFill>
        <p:spPr>
          <a:xfrm>
            <a:off x="460775" y="2538709"/>
            <a:ext cx="3950834" cy="2654703"/>
          </a:xfrm>
          <a:prstGeom prst="rect">
            <a:avLst/>
          </a:prstGeom>
        </p:spPr>
      </p:pic>
    </p:spTree>
    <p:extLst>
      <p:ext uri="{BB962C8B-B14F-4D97-AF65-F5344CB8AC3E}">
        <p14:creationId xmlns:p14="http://schemas.microsoft.com/office/powerpoint/2010/main" val="718958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866442" y="3212976"/>
            <a:ext cx="6620968" cy="860400"/>
          </a:xfrm>
        </p:spPr>
        <p:txBody>
          <a:bodyPr>
            <a:noAutofit/>
          </a:bodyPr>
          <a:lstStyle/>
          <a:p>
            <a:r>
              <a:rPr lang="es-MX" sz="3200" b="1" dirty="0">
                <a:solidFill>
                  <a:schemeClr val="bg2">
                    <a:lumMod val="75000"/>
                  </a:schemeClr>
                </a:solidFill>
              </a:rPr>
              <a:t>Políticas públicas para el gobierno abierto y políticas públicas abiertas en el mundo</a:t>
            </a:r>
            <a:endParaRPr lang="es-ES" sz="3200" dirty="0">
              <a:solidFill>
                <a:schemeClr val="bg2">
                  <a:lumMod val="75000"/>
                </a:schemeClr>
              </a:solidFill>
            </a:endParaRPr>
          </a:p>
        </p:txBody>
      </p:sp>
    </p:spTree>
    <p:extLst>
      <p:ext uri="{BB962C8B-B14F-4D97-AF65-F5344CB8AC3E}">
        <p14:creationId xmlns:p14="http://schemas.microsoft.com/office/powerpoint/2010/main" val="24489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710" y="116632"/>
            <a:ext cx="7055380" cy="1400530"/>
          </a:xfrm>
        </p:spPr>
        <p:txBody>
          <a:bodyPr/>
          <a:lstStyle/>
          <a:p>
            <a:r>
              <a:rPr lang="es-MX" sz="2200" dirty="0">
                <a:solidFill>
                  <a:schemeClr val="accent1"/>
                </a:solidFill>
              </a:rPr>
              <a:t>Clasificación de compromisos de los </a:t>
            </a:r>
            <a:r>
              <a:rPr lang="es-MX" sz="2200" dirty="0" err="1">
                <a:solidFill>
                  <a:schemeClr val="accent1"/>
                </a:solidFill>
              </a:rPr>
              <a:t>PNAs</a:t>
            </a:r>
            <a:r>
              <a:rPr lang="es-MX" sz="2200" dirty="0">
                <a:solidFill>
                  <a:schemeClr val="accent1"/>
                </a:solidFill>
              </a:rPr>
              <a:t> como política pública para el gobierno abierto y política pública abierta (generales y </a:t>
            </a:r>
            <a:r>
              <a:rPr lang="es-MX" sz="2200" dirty="0" err="1">
                <a:solidFill>
                  <a:schemeClr val="accent1"/>
                </a:solidFill>
              </a:rPr>
              <a:t>desagregrados</a:t>
            </a:r>
            <a:r>
              <a:rPr lang="es-MX" sz="2200" dirty="0">
                <a:solidFill>
                  <a:schemeClr val="accent1"/>
                </a:solidFill>
              </a:rPr>
              <a:t>)</a:t>
            </a:r>
            <a:endParaRPr lang="es-ES" sz="2200" dirty="0">
              <a:solidFill>
                <a:schemeClr val="accent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30773460"/>
              </p:ext>
            </p:extLst>
          </p:nvPr>
        </p:nvGraphicFramePr>
        <p:xfrm>
          <a:off x="611558" y="1844824"/>
          <a:ext cx="7920881" cy="910740"/>
        </p:xfrm>
        <a:graphic>
          <a:graphicData uri="http://schemas.openxmlformats.org/drawingml/2006/table">
            <a:tbl>
              <a:tblPr firstRow="1" firstCol="1" bandRow="1">
                <a:tableStyleId>{5C22544A-7EE6-4342-B048-85BDC9FD1C3A}</a:tableStyleId>
              </a:tblPr>
              <a:tblGrid>
                <a:gridCol w="2666435">
                  <a:extLst>
                    <a:ext uri="{9D8B030D-6E8A-4147-A177-3AD203B41FA5}">
                      <a16:colId xmlns:a16="http://schemas.microsoft.com/office/drawing/2014/main" xmlns="" val="2117410230"/>
                    </a:ext>
                  </a:extLst>
                </a:gridCol>
                <a:gridCol w="1254793">
                  <a:extLst>
                    <a:ext uri="{9D8B030D-6E8A-4147-A177-3AD203B41FA5}">
                      <a16:colId xmlns:a16="http://schemas.microsoft.com/office/drawing/2014/main" xmlns="" val="4104532649"/>
                    </a:ext>
                  </a:extLst>
                </a:gridCol>
                <a:gridCol w="1960613">
                  <a:extLst>
                    <a:ext uri="{9D8B030D-6E8A-4147-A177-3AD203B41FA5}">
                      <a16:colId xmlns:a16="http://schemas.microsoft.com/office/drawing/2014/main" xmlns="" val="2711682984"/>
                    </a:ext>
                  </a:extLst>
                </a:gridCol>
                <a:gridCol w="1254793">
                  <a:extLst>
                    <a:ext uri="{9D8B030D-6E8A-4147-A177-3AD203B41FA5}">
                      <a16:colId xmlns:a16="http://schemas.microsoft.com/office/drawing/2014/main" xmlns="" val="1057726641"/>
                    </a:ext>
                  </a:extLst>
                </a:gridCol>
                <a:gridCol w="784247">
                  <a:extLst>
                    <a:ext uri="{9D8B030D-6E8A-4147-A177-3AD203B41FA5}">
                      <a16:colId xmlns:a16="http://schemas.microsoft.com/office/drawing/2014/main" xmlns="" val="320953672"/>
                    </a:ext>
                  </a:extLst>
                </a:gridCol>
              </a:tblGrid>
              <a:tr h="450870">
                <a:tc>
                  <a:txBody>
                    <a:bodyPr/>
                    <a:lstStyle/>
                    <a:p>
                      <a:pPr algn="ctr">
                        <a:lnSpc>
                          <a:spcPct val="150000"/>
                        </a:lnSpc>
                        <a:spcAft>
                          <a:spcPts val="0"/>
                        </a:spcAft>
                      </a:pPr>
                      <a:r>
                        <a:rPr lang="es-MX" sz="1100" cap="all" dirty="0">
                          <a:effectLst/>
                        </a:rPr>
                        <a:t>Compromisos de Política Pública para el Gobierno Abierto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100" cap="all" dirty="0">
                          <a:effectLst/>
                        </a:rPr>
                        <a:t>Porcentaje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100" cap="all" dirty="0">
                          <a:effectLst/>
                        </a:rPr>
                        <a:t>Compromisos de Política Pública Abierta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100" cap="all">
                          <a:effectLst/>
                        </a:rPr>
                        <a:t>Porcentaje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100" cap="all">
                          <a:effectLst/>
                        </a:rPr>
                        <a:t>Total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51705708"/>
                  </a:ext>
                </a:extLst>
              </a:tr>
              <a:tr h="407820">
                <a:tc>
                  <a:txBody>
                    <a:bodyPr/>
                    <a:lstStyle/>
                    <a:p>
                      <a:pPr algn="ctr">
                        <a:lnSpc>
                          <a:spcPct val="150000"/>
                        </a:lnSpc>
                        <a:spcAft>
                          <a:spcPts val="0"/>
                        </a:spcAft>
                      </a:pPr>
                      <a:r>
                        <a:rPr lang="es-MX" sz="1600" b="1" cap="all" dirty="0">
                          <a:effectLst/>
                        </a:rPr>
                        <a:t>349</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b="1" dirty="0">
                          <a:effectLst/>
                        </a:rPr>
                        <a:t>31.9%</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b="1" dirty="0">
                          <a:effectLst/>
                        </a:rPr>
                        <a:t>744</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b="1" dirty="0">
                          <a:effectLst/>
                        </a:rPr>
                        <a:t>68.1%</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b="1" dirty="0">
                          <a:effectLst/>
                        </a:rPr>
                        <a:t>1,093</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84918813"/>
                  </a:ext>
                </a:extLst>
              </a:tr>
            </a:tbl>
          </a:graphicData>
        </a:graphic>
      </p:graphicFrame>
      <p:sp>
        <p:nvSpPr>
          <p:cNvPr id="5" name="CuadroTexto 4"/>
          <p:cNvSpPr txBox="1"/>
          <p:nvPr/>
        </p:nvSpPr>
        <p:spPr>
          <a:xfrm>
            <a:off x="611560" y="1268760"/>
            <a:ext cx="5011562" cy="461665"/>
          </a:xfrm>
          <a:prstGeom prst="rect">
            <a:avLst/>
          </a:prstGeom>
          <a:noFill/>
        </p:spPr>
        <p:txBody>
          <a:bodyPr wrap="square" rtlCol="0">
            <a:spAutoFit/>
          </a:bodyPr>
          <a:lstStyle/>
          <a:p>
            <a:r>
              <a:rPr lang="es-MX" sz="2400" b="1" dirty="0">
                <a:solidFill>
                  <a:schemeClr val="bg1"/>
                </a:solidFill>
                <a:latin typeface="+mj-lt"/>
                <a:ea typeface="+mj-ea"/>
                <a:cs typeface="+mj-cs"/>
              </a:rPr>
              <a:t>Resultados Generales</a:t>
            </a:r>
            <a:endParaRPr lang="es-ES" sz="2400" b="1" dirty="0">
              <a:solidFill>
                <a:schemeClr val="bg1"/>
              </a:solidFill>
              <a:latin typeface="+mj-lt"/>
              <a:ea typeface="+mj-ea"/>
              <a:cs typeface="+mj-cs"/>
            </a:endParaRPr>
          </a:p>
        </p:txBody>
      </p:sp>
      <p:sp>
        <p:nvSpPr>
          <p:cNvPr id="6" name="CuadroTexto 5"/>
          <p:cNvSpPr txBox="1"/>
          <p:nvPr/>
        </p:nvSpPr>
        <p:spPr>
          <a:xfrm>
            <a:off x="621801" y="2996952"/>
            <a:ext cx="5544616" cy="461665"/>
          </a:xfrm>
          <a:prstGeom prst="rect">
            <a:avLst/>
          </a:prstGeom>
          <a:noFill/>
        </p:spPr>
        <p:txBody>
          <a:bodyPr wrap="square" rtlCol="0">
            <a:spAutoFit/>
          </a:bodyPr>
          <a:lstStyle/>
          <a:p>
            <a:r>
              <a:rPr lang="es-MX" sz="2400" b="1" dirty="0">
                <a:solidFill>
                  <a:schemeClr val="bg1"/>
                </a:solidFill>
                <a:latin typeface="+mj-lt"/>
                <a:ea typeface="+mj-ea"/>
                <a:cs typeface="+mj-cs"/>
              </a:rPr>
              <a:t>Resultados desagregados (por continente)</a:t>
            </a:r>
            <a:endParaRPr lang="es-ES" sz="2400" b="1" dirty="0">
              <a:solidFill>
                <a:schemeClr val="bg1"/>
              </a:solidFill>
              <a:latin typeface="+mj-lt"/>
              <a:ea typeface="+mj-ea"/>
              <a:cs typeface="+mj-cs"/>
            </a:endParaRPr>
          </a:p>
        </p:txBody>
      </p:sp>
      <p:graphicFrame>
        <p:nvGraphicFramePr>
          <p:cNvPr id="7" name="Tabla 6"/>
          <p:cNvGraphicFramePr>
            <a:graphicFrameLocks noGrp="1"/>
          </p:cNvGraphicFramePr>
          <p:nvPr>
            <p:extLst>
              <p:ext uri="{D42A27DB-BD31-4B8C-83A1-F6EECF244321}">
                <p14:modId xmlns:p14="http://schemas.microsoft.com/office/powerpoint/2010/main" val="2646719180"/>
              </p:ext>
            </p:extLst>
          </p:nvPr>
        </p:nvGraphicFramePr>
        <p:xfrm>
          <a:off x="611560" y="3573016"/>
          <a:ext cx="7889958" cy="2948940"/>
        </p:xfrm>
        <a:graphic>
          <a:graphicData uri="http://schemas.openxmlformats.org/drawingml/2006/table">
            <a:tbl>
              <a:tblPr firstRow="1" firstCol="1" bandRow="1">
                <a:tableStyleId>{5C22544A-7EE6-4342-B048-85BDC9FD1C3A}</a:tableStyleId>
              </a:tblPr>
              <a:tblGrid>
                <a:gridCol w="1314993">
                  <a:extLst>
                    <a:ext uri="{9D8B030D-6E8A-4147-A177-3AD203B41FA5}">
                      <a16:colId xmlns:a16="http://schemas.microsoft.com/office/drawing/2014/main" xmlns="" val="313123833"/>
                    </a:ext>
                  </a:extLst>
                </a:gridCol>
                <a:gridCol w="1314993">
                  <a:extLst>
                    <a:ext uri="{9D8B030D-6E8A-4147-A177-3AD203B41FA5}">
                      <a16:colId xmlns:a16="http://schemas.microsoft.com/office/drawing/2014/main" xmlns="" val="428560461"/>
                    </a:ext>
                  </a:extLst>
                </a:gridCol>
                <a:gridCol w="1314993">
                  <a:extLst>
                    <a:ext uri="{9D8B030D-6E8A-4147-A177-3AD203B41FA5}">
                      <a16:colId xmlns:a16="http://schemas.microsoft.com/office/drawing/2014/main" xmlns="" val="3861428696"/>
                    </a:ext>
                  </a:extLst>
                </a:gridCol>
                <a:gridCol w="1314993">
                  <a:extLst>
                    <a:ext uri="{9D8B030D-6E8A-4147-A177-3AD203B41FA5}">
                      <a16:colId xmlns:a16="http://schemas.microsoft.com/office/drawing/2014/main" xmlns="" val="4017792386"/>
                    </a:ext>
                  </a:extLst>
                </a:gridCol>
                <a:gridCol w="1314993">
                  <a:extLst>
                    <a:ext uri="{9D8B030D-6E8A-4147-A177-3AD203B41FA5}">
                      <a16:colId xmlns:a16="http://schemas.microsoft.com/office/drawing/2014/main" xmlns="" val="1908805986"/>
                    </a:ext>
                  </a:extLst>
                </a:gridCol>
                <a:gridCol w="1314993">
                  <a:extLst>
                    <a:ext uri="{9D8B030D-6E8A-4147-A177-3AD203B41FA5}">
                      <a16:colId xmlns:a16="http://schemas.microsoft.com/office/drawing/2014/main" xmlns="" val="809795031"/>
                    </a:ext>
                  </a:extLst>
                </a:gridCol>
              </a:tblGrid>
              <a:tr h="663143">
                <a:tc>
                  <a:txBody>
                    <a:bodyPr/>
                    <a:lstStyle/>
                    <a:p>
                      <a:pPr algn="ctr">
                        <a:lnSpc>
                          <a:spcPct val="150000"/>
                        </a:lnSpc>
                        <a:spcAft>
                          <a:spcPts val="0"/>
                        </a:spcAft>
                      </a:pPr>
                      <a:r>
                        <a:rPr lang="es-MX" sz="1100" dirty="0">
                          <a:effectLst/>
                        </a:rPr>
                        <a:t>Continente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100" dirty="0">
                          <a:effectLst/>
                        </a:rPr>
                        <a:t>Compromisos de Política Pública para el Gobierno Abierto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100" dirty="0">
                          <a:effectLst/>
                        </a:rPr>
                        <a:t>Porcentaje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100">
                          <a:effectLst/>
                        </a:rPr>
                        <a:t>Compromisos de Política Pública Abierta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100" dirty="0">
                          <a:effectLst/>
                        </a:rPr>
                        <a:t>Porcentaje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100">
                          <a:effectLst/>
                        </a:rPr>
                        <a:t>Total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61429372"/>
                  </a:ext>
                </a:extLst>
              </a:tr>
              <a:tr h="321524">
                <a:tc>
                  <a:txBody>
                    <a:bodyPr/>
                    <a:lstStyle/>
                    <a:p>
                      <a:pPr algn="r">
                        <a:lnSpc>
                          <a:spcPct val="150000"/>
                        </a:lnSpc>
                        <a:spcAft>
                          <a:spcPts val="0"/>
                        </a:spcAft>
                      </a:pPr>
                      <a:r>
                        <a:rPr lang="es-MX" sz="1600">
                          <a:effectLst/>
                        </a:rPr>
                        <a:t>África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31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43.1%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41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56.9%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72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80914968"/>
                  </a:ext>
                </a:extLst>
              </a:tr>
              <a:tr h="321524">
                <a:tc>
                  <a:txBody>
                    <a:bodyPr/>
                    <a:lstStyle/>
                    <a:p>
                      <a:pPr algn="r">
                        <a:lnSpc>
                          <a:spcPct val="150000"/>
                        </a:lnSpc>
                        <a:spcAft>
                          <a:spcPts val="0"/>
                        </a:spcAft>
                      </a:pPr>
                      <a:r>
                        <a:rPr lang="es-MX" sz="1600">
                          <a:effectLst/>
                        </a:rPr>
                        <a:t>América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122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28.8%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302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71.2%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424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43018880"/>
                  </a:ext>
                </a:extLst>
              </a:tr>
              <a:tr h="321524">
                <a:tc>
                  <a:txBody>
                    <a:bodyPr/>
                    <a:lstStyle/>
                    <a:p>
                      <a:pPr algn="r">
                        <a:lnSpc>
                          <a:spcPct val="150000"/>
                        </a:lnSpc>
                        <a:spcAft>
                          <a:spcPts val="0"/>
                        </a:spcAft>
                      </a:pPr>
                      <a:r>
                        <a:rPr lang="es-MX" sz="1600">
                          <a:effectLst/>
                        </a:rPr>
                        <a:t>Asia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23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18.7%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100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81.3%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123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78448943"/>
                  </a:ext>
                </a:extLst>
              </a:tr>
              <a:tr h="321524">
                <a:tc>
                  <a:txBody>
                    <a:bodyPr/>
                    <a:lstStyle/>
                    <a:p>
                      <a:pPr algn="r">
                        <a:lnSpc>
                          <a:spcPct val="150000"/>
                        </a:lnSpc>
                        <a:spcAft>
                          <a:spcPts val="0"/>
                        </a:spcAft>
                      </a:pPr>
                      <a:r>
                        <a:rPr lang="es-MX" sz="1600">
                          <a:effectLst/>
                        </a:rPr>
                        <a:t>Europa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170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36.2%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300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63.8%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470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3374164"/>
                  </a:ext>
                </a:extLst>
              </a:tr>
              <a:tr h="321524">
                <a:tc>
                  <a:txBody>
                    <a:bodyPr/>
                    <a:lstStyle/>
                    <a:p>
                      <a:pPr algn="r">
                        <a:lnSpc>
                          <a:spcPct val="150000"/>
                        </a:lnSpc>
                        <a:spcAft>
                          <a:spcPts val="0"/>
                        </a:spcAft>
                      </a:pPr>
                      <a:r>
                        <a:rPr lang="es-MX" sz="1600">
                          <a:effectLst/>
                        </a:rPr>
                        <a:t>Oceanía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75.0%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25.0%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4483971"/>
                  </a:ext>
                </a:extLst>
              </a:tr>
              <a:tr h="321524">
                <a:tc>
                  <a:txBody>
                    <a:bodyPr/>
                    <a:lstStyle/>
                    <a:p>
                      <a:pPr algn="r">
                        <a:lnSpc>
                          <a:spcPct val="150000"/>
                        </a:lnSpc>
                        <a:spcAft>
                          <a:spcPts val="0"/>
                        </a:spcAft>
                      </a:pPr>
                      <a:r>
                        <a:rPr lang="es-MX" sz="1600" b="1" dirty="0">
                          <a:effectLst/>
                        </a:rPr>
                        <a:t>Total</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b="1" dirty="0">
                          <a:effectLst/>
                        </a:rPr>
                        <a:t>349</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b="1" dirty="0">
                          <a:effectLst/>
                        </a:rPr>
                        <a:t>31.9%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b="1" dirty="0">
                          <a:effectLst/>
                        </a:rPr>
                        <a:t>744</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b="1" dirty="0">
                          <a:effectLst/>
                        </a:rPr>
                        <a:t>68.1%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600" b="1" dirty="0">
                          <a:effectLst/>
                        </a:rPr>
                        <a:t>1,093</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49671085"/>
                  </a:ext>
                </a:extLst>
              </a:tr>
            </a:tbl>
          </a:graphicData>
        </a:graphic>
      </p:graphicFrame>
    </p:spTree>
    <p:extLst>
      <p:ext uri="{BB962C8B-B14F-4D97-AF65-F5344CB8AC3E}">
        <p14:creationId xmlns:p14="http://schemas.microsoft.com/office/powerpoint/2010/main" val="394557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7055380" cy="744034"/>
          </a:xfrm>
        </p:spPr>
        <p:txBody>
          <a:bodyPr/>
          <a:lstStyle/>
          <a:p>
            <a:r>
              <a:rPr lang="es-MX" dirty="0">
                <a:solidFill>
                  <a:schemeClr val="accent1">
                    <a:lumMod val="75000"/>
                  </a:schemeClr>
                </a:solidFill>
              </a:rPr>
              <a:t>Temas de la sesión (1)</a:t>
            </a:r>
            <a:endParaRPr lang="es-ES" dirty="0">
              <a:solidFill>
                <a:schemeClr val="accent1">
                  <a:lumMod val="75000"/>
                </a:schemeClr>
              </a:solidFill>
            </a:endParaRPr>
          </a:p>
        </p:txBody>
      </p:sp>
      <p:sp>
        <p:nvSpPr>
          <p:cNvPr id="5" name="Marcador de contenido 4"/>
          <p:cNvSpPr>
            <a:spLocks noGrp="1"/>
          </p:cNvSpPr>
          <p:nvPr>
            <p:ph idx="1"/>
          </p:nvPr>
        </p:nvSpPr>
        <p:spPr>
          <a:xfrm>
            <a:off x="827700" y="1556792"/>
            <a:ext cx="7272692" cy="4195481"/>
          </a:xfrm>
        </p:spPr>
        <p:txBody>
          <a:bodyPr>
            <a:normAutofit fontScale="92500" lnSpcReduction="20000"/>
          </a:bodyPr>
          <a:lstStyle/>
          <a:p>
            <a:pPr marL="457200" indent="-457200">
              <a:buSzPct val="100000"/>
              <a:buFont typeface="+mj-lt"/>
              <a:buAutoNum type="arabicPeriod"/>
            </a:pPr>
            <a:r>
              <a:rPr lang="es-MX" b="1" dirty="0">
                <a:solidFill>
                  <a:schemeClr val="bg1"/>
                </a:solidFill>
              </a:rPr>
              <a:t>Antecedentes y supuestos: el porqué del Gobierno Abierto</a:t>
            </a:r>
          </a:p>
          <a:p>
            <a:pPr marL="457200" indent="-457200">
              <a:buSzPct val="100000"/>
              <a:buFont typeface="+mj-lt"/>
              <a:buAutoNum type="arabicPeriod"/>
            </a:pPr>
            <a:endParaRPr lang="es-MX" sz="1100" dirty="0">
              <a:solidFill>
                <a:schemeClr val="bg1"/>
              </a:solidFill>
            </a:endParaRPr>
          </a:p>
          <a:p>
            <a:pPr marL="457200" indent="-457200">
              <a:buSzPct val="100000"/>
              <a:buFont typeface="+mj-lt"/>
              <a:buAutoNum type="arabicPeriod"/>
            </a:pPr>
            <a:r>
              <a:rPr lang="es-MX" dirty="0">
                <a:solidFill>
                  <a:schemeClr val="bg1"/>
                </a:solidFill>
              </a:rPr>
              <a:t>¿Qué es y qué no es el Gobierno abierto? </a:t>
            </a:r>
          </a:p>
          <a:p>
            <a:pPr marL="857256" lvl="1" indent="-457200"/>
            <a:r>
              <a:rPr lang="es-MX" sz="1600" dirty="0">
                <a:solidFill>
                  <a:schemeClr val="bg1"/>
                </a:solidFill>
              </a:rPr>
              <a:t>Diferencias y coincidencias con Datos Abiertos, Gobierno Electrónico y Transparencia</a:t>
            </a:r>
          </a:p>
          <a:p>
            <a:pPr marL="857256" lvl="1" indent="-457200"/>
            <a:r>
              <a:rPr lang="es-MX" sz="1600" dirty="0">
                <a:solidFill>
                  <a:schemeClr val="bg1"/>
                </a:solidFill>
              </a:rPr>
              <a:t>Hacia una definición de Gobierno Abierto</a:t>
            </a:r>
          </a:p>
          <a:p>
            <a:pPr marL="857256" lvl="1" indent="-457200"/>
            <a:r>
              <a:rPr lang="es-MX" sz="1600" dirty="0">
                <a:solidFill>
                  <a:schemeClr val="bg1"/>
                </a:solidFill>
              </a:rPr>
              <a:t>Alcances y tensiones del paradigma del Gobierno Abierto</a:t>
            </a:r>
          </a:p>
          <a:p>
            <a:pPr marL="857256" lvl="1" indent="-457200"/>
            <a:endParaRPr lang="es-MX" sz="1100" dirty="0">
              <a:solidFill>
                <a:schemeClr val="bg1"/>
              </a:solidFill>
            </a:endParaRPr>
          </a:p>
          <a:p>
            <a:pPr marL="457200" indent="-457200">
              <a:buSzPct val="100000"/>
              <a:buFont typeface="+mj-lt"/>
              <a:buAutoNum type="arabicPeriod"/>
            </a:pPr>
            <a:r>
              <a:rPr lang="es-MX" dirty="0">
                <a:solidFill>
                  <a:schemeClr val="bg1"/>
                </a:solidFill>
              </a:rPr>
              <a:t>La traducción del paradigma de Gobierno Abierto en práctica gubernativo-administrativa.</a:t>
            </a:r>
          </a:p>
          <a:p>
            <a:pPr lvl="1"/>
            <a:r>
              <a:rPr lang="es-MX" dirty="0">
                <a:solidFill>
                  <a:schemeClr val="bg1"/>
                </a:solidFill>
              </a:rPr>
              <a:t>Los atributos político-institucionales para el Gobierno Abierto: la calidad institucional</a:t>
            </a:r>
          </a:p>
          <a:p>
            <a:pPr lvl="1"/>
            <a:r>
              <a:rPr lang="es-MX" dirty="0">
                <a:solidFill>
                  <a:schemeClr val="bg1"/>
                </a:solidFill>
              </a:rPr>
              <a:t>Los atributos político-administrativos para el Gobierno Abierto: la calidad administrativa</a:t>
            </a:r>
          </a:p>
          <a:p>
            <a:pPr marL="800107" lvl="1" indent="-342900">
              <a:buSzPct val="100000"/>
              <a:buFont typeface="+mj-lt"/>
              <a:buAutoNum type="arabicPeriod"/>
            </a:pPr>
            <a:endParaRPr lang="es-MX" dirty="0">
              <a:solidFill>
                <a:schemeClr val="bg1"/>
              </a:solidFill>
            </a:endParaRP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260648"/>
            <a:ext cx="7055380" cy="1400530"/>
          </a:xfrm>
        </p:spPr>
        <p:txBody>
          <a:bodyPr/>
          <a:lstStyle/>
          <a:p>
            <a:r>
              <a:rPr lang="es-MX" sz="3600" dirty="0">
                <a:solidFill>
                  <a:schemeClr val="accent1"/>
                </a:solidFill>
              </a:rPr>
              <a:t>Ejemplos de iniciativas de Políticas públicas </a:t>
            </a:r>
            <a:r>
              <a:rPr lang="es-MX" sz="3600" b="1" dirty="0">
                <a:solidFill>
                  <a:schemeClr val="accent1"/>
                </a:solidFill>
              </a:rPr>
              <a:t>abiertas </a:t>
            </a:r>
            <a:r>
              <a:rPr lang="es-MX" sz="3600" dirty="0">
                <a:solidFill>
                  <a:schemeClr val="accent1"/>
                </a:solidFill>
              </a:rPr>
              <a:t>en el Mundo</a:t>
            </a:r>
            <a:endParaRPr lang="es-ES" sz="3600" dirty="0">
              <a:solidFill>
                <a:schemeClr val="accent1"/>
              </a:solidFill>
            </a:endParaRPr>
          </a:p>
        </p:txBody>
      </p:sp>
      <p:sp>
        <p:nvSpPr>
          <p:cNvPr id="3" name="Marcador de contenido 2"/>
          <p:cNvSpPr>
            <a:spLocks noGrp="1"/>
          </p:cNvSpPr>
          <p:nvPr>
            <p:ph idx="1"/>
          </p:nvPr>
        </p:nvSpPr>
        <p:spPr>
          <a:xfrm>
            <a:off x="510268" y="1556792"/>
            <a:ext cx="3845708" cy="4809021"/>
          </a:xfrm>
        </p:spPr>
        <p:txBody>
          <a:bodyPr>
            <a:normAutofit/>
          </a:bodyPr>
          <a:lstStyle/>
          <a:p>
            <a:pPr algn="just"/>
            <a:r>
              <a:rPr lang="es-MX" sz="2400" b="1" dirty="0">
                <a:solidFill>
                  <a:schemeClr val="bg1"/>
                </a:solidFill>
              </a:rPr>
              <a:t>Jordania</a:t>
            </a:r>
          </a:p>
          <a:p>
            <a:pPr lvl="1" algn="just"/>
            <a:r>
              <a:rPr lang="es-MX" dirty="0">
                <a:solidFill>
                  <a:schemeClr val="bg1"/>
                </a:solidFill>
              </a:rPr>
              <a:t>En 2014 se comprometió al establecimiento de normas y procedimientos para la prestación de servicios públicos para fomentar la eficiencia, calidad e imparcialidad de los servicios públicos del país.</a:t>
            </a:r>
          </a:p>
          <a:p>
            <a:pPr lvl="1" algn="just"/>
            <a:r>
              <a:rPr lang="es-MX" dirty="0">
                <a:solidFill>
                  <a:schemeClr val="bg1"/>
                </a:solidFill>
              </a:rPr>
              <a:t>De tal manera, en 2015 se publicaron 48 manuales destinados a cumplir estos objetivos, publicados en los portales abiertos de sus instituciones de gobierno. </a:t>
            </a:r>
          </a:p>
          <a:p>
            <a:pPr algn="just"/>
            <a:endParaRPr lang="es-MX" sz="2400" b="1" dirty="0">
              <a:solidFill>
                <a:schemeClr val="bg1"/>
              </a:solidFill>
            </a:endParaRPr>
          </a:p>
          <a:p>
            <a:pPr algn="just"/>
            <a:endParaRPr lang="es-MX" sz="2400" b="1" dirty="0">
              <a:solidFill>
                <a:schemeClr val="bg1"/>
              </a:solidFill>
            </a:endParaRPr>
          </a:p>
          <a:p>
            <a:pPr marL="0" indent="0" algn="just">
              <a:buNone/>
            </a:pPr>
            <a:endParaRPr lang="es-MX" sz="2400" dirty="0">
              <a:solidFill>
                <a:schemeClr val="bg1"/>
              </a:solidFill>
            </a:endParaRPr>
          </a:p>
          <a:p>
            <a:pPr marL="0" indent="0" algn="just">
              <a:buNone/>
            </a:pPr>
            <a:endParaRPr lang="es-MX" sz="2400" dirty="0">
              <a:solidFill>
                <a:schemeClr val="bg1"/>
              </a:solidFill>
            </a:endParaRPr>
          </a:p>
        </p:txBody>
      </p:sp>
      <p:pic>
        <p:nvPicPr>
          <p:cNvPr id="9" name="Imagen 8" descr="Imagen que contiene exterior, edificio, cielo, ciudad&#10;&#10;Descripción generada con confianza muy alt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708920"/>
            <a:ext cx="3591001" cy="2691437"/>
          </a:xfrm>
          <a:prstGeom prst="rect">
            <a:avLst/>
          </a:prstGeom>
        </p:spPr>
      </p:pic>
    </p:spTree>
    <p:extLst>
      <p:ext uri="{BB962C8B-B14F-4D97-AF65-F5344CB8AC3E}">
        <p14:creationId xmlns:p14="http://schemas.microsoft.com/office/powerpoint/2010/main" val="3897409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452718"/>
            <a:ext cx="7055380" cy="1400530"/>
          </a:xfrm>
        </p:spPr>
        <p:txBody>
          <a:bodyPr/>
          <a:lstStyle/>
          <a:p>
            <a:r>
              <a:rPr lang="es-MX" sz="3600" dirty="0">
                <a:solidFill>
                  <a:schemeClr val="accent1"/>
                </a:solidFill>
              </a:rPr>
              <a:t>Ejemplos de iniciativas de Políticas públicas </a:t>
            </a:r>
            <a:r>
              <a:rPr lang="es-MX" sz="3600" b="1" dirty="0">
                <a:solidFill>
                  <a:schemeClr val="accent1"/>
                </a:solidFill>
              </a:rPr>
              <a:t>abiertas </a:t>
            </a:r>
            <a:r>
              <a:rPr lang="es-MX" sz="3600" dirty="0">
                <a:solidFill>
                  <a:schemeClr val="accent1"/>
                </a:solidFill>
              </a:rPr>
              <a:t>en el Mundo</a:t>
            </a:r>
            <a:endParaRPr lang="es-ES" sz="3600" dirty="0">
              <a:solidFill>
                <a:schemeClr val="accent1"/>
              </a:solidFill>
            </a:endParaRPr>
          </a:p>
        </p:txBody>
      </p:sp>
      <p:sp>
        <p:nvSpPr>
          <p:cNvPr id="3" name="Marcador de contenido 2"/>
          <p:cNvSpPr>
            <a:spLocks noGrp="1"/>
          </p:cNvSpPr>
          <p:nvPr>
            <p:ph idx="1"/>
          </p:nvPr>
        </p:nvSpPr>
        <p:spPr>
          <a:xfrm>
            <a:off x="510268" y="1850745"/>
            <a:ext cx="8022172" cy="4809021"/>
          </a:xfrm>
        </p:spPr>
        <p:txBody>
          <a:bodyPr>
            <a:normAutofit/>
          </a:bodyPr>
          <a:lstStyle/>
          <a:p>
            <a:pPr algn="just"/>
            <a:r>
              <a:rPr lang="es-MX" sz="2400" b="1" dirty="0">
                <a:solidFill>
                  <a:schemeClr val="bg1"/>
                </a:solidFill>
              </a:rPr>
              <a:t>Ghana</a:t>
            </a:r>
          </a:p>
          <a:p>
            <a:pPr lvl="1" algn="just"/>
            <a:r>
              <a:rPr lang="es-MX" dirty="0">
                <a:solidFill>
                  <a:schemeClr val="bg1"/>
                </a:solidFill>
              </a:rPr>
              <a:t>Se comprometió a establecer un portal de datos abiertos bajo la iniciativa llamada </a:t>
            </a:r>
            <a:r>
              <a:rPr lang="es-MX" i="1" dirty="0">
                <a:solidFill>
                  <a:schemeClr val="bg1"/>
                </a:solidFill>
              </a:rPr>
              <a:t>Ghana Open Data </a:t>
            </a:r>
            <a:r>
              <a:rPr lang="es-MX" i="1" dirty="0" err="1">
                <a:solidFill>
                  <a:schemeClr val="bg1"/>
                </a:solidFill>
              </a:rPr>
              <a:t>Initiative</a:t>
            </a:r>
            <a:r>
              <a:rPr lang="es-MX" i="1" dirty="0">
                <a:solidFill>
                  <a:schemeClr val="bg1"/>
                </a:solidFill>
              </a:rPr>
              <a:t> </a:t>
            </a:r>
            <a:r>
              <a:rPr lang="es-MX" dirty="0">
                <a:solidFill>
                  <a:schemeClr val="bg1"/>
                </a:solidFill>
              </a:rPr>
              <a:t>(GODI) la cual fue lanzada en 2014 y que sirve como repositorio de bases de datos de diferentes ministerios dentro del país.</a:t>
            </a:r>
          </a:p>
          <a:p>
            <a:pPr lvl="1" algn="just"/>
            <a:r>
              <a:rPr lang="es-MX" dirty="0">
                <a:solidFill>
                  <a:schemeClr val="bg1"/>
                </a:solidFill>
              </a:rPr>
              <a:t>Actualmente, el sitio cuenta con 133 bases de datos de 25 agencias gubernamentales. </a:t>
            </a:r>
          </a:p>
          <a:p>
            <a:pPr algn="just"/>
            <a:endParaRPr lang="es-MX" sz="2400" b="1" dirty="0">
              <a:solidFill>
                <a:schemeClr val="bg1"/>
              </a:solidFill>
            </a:endParaRPr>
          </a:p>
          <a:p>
            <a:pPr algn="just"/>
            <a:endParaRPr lang="es-MX" sz="2400" b="1" dirty="0">
              <a:solidFill>
                <a:schemeClr val="bg1"/>
              </a:solidFill>
            </a:endParaRPr>
          </a:p>
          <a:p>
            <a:pPr marL="0" indent="0" algn="just">
              <a:buNone/>
            </a:pPr>
            <a:endParaRPr lang="es-MX" sz="2400" dirty="0">
              <a:solidFill>
                <a:schemeClr val="bg1"/>
              </a:solidFill>
            </a:endParaRPr>
          </a:p>
          <a:p>
            <a:pPr marL="0" indent="0" algn="just">
              <a:buNone/>
            </a:pPr>
            <a:endParaRPr lang="es-MX" sz="2400" dirty="0">
              <a:solidFill>
                <a:schemeClr val="bg1"/>
              </a:solidFill>
            </a:endParaRPr>
          </a:p>
        </p:txBody>
      </p:sp>
      <p:pic>
        <p:nvPicPr>
          <p:cNvPr id="6" name="Imagen 5" descr="Imagen que contiene cosa&#10;&#10;Descripción generada con confianza al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4773376"/>
            <a:ext cx="3718255" cy="1464181"/>
          </a:xfrm>
          <a:prstGeom prst="rect">
            <a:avLst/>
          </a:prstGeom>
        </p:spPr>
      </p:pic>
    </p:spTree>
    <p:extLst>
      <p:ext uri="{BB962C8B-B14F-4D97-AF65-F5344CB8AC3E}">
        <p14:creationId xmlns:p14="http://schemas.microsoft.com/office/powerpoint/2010/main" val="287277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452718"/>
            <a:ext cx="7327650" cy="1400530"/>
          </a:xfrm>
        </p:spPr>
        <p:txBody>
          <a:bodyPr/>
          <a:lstStyle/>
          <a:p>
            <a:r>
              <a:rPr lang="es-MX" sz="3200" dirty="0">
                <a:solidFill>
                  <a:schemeClr val="accent1"/>
                </a:solidFill>
              </a:rPr>
              <a:t>Ejemplos de iniciativas de Políticas públicas</a:t>
            </a:r>
            <a:r>
              <a:rPr lang="es-MX" sz="3200" b="1" dirty="0">
                <a:solidFill>
                  <a:schemeClr val="accent1"/>
                </a:solidFill>
              </a:rPr>
              <a:t> para </a:t>
            </a:r>
            <a:r>
              <a:rPr lang="es-MX" sz="3200" dirty="0">
                <a:solidFill>
                  <a:schemeClr val="accent1"/>
                </a:solidFill>
              </a:rPr>
              <a:t>el Gobierno Abierto en el Mundo</a:t>
            </a:r>
            <a:endParaRPr lang="es-ES" sz="3200" dirty="0">
              <a:solidFill>
                <a:schemeClr val="accent1"/>
              </a:solidFill>
            </a:endParaRPr>
          </a:p>
        </p:txBody>
      </p:sp>
      <p:sp>
        <p:nvSpPr>
          <p:cNvPr id="3" name="Marcador de contenido 2"/>
          <p:cNvSpPr>
            <a:spLocks noGrp="1"/>
          </p:cNvSpPr>
          <p:nvPr>
            <p:ph idx="1"/>
          </p:nvPr>
        </p:nvSpPr>
        <p:spPr>
          <a:xfrm>
            <a:off x="483425" y="4005064"/>
            <a:ext cx="7688975" cy="2442351"/>
          </a:xfrm>
        </p:spPr>
        <p:txBody>
          <a:bodyPr>
            <a:normAutofit/>
          </a:bodyPr>
          <a:lstStyle/>
          <a:p>
            <a:pPr algn="just"/>
            <a:r>
              <a:rPr lang="es-MX" sz="2400" b="1" dirty="0">
                <a:solidFill>
                  <a:schemeClr val="bg1"/>
                </a:solidFill>
              </a:rPr>
              <a:t>Colombia</a:t>
            </a:r>
          </a:p>
          <a:p>
            <a:pPr lvl="1" algn="just"/>
            <a:r>
              <a:rPr lang="es-MX" dirty="0">
                <a:solidFill>
                  <a:schemeClr val="bg1"/>
                </a:solidFill>
              </a:rPr>
              <a:t>Creación del “Observatorio de Lucha contra la Corrupción” propuesto como parte de su Plan Nacional de Acción de Gobierno Abierto 2012.</a:t>
            </a:r>
          </a:p>
          <a:p>
            <a:pPr lvl="1" algn="just"/>
            <a:r>
              <a:rPr lang="es-MX" dirty="0">
                <a:solidFill>
                  <a:schemeClr val="bg1"/>
                </a:solidFill>
              </a:rPr>
              <a:t>El Observatorio se ha encargado de generar indicadores sobre sanciones penales, sanciones disciplinarias, sanciones fiscales y sanciones contractuales, además de incorporar el </a:t>
            </a:r>
            <a:r>
              <a:rPr lang="es-MX" i="1" dirty="0">
                <a:solidFill>
                  <a:schemeClr val="bg1"/>
                </a:solidFill>
              </a:rPr>
              <a:t>Índice de Gobierno Abierto</a:t>
            </a:r>
            <a:r>
              <a:rPr lang="es-MX" dirty="0">
                <a:solidFill>
                  <a:schemeClr val="bg1"/>
                </a:solidFill>
              </a:rPr>
              <a:t> desarrollado por la Procuraduría General de Colombia. </a:t>
            </a:r>
          </a:p>
          <a:p>
            <a:pPr marL="0" indent="0" algn="just">
              <a:buNone/>
            </a:pPr>
            <a:endParaRPr lang="es-MX" sz="2400" dirty="0">
              <a:solidFill>
                <a:schemeClr val="bg1"/>
              </a:solidFill>
            </a:endParaRPr>
          </a:p>
          <a:p>
            <a:pPr marL="0" indent="0" algn="just">
              <a:buNone/>
            </a:pPr>
            <a:endParaRPr lang="es-MX" sz="2400" dirty="0">
              <a:solidFill>
                <a:schemeClr val="bg1"/>
              </a:solidFill>
            </a:endParaRPr>
          </a:p>
        </p:txBody>
      </p:sp>
      <p:pic>
        <p:nvPicPr>
          <p:cNvPr id="7" name="Imagen 6" descr="Imagen que contiene cosa, objeto&#10;&#10;Descripción generada con confianza al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164" y="2288577"/>
            <a:ext cx="4865495" cy="1427212"/>
          </a:xfrm>
          <a:prstGeom prst="rect">
            <a:avLst/>
          </a:prstGeom>
        </p:spPr>
      </p:pic>
    </p:spTree>
    <p:extLst>
      <p:ext uri="{BB962C8B-B14F-4D97-AF65-F5344CB8AC3E}">
        <p14:creationId xmlns:p14="http://schemas.microsoft.com/office/powerpoint/2010/main" val="1936200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4710" y="452718"/>
            <a:ext cx="7327650" cy="1400530"/>
          </a:xfrm>
        </p:spPr>
        <p:txBody>
          <a:bodyPr/>
          <a:lstStyle/>
          <a:p>
            <a:r>
              <a:rPr lang="es-MX" sz="3200" dirty="0">
                <a:solidFill>
                  <a:schemeClr val="accent1"/>
                </a:solidFill>
              </a:rPr>
              <a:t>Ejemplos de iniciativas de Políticas públicas</a:t>
            </a:r>
            <a:r>
              <a:rPr lang="es-MX" sz="3200" b="1" dirty="0">
                <a:solidFill>
                  <a:schemeClr val="accent1"/>
                </a:solidFill>
              </a:rPr>
              <a:t> para </a:t>
            </a:r>
            <a:r>
              <a:rPr lang="es-MX" sz="3200" dirty="0">
                <a:solidFill>
                  <a:schemeClr val="accent1"/>
                </a:solidFill>
              </a:rPr>
              <a:t>el Gobierno Abierto en el Mundo</a:t>
            </a:r>
            <a:endParaRPr lang="es-ES" sz="3200" dirty="0">
              <a:solidFill>
                <a:schemeClr val="accent1"/>
              </a:solidFill>
            </a:endParaRPr>
          </a:p>
        </p:txBody>
      </p:sp>
      <p:sp>
        <p:nvSpPr>
          <p:cNvPr id="3" name="Marcador de contenido 2"/>
          <p:cNvSpPr>
            <a:spLocks noGrp="1"/>
          </p:cNvSpPr>
          <p:nvPr>
            <p:ph idx="1"/>
          </p:nvPr>
        </p:nvSpPr>
        <p:spPr>
          <a:xfrm>
            <a:off x="510268" y="1850745"/>
            <a:ext cx="8022172" cy="4809021"/>
          </a:xfrm>
        </p:spPr>
        <p:txBody>
          <a:bodyPr>
            <a:normAutofit/>
          </a:bodyPr>
          <a:lstStyle/>
          <a:p>
            <a:pPr algn="just"/>
            <a:r>
              <a:rPr lang="es-MX" sz="2400" b="1" dirty="0">
                <a:solidFill>
                  <a:schemeClr val="bg1"/>
                </a:solidFill>
              </a:rPr>
              <a:t>República Checa</a:t>
            </a:r>
          </a:p>
          <a:p>
            <a:pPr lvl="1"/>
            <a:r>
              <a:rPr lang="es-MX" dirty="0">
                <a:solidFill>
                  <a:schemeClr val="bg1"/>
                </a:solidFill>
              </a:rPr>
              <a:t>Adopción de una nueva </a:t>
            </a:r>
            <a:r>
              <a:rPr lang="es-MX" i="1" dirty="0">
                <a:solidFill>
                  <a:schemeClr val="bg1"/>
                </a:solidFill>
              </a:rPr>
              <a:t>Ley de Servicio Civil</a:t>
            </a:r>
            <a:r>
              <a:rPr lang="es-MX" dirty="0">
                <a:solidFill>
                  <a:schemeClr val="bg1"/>
                </a:solidFill>
              </a:rPr>
              <a:t>, la cual fue puesta en vigor en enero de 2015.</a:t>
            </a:r>
          </a:p>
          <a:p>
            <a:pPr lvl="1"/>
            <a:r>
              <a:rPr lang="es-MX" dirty="0">
                <a:solidFill>
                  <a:schemeClr val="bg1"/>
                </a:solidFill>
              </a:rPr>
              <a:t>En ella se incluyen los mecanismos y principios fundamentales de la función pública, los límites de interacción entre los funcionarios y la burocracia nacional, un nuevo sistema de reclutamiento (basado en filtros de desempeño estrictos), así como nuevos tabuladores de sueldos y salarios, entre otros.</a:t>
            </a:r>
          </a:p>
          <a:p>
            <a:pPr algn="just"/>
            <a:endParaRPr lang="es-MX" sz="2400" b="1" dirty="0">
              <a:solidFill>
                <a:schemeClr val="bg1"/>
              </a:solidFill>
            </a:endParaRPr>
          </a:p>
          <a:p>
            <a:pPr marL="0" indent="0" algn="just">
              <a:buNone/>
            </a:pPr>
            <a:endParaRPr lang="es-MX" sz="2400" dirty="0">
              <a:solidFill>
                <a:schemeClr val="bg1"/>
              </a:solidFill>
            </a:endParaRPr>
          </a:p>
          <a:p>
            <a:pPr marL="0" indent="0" algn="just">
              <a:buNone/>
            </a:pPr>
            <a:endParaRPr lang="es-MX" sz="2400" dirty="0">
              <a:solidFill>
                <a:schemeClr val="bg1"/>
              </a:solidFill>
            </a:endParaRPr>
          </a:p>
        </p:txBody>
      </p:sp>
      <p:pic>
        <p:nvPicPr>
          <p:cNvPr id="7" name="Imagen 6" descr="Imagen que contiene edificio, objeto, cosa, exterior&#10;&#10;Descripción generada con confianza muy al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354" y="4391210"/>
            <a:ext cx="3810000" cy="2286000"/>
          </a:xfrm>
          <a:prstGeom prst="rect">
            <a:avLst/>
          </a:prstGeom>
        </p:spPr>
      </p:pic>
    </p:spTree>
    <p:extLst>
      <p:ext uri="{BB962C8B-B14F-4D97-AF65-F5344CB8AC3E}">
        <p14:creationId xmlns:p14="http://schemas.microsoft.com/office/powerpoint/2010/main" val="731467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6257" y="359842"/>
            <a:ext cx="8229600" cy="1143000"/>
          </a:xfrm>
          <a:prstGeom prst="rect">
            <a:avLst/>
          </a:prstGeom>
          <a:ln>
            <a:gradFill flip="none" rotWithShape="1">
              <a:gsLst>
                <a:gs pos="0">
                  <a:srgbClr val="000000"/>
                </a:gs>
                <a:gs pos="20000">
                  <a:srgbClr val="000040"/>
                </a:gs>
                <a:gs pos="50000">
                  <a:srgbClr val="400040"/>
                </a:gs>
                <a:gs pos="75000">
                  <a:srgbClr val="8F0040"/>
                </a:gs>
                <a:gs pos="89999">
                  <a:srgbClr val="F27300"/>
                </a:gs>
                <a:gs pos="100000">
                  <a:srgbClr val="FFBF00"/>
                </a:gs>
              </a:gsLst>
              <a:lin ang="0" scaled="0"/>
              <a:tileRect/>
            </a:gradFill>
          </a:ln>
        </p:spPr>
        <p:txBody>
          <a:bodyPr>
            <a:normAutofit fontScale="97500" lnSpcReduction="10000"/>
          </a:bodyPr>
          <a:lstStyle>
            <a:lvl1pPr algn="ctr" rtl="0" eaLnBrk="0" fontAlgn="base" hangingPunct="0">
              <a:spcBef>
                <a:spcPct val="0"/>
              </a:spcBef>
              <a:spcAft>
                <a:spcPct val="0"/>
              </a:spcAft>
              <a:defRPr sz="4400" b="1">
                <a:solidFill>
                  <a:srgbClr val="CC0000"/>
                </a:solidFill>
                <a:latin typeface="+mj-lt"/>
                <a:ea typeface="+mj-ea"/>
                <a:cs typeface="+mj-cs"/>
              </a:defRPr>
            </a:lvl1pPr>
            <a:lvl2pPr algn="ctr" rtl="0" eaLnBrk="0" fontAlgn="base" hangingPunct="0">
              <a:spcBef>
                <a:spcPct val="0"/>
              </a:spcBef>
              <a:spcAft>
                <a:spcPct val="0"/>
              </a:spcAft>
              <a:defRPr sz="4400" b="1">
                <a:solidFill>
                  <a:srgbClr val="CC0000"/>
                </a:solidFill>
                <a:latin typeface="Maiandra GD" pitchFamily="34" charset="0"/>
              </a:defRPr>
            </a:lvl2pPr>
            <a:lvl3pPr algn="ctr" rtl="0" eaLnBrk="0" fontAlgn="base" hangingPunct="0">
              <a:spcBef>
                <a:spcPct val="0"/>
              </a:spcBef>
              <a:spcAft>
                <a:spcPct val="0"/>
              </a:spcAft>
              <a:defRPr sz="4400" b="1">
                <a:solidFill>
                  <a:srgbClr val="CC0000"/>
                </a:solidFill>
                <a:latin typeface="Maiandra GD" pitchFamily="34" charset="0"/>
              </a:defRPr>
            </a:lvl3pPr>
            <a:lvl4pPr algn="ctr" rtl="0" eaLnBrk="0" fontAlgn="base" hangingPunct="0">
              <a:spcBef>
                <a:spcPct val="0"/>
              </a:spcBef>
              <a:spcAft>
                <a:spcPct val="0"/>
              </a:spcAft>
              <a:defRPr sz="4400" b="1">
                <a:solidFill>
                  <a:srgbClr val="CC0000"/>
                </a:solidFill>
                <a:latin typeface="Maiandra GD" pitchFamily="34" charset="0"/>
              </a:defRPr>
            </a:lvl4pPr>
            <a:lvl5pPr algn="ctr" rtl="0" eaLnBrk="0" fontAlgn="base" hangingPunct="0">
              <a:spcBef>
                <a:spcPct val="0"/>
              </a:spcBef>
              <a:spcAft>
                <a:spcPct val="0"/>
              </a:spcAft>
              <a:defRPr sz="4400" b="1">
                <a:solidFill>
                  <a:srgbClr val="CC0000"/>
                </a:solidFill>
                <a:latin typeface="Maiandra GD" pitchFamily="34" charset="0"/>
              </a:defRPr>
            </a:lvl5pPr>
            <a:lvl6pPr marL="457200" algn="ctr" rtl="0" fontAlgn="base">
              <a:spcBef>
                <a:spcPct val="0"/>
              </a:spcBef>
              <a:spcAft>
                <a:spcPct val="0"/>
              </a:spcAft>
              <a:defRPr sz="4400" b="1">
                <a:solidFill>
                  <a:srgbClr val="CC0000"/>
                </a:solidFill>
                <a:latin typeface="Maiandra GD" pitchFamily="34" charset="0"/>
              </a:defRPr>
            </a:lvl6pPr>
            <a:lvl7pPr marL="914400" algn="ctr" rtl="0" fontAlgn="base">
              <a:spcBef>
                <a:spcPct val="0"/>
              </a:spcBef>
              <a:spcAft>
                <a:spcPct val="0"/>
              </a:spcAft>
              <a:defRPr sz="4400" b="1">
                <a:solidFill>
                  <a:srgbClr val="CC0000"/>
                </a:solidFill>
                <a:latin typeface="Maiandra GD" pitchFamily="34" charset="0"/>
              </a:defRPr>
            </a:lvl7pPr>
            <a:lvl8pPr marL="1371600" algn="ctr" rtl="0" fontAlgn="base">
              <a:spcBef>
                <a:spcPct val="0"/>
              </a:spcBef>
              <a:spcAft>
                <a:spcPct val="0"/>
              </a:spcAft>
              <a:defRPr sz="4400" b="1">
                <a:solidFill>
                  <a:srgbClr val="CC0000"/>
                </a:solidFill>
                <a:latin typeface="Maiandra GD" pitchFamily="34" charset="0"/>
              </a:defRPr>
            </a:lvl8pPr>
            <a:lvl9pPr marL="1828800" algn="ctr" rtl="0" fontAlgn="base">
              <a:spcBef>
                <a:spcPct val="0"/>
              </a:spcBef>
              <a:spcAft>
                <a:spcPct val="0"/>
              </a:spcAft>
              <a:defRPr sz="4400" b="1">
                <a:solidFill>
                  <a:srgbClr val="CC0000"/>
                </a:solidFill>
                <a:latin typeface="Maiandra GD" pitchFamily="34" charset="0"/>
              </a:defRPr>
            </a:lvl9pPr>
          </a:lstStyle>
          <a:p>
            <a:r>
              <a:rPr lang="es-MX" sz="3600" kern="0"/>
              <a:t>¿Qué es la Alianza para el Gobierno Abierto?</a:t>
            </a:r>
            <a:endParaRPr lang="es-MX" sz="3600" kern="0" dirty="0"/>
          </a:p>
        </p:txBody>
      </p:sp>
      <p:grpSp>
        <p:nvGrpSpPr>
          <p:cNvPr id="3" name="Group 35"/>
          <p:cNvGrpSpPr/>
          <p:nvPr/>
        </p:nvGrpSpPr>
        <p:grpSpPr>
          <a:xfrm>
            <a:off x="215187" y="2679151"/>
            <a:ext cx="1486668" cy="1471831"/>
            <a:chOff x="5459181" y="5058649"/>
            <a:chExt cx="1253517" cy="1255796"/>
          </a:xfrm>
        </p:grpSpPr>
        <p:sp>
          <p:nvSpPr>
            <p:cNvPr id="4" name="Oval 36"/>
            <p:cNvSpPr/>
            <p:nvPr/>
          </p:nvSpPr>
          <p:spPr>
            <a:xfrm>
              <a:off x="5459181" y="5058649"/>
              <a:ext cx="1253517" cy="1255796"/>
            </a:xfrm>
            <a:prstGeom prst="ellipse">
              <a:avLst/>
            </a:prstGeom>
            <a:solidFill>
              <a:srgbClr val="3E95F3">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37"/>
            <p:cNvSpPr txBox="1"/>
            <p:nvPr/>
          </p:nvSpPr>
          <p:spPr>
            <a:xfrm>
              <a:off x="5489816" y="5543520"/>
              <a:ext cx="1129890" cy="288861"/>
            </a:xfrm>
            <a:prstGeom prst="rect">
              <a:avLst/>
            </a:prstGeom>
            <a:noFill/>
          </p:spPr>
          <p:txBody>
            <a:bodyPr wrap="none" rtlCol="0">
              <a:spAutoFit/>
            </a:bodyPr>
            <a:lstStyle/>
            <a:p>
              <a:r>
                <a:rPr lang="en-US" sz="1600" dirty="0" err="1">
                  <a:solidFill>
                    <a:schemeClr val="bg1"/>
                  </a:solidFill>
                </a:rPr>
                <a:t>Transparencia</a:t>
              </a:r>
              <a:endParaRPr lang="en-US" sz="1600" dirty="0">
                <a:solidFill>
                  <a:schemeClr val="bg1"/>
                </a:solidFill>
              </a:endParaRPr>
            </a:p>
          </p:txBody>
        </p:sp>
      </p:grpSp>
      <p:grpSp>
        <p:nvGrpSpPr>
          <p:cNvPr id="6" name="Group 38"/>
          <p:cNvGrpSpPr/>
          <p:nvPr/>
        </p:nvGrpSpPr>
        <p:grpSpPr>
          <a:xfrm>
            <a:off x="1713031" y="2679152"/>
            <a:ext cx="1495624" cy="1471830"/>
            <a:chOff x="7237178" y="4898571"/>
            <a:chExt cx="1495624" cy="1471830"/>
          </a:xfrm>
        </p:grpSpPr>
        <p:sp>
          <p:nvSpPr>
            <p:cNvPr id="7" name="Oval 39"/>
            <p:cNvSpPr/>
            <p:nvPr/>
          </p:nvSpPr>
          <p:spPr>
            <a:xfrm>
              <a:off x="7237178" y="4898571"/>
              <a:ext cx="1495624" cy="1471830"/>
            </a:xfrm>
            <a:prstGeom prst="ellipse">
              <a:avLst/>
            </a:prstGeom>
            <a:solidFill>
              <a:srgbClr val="68C233">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40"/>
            <p:cNvSpPr txBox="1"/>
            <p:nvPr/>
          </p:nvSpPr>
          <p:spPr>
            <a:xfrm>
              <a:off x="7350065" y="5343743"/>
              <a:ext cx="1199864" cy="584775"/>
            </a:xfrm>
            <a:prstGeom prst="rect">
              <a:avLst/>
            </a:prstGeom>
            <a:noFill/>
          </p:spPr>
          <p:txBody>
            <a:bodyPr wrap="square" rtlCol="0">
              <a:spAutoFit/>
            </a:bodyPr>
            <a:lstStyle/>
            <a:p>
              <a:pPr algn="ctr"/>
              <a:r>
                <a:rPr lang="en-US" sz="1600" dirty="0" err="1">
                  <a:solidFill>
                    <a:schemeClr val="bg1"/>
                  </a:solidFill>
                </a:rPr>
                <a:t>Rendición</a:t>
              </a:r>
              <a:r>
                <a:rPr lang="en-US" sz="1600" dirty="0">
                  <a:solidFill>
                    <a:schemeClr val="bg1"/>
                  </a:solidFill>
                </a:rPr>
                <a:t> de </a:t>
              </a:r>
              <a:r>
                <a:rPr lang="en-US" sz="1600" dirty="0" err="1">
                  <a:solidFill>
                    <a:schemeClr val="bg1"/>
                  </a:solidFill>
                </a:rPr>
                <a:t>cuentas</a:t>
              </a:r>
              <a:endParaRPr lang="en-US" sz="1600" dirty="0">
                <a:solidFill>
                  <a:schemeClr val="bg1"/>
                </a:solidFill>
              </a:endParaRPr>
            </a:p>
          </p:txBody>
        </p:sp>
      </p:grpSp>
      <p:grpSp>
        <p:nvGrpSpPr>
          <p:cNvPr id="9" name="Group 41"/>
          <p:cNvGrpSpPr/>
          <p:nvPr/>
        </p:nvGrpSpPr>
        <p:grpSpPr>
          <a:xfrm>
            <a:off x="215888" y="4162371"/>
            <a:ext cx="1485964" cy="1463852"/>
            <a:chOff x="2976545" y="4874702"/>
            <a:chExt cx="1490466" cy="1463852"/>
          </a:xfrm>
        </p:grpSpPr>
        <p:sp>
          <p:nvSpPr>
            <p:cNvPr id="10" name="Oval 42"/>
            <p:cNvSpPr/>
            <p:nvPr/>
          </p:nvSpPr>
          <p:spPr>
            <a:xfrm>
              <a:off x="2976545" y="4874702"/>
              <a:ext cx="1490466" cy="1463852"/>
            </a:xfrm>
            <a:prstGeom prst="ellipse">
              <a:avLst/>
            </a:prstGeom>
            <a:solidFill>
              <a:srgbClr val="C25693">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43"/>
            <p:cNvSpPr txBox="1"/>
            <p:nvPr/>
          </p:nvSpPr>
          <p:spPr>
            <a:xfrm>
              <a:off x="3076199" y="5299287"/>
              <a:ext cx="1356390" cy="553998"/>
            </a:xfrm>
            <a:prstGeom prst="rect">
              <a:avLst/>
            </a:prstGeom>
            <a:noFill/>
          </p:spPr>
          <p:txBody>
            <a:bodyPr wrap="square" rtlCol="0">
              <a:spAutoFit/>
            </a:bodyPr>
            <a:lstStyle/>
            <a:p>
              <a:pPr algn="ctr"/>
              <a:r>
                <a:rPr lang="en-US" sz="1500" dirty="0" err="1">
                  <a:solidFill>
                    <a:schemeClr val="bg1"/>
                  </a:solidFill>
                </a:rPr>
                <a:t>Participación</a:t>
              </a:r>
              <a:r>
                <a:rPr lang="en-US" sz="1500" dirty="0">
                  <a:solidFill>
                    <a:schemeClr val="bg1"/>
                  </a:solidFill>
                </a:rPr>
                <a:t> </a:t>
              </a:r>
              <a:r>
                <a:rPr lang="en-US" sz="1500" dirty="0" err="1">
                  <a:solidFill>
                    <a:schemeClr val="bg1"/>
                  </a:solidFill>
                </a:rPr>
                <a:t>ciudadana</a:t>
              </a:r>
              <a:endParaRPr lang="en-US" sz="1500" dirty="0">
                <a:solidFill>
                  <a:schemeClr val="bg1"/>
                </a:solidFill>
              </a:endParaRPr>
            </a:p>
          </p:txBody>
        </p:sp>
      </p:grpSp>
      <p:grpSp>
        <p:nvGrpSpPr>
          <p:cNvPr id="12" name="Group 31"/>
          <p:cNvGrpSpPr/>
          <p:nvPr/>
        </p:nvGrpSpPr>
        <p:grpSpPr>
          <a:xfrm>
            <a:off x="1705113" y="4162371"/>
            <a:ext cx="1544897" cy="1463852"/>
            <a:chOff x="1083121" y="5147349"/>
            <a:chExt cx="1544897" cy="1463852"/>
          </a:xfrm>
        </p:grpSpPr>
        <p:sp>
          <p:nvSpPr>
            <p:cNvPr id="13" name="Oval 32"/>
            <p:cNvSpPr/>
            <p:nvPr/>
          </p:nvSpPr>
          <p:spPr>
            <a:xfrm>
              <a:off x="1083121" y="5147349"/>
              <a:ext cx="1544897" cy="1463852"/>
            </a:xfrm>
            <a:prstGeom prst="ellipse">
              <a:avLst/>
            </a:prstGeom>
            <a:solidFill>
              <a:srgbClr val="EF9C2D">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34"/>
            <p:cNvSpPr txBox="1"/>
            <p:nvPr/>
          </p:nvSpPr>
          <p:spPr>
            <a:xfrm>
              <a:off x="1203926" y="5595238"/>
              <a:ext cx="1405416" cy="584775"/>
            </a:xfrm>
            <a:prstGeom prst="rect">
              <a:avLst/>
            </a:prstGeom>
            <a:noFill/>
          </p:spPr>
          <p:txBody>
            <a:bodyPr wrap="square" rtlCol="0">
              <a:spAutoFit/>
            </a:bodyPr>
            <a:lstStyle/>
            <a:p>
              <a:pPr algn="ctr"/>
              <a:r>
                <a:rPr lang="en-US" sz="1600" dirty="0" err="1">
                  <a:solidFill>
                    <a:schemeClr val="bg1"/>
                  </a:solidFill>
                </a:rPr>
                <a:t>Tecnología</a:t>
              </a:r>
              <a:r>
                <a:rPr lang="en-US" sz="1600" dirty="0">
                  <a:solidFill>
                    <a:schemeClr val="bg1"/>
                  </a:solidFill>
                </a:rPr>
                <a:t> e </a:t>
              </a:r>
              <a:r>
                <a:rPr lang="en-US" sz="1600" dirty="0" err="1">
                  <a:solidFill>
                    <a:schemeClr val="bg1"/>
                  </a:solidFill>
                </a:rPr>
                <a:t>Innovación</a:t>
              </a:r>
              <a:endParaRPr lang="en-US" sz="1600" dirty="0">
                <a:solidFill>
                  <a:schemeClr val="bg1"/>
                </a:solidFill>
              </a:endParaRPr>
            </a:p>
          </p:txBody>
        </p:sp>
      </p:gr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236" y="2527336"/>
            <a:ext cx="3173260" cy="30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30 CuadroTexto"/>
          <p:cNvSpPr txBox="1"/>
          <p:nvPr/>
        </p:nvSpPr>
        <p:spPr>
          <a:xfrm>
            <a:off x="3148480" y="2492896"/>
            <a:ext cx="2575648" cy="3693319"/>
          </a:xfrm>
          <a:prstGeom prst="rect">
            <a:avLst/>
          </a:prstGeom>
          <a:noFill/>
        </p:spPr>
        <p:txBody>
          <a:bodyPr wrap="square" rtlCol="0">
            <a:spAutoFit/>
          </a:bodyPr>
          <a:lstStyle/>
          <a:p>
            <a:pPr algn="ctr"/>
            <a:r>
              <a:rPr lang="es-MX" dirty="0">
                <a:solidFill>
                  <a:schemeClr val="bg2">
                    <a:lumMod val="75000"/>
                  </a:schemeClr>
                </a:solidFill>
                <a:latin typeface="Candara"/>
                <a:cs typeface="Candara"/>
              </a:rPr>
              <a:t>Plataforma global </a:t>
            </a:r>
            <a:r>
              <a:rPr lang="es-MX" dirty="0" err="1">
                <a:solidFill>
                  <a:schemeClr val="bg2">
                    <a:lumMod val="75000"/>
                  </a:schemeClr>
                </a:solidFill>
                <a:latin typeface="Candara"/>
                <a:cs typeface="Candara"/>
              </a:rPr>
              <a:t>multiactor</a:t>
            </a:r>
            <a:r>
              <a:rPr lang="es-MX" dirty="0">
                <a:solidFill>
                  <a:schemeClr val="bg2">
                    <a:lumMod val="75000"/>
                  </a:schemeClr>
                </a:solidFill>
                <a:latin typeface="Candara"/>
                <a:cs typeface="Candara"/>
              </a:rPr>
              <a:t> voluntaria (gobierno-</a:t>
            </a:r>
            <a:r>
              <a:rPr lang="es-MX" dirty="0" err="1">
                <a:solidFill>
                  <a:schemeClr val="bg2">
                    <a:lumMod val="75000"/>
                  </a:schemeClr>
                </a:solidFill>
                <a:latin typeface="Candara"/>
                <a:cs typeface="Candara"/>
              </a:rPr>
              <a:t>OSCs</a:t>
            </a:r>
            <a:r>
              <a:rPr lang="es-MX" dirty="0">
                <a:solidFill>
                  <a:schemeClr val="bg2">
                    <a:lumMod val="75000"/>
                  </a:schemeClr>
                </a:solidFill>
                <a:latin typeface="Candara"/>
                <a:cs typeface="Candara"/>
              </a:rPr>
              <a:t>)</a:t>
            </a:r>
          </a:p>
          <a:p>
            <a:pPr algn="ctr"/>
            <a:endParaRPr lang="es-MX" dirty="0">
              <a:solidFill>
                <a:schemeClr val="bg2">
                  <a:lumMod val="75000"/>
                </a:schemeClr>
              </a:solidFill>
              <a:latin typeface="Candara"/>
              <a:cs typeface="Candara"/>
            </a:endParaRPr>
          </a:p>
          <a:p>
            <a:pPr algn="ctr"/>
            <a:r>
              <a:rPr lang="es-MX" dirty="0">
                <a:solidFill>
                  <a:schemeClr val="bg2">
                    <a:lumMod val="75000"/>
                  </a:schemeClr>
                </a:solidFill>
                <a:latin typeface="Candara"/>
                <a:cs typeface="Candara"/>
              </a:rPr>
              <a:t>Espacio propicio para que reformadores comprometidos avancen sus agendas</a:t>
            </a:r>
          </a:p>
          <a:p>
            <a:pPr algn="ctr"/>
            <a:endParaRPr lang="es-MX" dirty="0">
              <a:solidFill>
                <a:schemeClr val="bg2">
                  <a:lumMod val="75000"/>
                </a:schemeClr>
              </a:solidFill>
              <a:latin typeface="Candara"/>
              <a:cs typeface="Candara"/>
            </a:endParaRPr>
          </a:p>
          <a:p>
            <a:pPr algn="ctr"/>
            <a:r>
              <a:rPr lang="es-MX" dirty="0">
                <a:solidFill>
                  <a:schemeClr val="bg2">
                    <a:lumMod val="75000"/>
                  </a:schemeClr>
                </a:solidFill>
                <a:latin typeface="Candara"/>
                <a:cs typeface="Candara"/>
              </a:rPr>
              <a:t>Alcanzar gobiernos más abiertos, transparentes y sensibles/responsivos hacia sus ciudadanos</a:t>
            </a:r>
          </a:p>
        </p:txBody>
      </p:sp>
    </p:spTree>
    <p:extLst>
      <p:ext uri="{BB962C8B-B14F-4D97-AF65-F5344CB8AC3E}">
        <p14:creationId xmlns:p14="http://schemas.microsoft.com/office/powerpoint/2010/main" val="1865401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OGP-Map-2013-June-new-countries.png"/>
          <p:cNvPicPr>
            <a:picLocks noChangeAspect="1"/>
          </p:cNvPicPr>
          <p:nvPr/>
        </p:nvPicPr>
        <p:blipFill>
          <a:blip r:embed="rId2" cstate="print">
            <a:alphaModFix amt="42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515" y="836712"/>
            <a:ext cx="9098485" cy="5289349"/>
          </a:xfrm>
          <a:prstGeom prst="rect">
            <a:avLst/>
          </a:prstGeom>
          <a:solidFill>
            <a:schemeClr val="bg1">
              <a:lumMod val="85000"/>
            </a:schemeClr>
          </a:solidFill>
        </p:spPr>
      </p:pic>
      <p:sp>
        <p:nvSpPr>
          <p:cNvPr id="3" name="Rectangle 5"/>
          <p:cNvSpPr/>
          <p:nvPr/>
        </p:nvSpPr>
        <p:spPr>
          <a:xfrm>
            <a:off x="98942" y="2084889"/>
            <a:ext cx="1189725" cy="2462213"/>
          </a:xfrm>
          <a:prstGeom prst="rect">
            <a:avLst/>
          </a:prstGeom>
        </p:spPr>
        <p:txBody>
          <a:bodyPr wrap="square">
            <a:spAutoFit/>
          </a:bodyPr>
          <a:lstStyle/>
          <a:p>
            <a:r>
              <a:rPr lang="en-US" sz="1400" dirty="0">
                <a:solidFill>
                  <a:schemeClr val="tx1">
                    <a:lumMod val="65000"/>
                    <a:lumOff val="35000"/>
                  </a:schemeClr>
                </a:solidFill>
                <a:latin typeface="Corbel"/>
                <a:cs typeface="Corbel"/>
              </a:rPr>
              <a:t>Albania</a:t>
            </a:r>
          </a:p>
          <a:p>
            <a:r>
              <a:rPr lang="en-US" sz="1400" dirty="0">
                <a:solidFill>
                  <a:schemeClr val="tx1">
                    <a:lumMod val="65000"/>
                    <a:lumOff val="35000"/>
                  </a:schemeClr>
                </a:solidFill>
                <a:latin typeface="Corbel"/>
                <a:cs typeface="Corbel"/>
              </a:rPr>
              <a:t>Argentina</a:t>
            </a:r>
          </a:p>
          <a:p>
            <a:r>
              <a:rPr lang="en-US" sz="1400" dirty="0">
                <a:solidFill>
                  <a:schemeClr val="tx1">
                    <a:lumMod val="65000"/>
                    <a:lumOff val="35000"/>
                  </a:schemeClr>
                </a:solidFill>
                <a:latin typeface="Corbel"/>
                <a:cs typeface="Corbel"/>
              </a:rPr>
              <a:t>Armenia</a:t>
            </a:r>
          </a:p>
          <a:p>
            <a:r>
              <a:rPr lang="en-US" sz="1400" dirty="0">
                <a:solidFill>
                  <a:schemeClr val="tx1">
                    <a:lumMod val="65000"/>
                    <a:lumOff val="35000"/>
                  </a:schemeClr>
                </a:solidFill>
                <a:latin typeface="Corbel"/>
                <a:cs typeface="Corbel"/>
              </a:rPr>
              <a:t>Australia</a:t>
            </a:r>
          </a:p>
          <a:p>
            <a:r>
              <a:rPr lang="en-US" sz="1400" dirty="0">
                <a:solidFill>
                  <a:schemeClr val="tx1">
                    <a:lumMod val="65000"/>
                    <a:lumOff val="35000"/>
                  </a:schemeClr>
                </a:solidFill>
                <a:latin typeface="Corbel"/>
                <a:cs typeface="Corbel"/>
              </a:rPr>
              <a:t>Azerbaijan</a:t>
            </a:r>
          </a:p>
          <a:p>
            <a:r>
              <a:rPr lang="en-US" sz="1400" dirty="0">
                <a:solidFill>
                  <a:schemeClr val="tx1">
                    <a:lumMod val="65000"/>
                    <a:lumOff val="35000"/>
                  </a:schemeClr>
                </a:solidFill>
                <a:latin typeface="Corbel"/>
                <a:cs typeface="Corbel"/>
              </a:rPr>
              <a:t>Brazil</a:t>
            </a:r>
          </a:p>
          <a:p>
            <a:r>
              <a:rPr lang="en-US" sz="1400" dirty="0">
                <a:solidFill>
                  <a:schemeClr val="tx1">
                    <a:lumMod val="65000"/>
                    <a:lumOff val="35000"/>
                  </a:schemeClr>
                </a:solidFill>
                <a:latin typeface="Corbel"/>
                <a:cs typeface="Corbel"/>
              </a:rPr>
              <a:t>Bosnia &amp; Herzegovina </a:t>
            </a:r>
          </a:p>
          <a:p>
            <a:r>
              <a:rPr lang="en-US" sz="1400" dirty="0">
                <a:solidFill>
                  <a:schemeClr val="tx1">
                    <a:lumMod val="65000"/>
                    <a:lumOff val="35000"/>
                  </a:schemeClr>
                </a:solidFill>
                <a:latin typeface="Corbel"/>
                <a:cs typeface="Corbel"/>
              </a:rPr>
              <a:t>Bulgaria</a:t>
            </a:r>
          </a:p>
          <a:p>
            <a:r>
              <a:rPr lang="en-US" sz="1400" dirty="0">
                <a:solidFill>
                  <a:schemeClr val="tx1">
                    <a:lumMod val="65000"/>
                    <a:lumOff val="35000"/>
                  </a:schemeClr>
                </a:solidFill>
                <a:latin typeface="Corbel"/>
                <a:cs typeface="Corbel"/>
              </a:rPr>
              <a:t>Cabo Verde</a:t>
            </a:r>
          </a:p>
          <a:p>
            <a:r>
              <a:rPr lang="en-US" sz="1400" dirty="0">
                <a:solidFill>
                  <a:schemeClr val="tx1">
                    <a:lumMod val="65000"/>
                    <a:lumOff val="35000"/>
                  </a:schemeClr>
                </a:solidFill>
                <a:latin typeface="Corbel"/>
                <a:cs typeface="Corbel"/>
              </a:rPr>
              <a:t>Canada</a:t>
            </a:r>
          </a:p>
        </p:txBody>
      </p:sp>
      <p:sp>
        <p:nvSpPr>
          <p:cNvPr id="4" name="Rectangle 6"/>
          <p:cNvSpPr/>
          <p:nvPr/>
        </p:nvSpPr>
        <p:spPr>
          <a:xfrm>
            <a:off x="107504" y="4437112"/>
            <a:ext cx="2456368" cy="2677656"/>
          </a:xfrm>
          <a:prstGeom prst="rect">
            <a:avLst/>
          </a:prstGeom>
        </p:spPr>
        <p:txBody>
          <a:bodyPr wrap="square" numCol="2">
            <a:spAutoFit/>
          </a:bodyPr>
          <a:lstStyle/>
          <a:p>
            <a:r>
              <a:rPr lang="en-US" sz="1400" dirty="0">
                <a:solidFill>
                  <a:schemeClr val="tx1">
                    <a:lumMod val="65000"/>
                    <a:lumOff val="35000"/>
                  </a:schemeClr>
                </a:solidFill>
                <a:latin typeface="Corbel"/>
                <a:cs typeface="Corbel"/>
              </a:rPr>
              <a:t>Chile</a:t>
            </a:r>
          </a:p>
          <a:p>
            <a:r>
              <a:rPr lang="en-US" sz="1400" dirty="0">
                <a:solidFill>
                  <a:schemeClr val="tx1">
                    <a:lumMod val="65000"/>
                    <a:lumOff val="35000"/>
                  </a:schemeClr>
                </a:solidFill>
                <a:latin typeface="Corbel"/>
                <a:cs typeface="Corbel"/>
              </a:rPr>
              <a:t>Colombia</a:t>
            </a:r>
          </a:p>
          <a:p>
            <a:r>
              <a:rPr lang="en-US" sz="1400" dirty="0">
                <a:solidFill>
                  <a:schemeClr val="tx1">
                    <a:lumMod val="65000"/>
                    <a:lumOff val="35000"/>
                  </a:schemeClr>
                </a:solidFill>
                <a:latin typeface="Corbel"/>
                <a:cs typeface="Corbel"/>
              </a:rPr>
              <a:t>Costa Rica</a:t>
            </a:r>
          </a:p>
          <a:p>
            <a:r>
              <a:rPr lang="en-US" sz="1400" dirty="0">
                <a:solidFill>
                  <a:schemeClr val="tx1">
                    <a:lumMod val="65000"/>
                    <a:lumOff val="35000"/>
                  </a:schemeClr>
                </a:solidFill>
                <a:latin typeface="Corbel"/>
                <a:cs typeface="Corbel"/>
              </a:rPr>
              <a:t>Croatia</a:t>
            </a:r>
          </a:p>
          <a:p>
            <a:r>
              <a:rPr lang="en-US" sz="1400" dirty="0">
                <a:solidFill>
                  <a:schemeClr val="tx1">
                    <a:lumMod val="65000"/>
                    <a:lumOff val="35000"/>
                  </a:schemeClr>
                </a:solidFill>
                <a:latin typeface="Corbel"/>
                <a:cs typeface="Corbel"/>
              </a:rPr>
              <a:t>Czech Republic</a:t>
            </a:r>
          </a:p>
          <a:p>
            <a:r>
              <a:rPr lang="en-US" sz="1400" dirty="0">
                <a:solidFill>
                  <a:schemeClr val="tx1">
                    <a:lumMod val="65000"/>
                    <a:lumOff val="35000"/>
                  </a:schemeClr>
                </a:solidFill>
                <a:latin typeface="Corbel"/>
                <a:cs typeface="Corbel"/>
              </a:rPr>
              <a:t>Denmark</a:t>
            </a: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r>
              <a:rPr lang="en-US" sz="1400" dirty="0">
                <a:solidFill>
                  <a:schemeClr val="tx1">
                    <a:lumMod val="65000"/>
                    <a:lumOff val="35000"/>
                  </a:schemeClr>
                </a:solidFill>
                <a:latin typeface="Corbel"/>
                <a:cs typeface="Corbel"/>
              </a:rPr>
              <a:t>Dominican Republic</a:t>
            </a:r>
          </a:p>
          <a:p>
            <a:r>
              <a:rPr lang="en-US" sz="1400" dirty="0">
                <a:solidFill>
                  <a:schemeClr val="tx1">
                    <a:lumMod val="65000"/>
                    <a:lumOff val="35000"/>
                  </a:schemeClr>
                </a:solidFill>
                <a:latin typeface="Corbel"/>
                <a:cs typeface="Corbel"/>
              </a:rPr>
              <a:t>El Salvador</a:t>
            </a:r>
          </a:p>
          <a:p>
            <a:r>
              <a:rPr lang="en-US" sz="1400" dirty="0">
                <a:solidFill>
                  <a:schemeClr val="tx1">
                    <a:lumMod val="65000"/>
                    <a:lumOff val="35000"/>
                  </a:schemeClr>
                </a:solidFill>
                <a:latin typeface="Corbel"/>
                <a:cs typeface="Corbel"/>
              </a:rPr>
              <a:t>Estonia</a:t>
            </a:r>
          </a:p>
          <a:p>
            <a:r>
              <a:rPr lang="en-US" sz="1400" dirty="0">
                <a:solidFill>
                  <a:schemeClr val="tx1">
                    <a:lumMod val="65000"/>
                    <a:lumOff val="35000"/>
                  </a:schemeClr>
                </a:solidFill>
                <a:latin typeface="Corbel"/>
                <a:cs typeface="Corbel"/>
              </a:rPr>
              <a:t>Finland</a:t>
            </a:r>
          </a:p>
          <a:p>
            <a:r>
              <a:rPr lang="en-US" sz="1400" dirty="0">
                <a:solidFill>
                  <a:schemeClr val="tx1">
                    <a:lumMod val="65000"/>
                    <a:lumOff val="35000"/>
                  </a:schemeClr>
                </a:solidFill>
                <a:latin typeface="Corbel"/>
                <a:cs typeface="Corbel"/>
              </a:rPr>
              <a:t>France</a:t>
            </a:r>
          </a:p>
          <a:p>
            <a:r>
              <a:rPr lang="en-US" sz="1400" dirty="0">
                <a:solidFill>
                  <a:schemeClr val="tx1">
                    <a:lumMod val="65000"/>
                    <a:lumOff val="35000"/>
                  </a:schemeClr>
                </a:solidFill>
                <a:latin typeface="Corbel"/>
                <a:cs typeface="Corbel"/>
              </a:rPr>
              <a:t>Georgia</a:t>
            </a:r>
          </a:p>
          <a:p>
            <a:endParaRPr lang="en-US" sz="1400" dirty="0">
              <a:solidFill>
                <a:schemeClr val="tx1">
                  <a:lumMod val="65000"/>
                  <a:lumOff val="35000"/>
                </a:schemeClr>
              </a:solidFill>
              <a:latin typeface="Corbel"/>
              <a:cs typeface="Corbel"/>
            </a:endParaRPr>
          </a:p>
        </p:txBody>
      </p:sp>
      <p:sp>
        <p:nvSpPr>
          <p:cNvPr id="5" name="Rectangle 7"/>
          <p:cNvSpPr/>
          <p:nvPr/>
        </p:nvSpPr>
        <p:spPr>
          <a:xfrm>
            <a:off x="2123728" y="4778733"/>
            <a:ext cx="1932006" cy="2246769"/>
          </a:xfrm>
          <a:prstGeom prst="rect">
            <a:avLst/>
          </a:prstGeom>
        </p:spPr>
        <p:txBody>
          <a:bodyPr wrap="square" numCol="2">
            <a:spAutoFit/>
          </a:bodyPr>
          <a:lstStyle/>
          <a:p>
            <a:r>
              <a:rPr lang="en-US" sz="1400" dirty="0">
                <a:solidFill>
                  <a:schemeClr val="tx1">
                    <a:lumMod val="65000"/>
                    <a:lumOff val="35000"/>
                  </a:schemeClr>
                </a:solidFill>
                <a:latin typeface="Corbel"/>
                <a:cs typeface="Corbel"/>
              </a:rPr>
              <a:t>Ghana</a:t>
            </a:r>
          </a:p>
          <a:p>
            <a:r>
              <a:rPr lang="en-US" sz="1400" dirty="0">
                <a:solidFill>
                  <a:schemeClr val="tx1">
                    <a:lumMod val="65000"/>
                    <a:lumOff val="35000"/>
                  </a:schemeClr>
                </a:solidFill>
                <a:latin typeface="Corbel"/>
                <a:cs typeface="Corbel"/>
              </a:rPr>
              <a:t>Greece</a:t>
            </a:r>
          </a:p>
          <a:p>
            <a:r>
              <a:rPr lang="en-US" sz="1400" dirty="0">
                <a:solidFill>
                  <a:schemeClr val="tx1">
                    <a:lumMod val="65000"/>
                    <a:lumOff val="35000"/>
                  </a:schemeClr>
                </a:solidFill>
                <a:latin typeface="Corbel"/>
                <a:cs typeface="Corbel"/>
              </a:rPr>
              <a:t>Guatemala</a:t>
            </a:r>
          </a:p>
          <a:p>
            <a:r>
              <a:rPr lang="en-US" sz="1400" dirty="0">
                <a:solidFill>
                  <a:schemeClr val="tx1">
                    <a:lumMod val="65000"/>
                    <a:lumOff val="35000"/>
                  </a:schemeClr>
                </a:solidFill>
                <a:latin typeface="Corbel"/>
                <a:cs typeface="Corbel"/>
              </a:rPr>
              <a:t>Honduras</a:t>
            </a:r>
          </a:p>
          <a:p>
            <a:r>
              <a:rPr lang="en-US" sz="1400" dirty="0">
                <a:solidFill>
                  <a:schemeClr val="tx1">
                    <a:lumMod val="65000"/>
                    <a:lumOff val="35000"/>
                  </a:schemeClr>
                </a:solidFill>
                <a:latin typeface="Corbel"/>
                <a:cs typeface="Corbel"/>
              </a:rPr>
              <a:t>Hungary</a:t>
            </a: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r>
              <a:rPr lang="en-US" sz="1400" dirty="0">
                <a:solidFill>
                  <a:schemeClr val="tx1">
                    <a:lumMod val="65000"/>
                    <a:lumOff val="35000"/>
                  </a:schemeClr>
                </a:solidFill>
                <a:latin typeface="Corbel"/>
                <a:cs typeface="Corbel"/>
              </a:rPr>
              <a:t>Indonesia</a:t>
            </a:r>
          </a:p>
          <a:p>
            <a:r>
              <a:rPr lang="en-US" sz="1400" dirty="0">
                <a:solidFill>
                  <a:schemeClr val="tx1">
                    <a:lumMod val="65000"/>
                    <a:lumOff val="35000"/>
                  </a:schemeClr>
                </a:solidFill>
                <a:latin typeface="Corbel"/>
                <a:cs typeface="Corbel"/>
              </a:rPr>
              <a:t>Ireland</a:t>
            </a:r>
          </a:p>
          <a:p>
            <a:r>
              <a:rPr lang="en-US" sz="1400" dirty="0">
                <a:solidFill>
                  <a:schemeClr val="tx1">
                    <a:lumMod val="65000"/>
                    <a:lumOff val="35000"/>
                  </a:schemeClr>
                </a:solidFill>
                <a:latin typeface="Corbel"/>
                <a:cs typeface="Corbel"/>
              </a:rPr>
              <a:t>Israel</a:t>
            </a:r>
          </a:p>
          <a:p>
            <a:r>
              <a:rPr lang="en-US" sz="1400" dirty="0">
                <a:solidFill>
                  <a:schemeClr val="tx1">
                    <a:lumMod val="65000"/>
                    <a:lumOff val="35000"/>
                  </a:schemeClr>
                </a:solidFill>
                <a:latin typeface="Corbel"/>
                <a:cs typeface="Corbel"/>
              </a:rPr>
              <a:t>Italy</a:t>
            </a:r>
          </a:p>
          <a:p>
            <a:r>
              <a:rPr lang="en-US" sz="1400" dirty="0">
                <a:solidFill>
                  <a:schemeClr val="tx1">
                    <a:lumMod val="65000"/>
                    <a:lumOff val="35000"/>
                  </a:schemeClr>
                </a:solidFill>
                <a:latin typeface="Corbel"/>
                <a:cs typeface="Corbel"/>
              </a:rPr>
              <a:t>Ivory Cost</a:t>
            </a:r>
          </a:p>
          <a:p>
            <a:r>
              <a:rPr lang="en-US" sz="1400" dirty="0">
                <a:solidFill>
                  <a:schemeClr val="tx1">
                    <a:lumMod val="65000"/>
                    <a:lumOff val="35000"/>
                  </a:schemeClr>
                </a:solidFill>
                <a:latin typeface="Corbel"/>
                <a:cs typeface="Corbel"/>
              </a:rPr>
              <a:t>Jordan</a:t>
            </a:r>
          </a:p>
        </p:txBody>
      </p:sp>
      <p:sp>
        <p:nvSpPr>
          <p:cNvPr id="6" name="Rectangle 8"/>
          <p:cNvSpPr/>
          <p:nvPr/>
        </p:nvSpPr>
        <p:spPr>
          <a:xfrm>
            <a:off x="3779912" y="4787234"/>
            <a:ext cx="2369788" cy="2462213"/>
          </a:xfrm>
          <a:prstGeom prst="rect">
            <a:avLst/>
          </a:prstGeom>
        </p:spPr>
        <p:txBody>
          <a:bodyPr wrap="square" numCol="2">
            <a:spAutoFit/>
          </a:bodyPr>
          <a:lstStyle/>
          <a:p>
            <a:r>
              <a:rPr lang="en-US" sz="1400" dirty="0">
                <a:solidFill>
                  <a:schemeClr val="tx1">
                    <a:lumMod val="65000"/>
                    <a:lumOff val="35000"/>
                  </a:schemeClr>
                </a:solidFill>
                <a:latin typeface="Corbel"/>
                <a:cs typeface="Corbel"/>
              </a:rPr>
              <a:t>Kenya</a:t>
            </a:r>
          </a:p>
          <a:p>
            <a:r>
              <a:rPr lang="en-US" sz="1400" dirty="0">
                <a:solidFill>
                  <a:schemeClr val="tx1">
                    <a:lumMod val="65000"/>
                    <a:lumOff val="35000"/>
                  </a:schemeClr>
                </a:solidFill>
                <a:latin typeface="Corbel"/>
                <a:cs typeface="Corbel"/>
              </a:rPr>
              <a:t>Latvia</a:t>
            </a:r>
          </a:p>
          <a:p>
            <a:r>
              <a:rPr lang="en-US" sz="1400" dirty="0">
                <a:solidFill>
                  <a:schemeClr val="tx1">
                    <a:lumMod val="65000"/>
                    <a:lumOff val="35000"/>
                  </a:schemeClr>
                </a:solidFill>
                <a:latin typeface="Corbel"/>
                <a:cs typeface="Corbel"/>
              </a:rPr>
              <a:t>Liberia</a:t>
            </a:r>
          </a:p>
          <a:p>
            <a:r>
              <a:rPr lang="en-US" sz="1400" dirty="0">
                <a:solidFill>
                  <a:schemeClr val="tx1">
                    <a:lumMod val="65000"/>
                    <a:lumOff val="35000"/>
                  </a:schemeClr>
                </a:solidFill>
                <a:latin typeface="Corbel"/>
                <a:cs typeface="Corbel"/>
              </a:rPr>
              <a:t>Lithuania</a:t>
            </a:r>
          </a:p>
          <a:p>
            <a:r>
              <a:rPr lang="en-US" sz="1400" dirty="0">
                <a:solidFill>
                  <a:schemeClr val="tx1">
                    <a:lumMod val="65000"/>
                    <a:lumOff val="35000"/>
                  </a:schemeClr>
                </a:solidFill>
                <a:latin typeface="Corbel"/>
                <a:cs typeface="Corbel"/>
              </a:rPr>
              <a:t>Macedonia</a:t>
            </a:r>
          </a:p>
          <a:p>
            <a:r>
              <a:rPr lang="en-US" sz="1400" dirty="0">
                <a:solidFill>
                  <a:schemeClr val="tx1">
                    <a:lumMod val="65000"/>
                    <a:lumOff val="35000"/>
                  </a:schemeClr>
                </a:solidFill>
                <a:latin typeface="Corbel"/>
                <a:cs typeface="Corbel"/>
              </a:rPr>
              <a:t>Malawi</a:t>
            </a: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r>
              <a:rPr lang="en-US" sz="1400" dirty="0">
                <a:solidFill>
                  <a:schemeClr val="tx1">
                    <a:lumMod val="65000"/>
                    <a:lumOff val="35000"/>
                  </a:schemeClr>
                </a:solidFill>
                <a:latin typeface="Corbel"/>
                <a:cs typeface="Corbel"/>
              </a:rPr>
              <a:t>Malta</a:t>
            </a:r>
          </a:p>
          <a:p>
            <a:r>
              <a:rPr lang="en-US" sz="1400" dirty="0">
                <a:solidFill>
                  <a:schemeClr val="tx1">
                    <a:lumMod val="65000"/>
                    <a:lumOff val="35000"/>
                  </a:schemeClr>
                </a:solidFill>
                <a:latin typeface="Corbel"/>
                <a:cs typeface="Corbel"/>
              </a:rPr>
              <a:t>Mexico</a:t>
            </a:r>
          </a:p>
          <a:p>
            <a:r>
              <a:rPr lang="en-US" sz="1400" dirty="0">
                <a:solidFill>
                  <a:schemeClr val="tx1">
                    <a:lumMod val="65000"/>
                    <a:lumOff val="35000"/>
                  </a:schemeClr>
                </a:solidFill>
                <a:latin typeface="Corbel"/>
                <a:cs typeface="Corbel"/>
              </a:rPr>
              <a:t>Moldova</a:t>
            </a:r>
          </a:p>
          <a:p>
            <a:r>
              <a:rPr lang="en-US" sz="1400" dirty="0">
                <a:solidFill>
                  <a:schemeClr val="tx1">
                    <a:lumMod val="65000"/>
                    <a:lumOff val="35000"/>
                  </a:schemeClr>
                </a:solidFill>
                <a:latin typeface="Corbel"/>
                <a:cs typeface="Corbel"/>
              </a:rPr>
              <a:t>Mongolia</a:t>
            </a:r>
          </a:p>
          <a:p>
            <a:r>
              <a:rPr lang="en-US" sz="1400" dirty="0">
                <a:solidFill>
                  <a:schemeClr val="tx1">
                    <a:lumMod val="65000"/>
                    <a:lumOff val="35000"/>
                  </a:schemeClr>
                </a:solidFill>
                <a:latin typeface="Corbel"/>
                <a:cs typeface="Corbel"/>
              </a:rPr>
              <a:t>Montenegro</a:t>
            </a:r>
          </a:p>
          <a:p>
            <a:r>
              <a:rPr lang="en-US" sz="1400" dirty="0">
                <a:solidFill>
                  <a:schemeClr val="tx1">
                    <a:lumMod val="65000"/>
                    <a:lumOff val="35000"/>
                  </a:schemeClr>
                </a:solidFill>
                <a:latin typeface="Corbel"/>
                <a:cs typeface="Corbel"/>
              </a:rPr>
              <a:t>Netherlands</a:t>
            </a:r>
          </a:p>
          <a:p>
            <a:endParaRPr lang="en-US" sz="1400" dirty="0">
              <a:solidFill>
                <a:schemeClr val="tx1">
                  <a:lumMod val="65000"/>
                  <a:lumOff val="35000"/>
                </a:schemeClr>
              </a:solidFill>
              <a:latin typeface="Corbel"/>
              <a:cs typeface="Corbel"/>
            </a:endParaRPr>
          </a:p>
        </p:txBody>
      </p:sp>
      <p:sp>
        <p:nvSpPr>
          <p:cNvPr id="7" name="Rectangle 9"/>
          <p:cNvSpPr/>
          <p:nvPr/>
        </p:nvSpPr>
        <p:spPr>
          <a:xfrm>
            <a:off x="5868144" y="4782631"/>
            <a:ext cx="2119554" cy="2246769"/>
          </a:xfrm>
          <a:prstGeom prst="rect">
            <a:avLst/>
          </a:prstGeom>
        </p:spPr>
        <p:txBody>
          <a:bodyPr wrap="square" numCol="2">
            <a:spAutoFit/>
          </a:bodyPr>
          <a:lstStyle/>
          <a:p>
            <a:r>
              <a:rPr lang="en-US" sz="1400" dirty="0">
                <a:solidFill>
                  <a:schemeClr val="tx1">
                    <a:lumMod val="65000"/>
                    <a:lumOff val="35000"/>
                  </a:schemeClr>
                </a:solidFill>
                <a:latin typeface="Corbel"/>
                <a:cs typeface="Corbel"/>
              </a:rPr>
              <a:t>New Zealand</a:t>
            </a:r>
          </a:p>
          <a:p>
            <a:r>
              <a:rPr lang="en-US" sz="1400" dirty="0">
                <a:solidFill>
                  <a:schemeClr val="tx1">
                    <a:lumMod val="65000"/>
                    <a:lumOff val="35000"/>
                  </a:schemeClr>
                </a:solidFill>
                <a:latin typeface="Corbel"/>
                <a:cs typeface="Corbel"/>
              </a:rPr>
              <a:t>Norway</a:t>
            </a:r>
          </a:p>
          <a:p>
            <a:r>
              <a:rPr lang="en-US" sz="1400" dirty="0">
                <a:solidFill>
                  <a:schemeClr val="tx1">
                    <a:lumMod val="65000"/>
                    <a:lumOff val="35000"/>
                  </a:schemeClr>
                </a:solidFill>
                <a:latin typeface="Corbel"/>
                <a:cs typeface="Corbel"/>
              </a:rPr>
              <a:t>Papua New Guinea Panama</a:t>
            </a: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endParaRPr lang="en-US" sz="1400" dirty="0">
              <a:solidFill>
                <a:schemeClr val="tx1">
                  <a:lumMod val="65000"/>
                  <a:lumOff val="35000"/>
                </a:schemeClr>
              </a:solidFill>
              <a:latin typeface="Corbel"/>
              <a:cs typeface="Corbel"/>
            </a:endParaRPr>
          </a:p>
          <a:p>
            <a:r>
              <a:rPr lang="en-US" sz="1400" dirty="0">
                <a:solidFill>
                  <a:schemeClr val="tx1">
                    <a:lumMod val="65000"/>
                    <a:lumOff val="35000"/>
                  </a:schemeClr>
                </a:solidFill>
                <a:latin typeface="Corbel"/>
                <a:cs typeface="Corbel"/>
              </a:rPr>
              <a:t> Paraguay</a:t>
            </a:r>
          </a:p>
          <a:p>
            <a:r>
              <a:rPr lang="en-US" sz="1400" dirty="0">
                <a:solidFill>
                  <a:schemeClr val="tx1">
                    <a:lumMod val="65000"/>
                    <a:lumOff val="35000"/>
                  </a:schemeClr>
                </a:solidFill>
                <a:latin typeface="Corbel"/>
                <a:cs typeface="Corbel"/>
              </a:rPr>
              <a:t> Peru</a:t>
            </a:r>
          </a:p>
          <a:p>
            <a:r>
              <a:rPr lang="en-US" sz="1400" dirty="0">
                <a:solidFill>
                  <a:schemeClr val="tx1">
                    <a:lumMod val="65000"/>
                    <a:lumOff val="35000"/>
                  </a:schemeClr>
                </a:solidFill>
                <a:latin typeface="Corbel"/>
                <a:cs typeface="Corbel"/>
              </a:rPr>
              <a:t> Philippines</a:t>
            </a:r>
          </a:p>
          <a:p>
            <a:r>
              <a:rPr lang="en-US" sz="1400" dirty="0">
                <a:solidFill>
                  <a:schemeClr val="tx1">
                    <a:lumMod val="65000"/>
                    <a:lumOff val="35000"/>
                  </a:schemeClr>
                </a:solidFill>
                <a:latin typeface="Corbel"/>
                <a:cs typeface="Corbel"/>
              </a:rPr>
              <a:t> Romania</a:t>
            </a:r>
          </a:p>
          <a:p>
            <a:r>
              <a:rPr lang="en-US" sz="1400" dirty="0">
                <a:solidFill>
                  <a:schemeClr val="tx1">
                    <a:lumMod val="65000"/>
                    <a:lumOff val="35000"/>
                  </a:schemeClr>
                </a:solidFill>
                <a:latin typeface="Corbel"/>
                <a:cs typeface="Corbel"/>
              </a:rPr>
              <a:t> Serbia</a:t>
            </a:r>
          </a:p>
          <a:p>
            <a:r>
              <a:rPr lang="en-US" sz="1400" dirty="0">
                <a:solidFill>
                  <a:schemeClr val="tx1">
                    <a:lumMod val="65000"/>
                    <a:lumOff val="35000"/>
                  </a:schemeClr>
                </a:solidFill>
                <a:latin typeface="Corbel"/>
                <a:cs typeface="Corbel"/>
              </a:rPr>
              <a:t>Sierra Leone</a:t>
            </a:r>
          </a:p>
          <a:p>
            <a:endParaRPr lang="en-US" sz="1400" dirty="0">
              <a:solidFill>
                <a:schemeClr val="tx1">
                  <a:lumMod val="65000"/>
                  <a:lumOff val="35000"/>
                </a:schemeClr>
              </a:solidFill>
              <a:latin typeface="Corbel"/>
              <a:cs typeface="Corbel"/>
            </a:endParaRPr>
          </a:p>
        </p:txBody>
      </p:sp>
      <p:sp>
        <p:nvSpPr>
          <p:cNvPr id="8" name="Rectangle 10"/>
          <p:cNvSpPr/>
          <p:nvPr/>
        </p:nvSpPr>
        <p:spPr>
          <a:xfrm>
            <a:off x="7812360" y="3068960"/>
            <a:ext cx="1393822" cy="3108543"/>
          </a:xfrm>
          <a:prstGeom prst="rect">
            <a:avLst/>
          </a:prstGeom>
        </p:spPr>
        <p:txBody>
          <a:bodyPr wrap="square">
            <a:spAutoFit/>
          </a:bodyPr>
          <a:lstStyle/>
          <a:p>
            <a:r>
              <a:rPr lang="en-US" sz="1400" dirty="0">
                <a:solidFill>
                  <a:schemeClr val="tx1">
                    <a:lumMod val="65000"/>
                    <a:lumOff val="35000"/>
                  </a:schemeClr>
                </a:solidFill>
                <a:latin typeface="Corbel"/>
                <a:cs typeface="Corbel"/>
              </a:rPr>
              <a:t>Slovak Republic</a:t>
            </a:r>
          </a:p>
          <a:p>
            <a:r>
              <a:rPr lang="en-US" sz="1400" dirty="0">
                <a:solidFill>
                  <a:schemeClr val="tx1">
                    <a:lumMod val="65000"/>
                    <a:lumOff val="35000"/>
                  </a:schemeClr>
                </a:solidFill>
                <a:latin typeface="Corbel"/>
                <a:cs typeface="Corbel"/>
              </a:rPr>
              <a:t>South Africa</a:t>
            </a:r>
          </a:p>
          <a:p>
            <a:r>
              <a:rPr lang="en-US" sz="1400" dirty="0">
                <a:solidFill>
                  <a:schemeClr val="tx1">
                    <a:lumMod val="65000"/>
                    <a:lumOff val="35000"/>
                  </a:schemeClr>
                </a:solidFill>
                <a:latin typeface="Corbel"/>
                <a:cs typeface="Corbel"/>
              </a:rPr>
              <a:t>South Korea</a:t>
            </a:r>
          </a:p>
          <a:p>
            <a:r>
              <a:rPr lang="en-US" sz="1400" dirty="0">
                <a:solidFill>
                  <a:schemeClr val="tx1">
                    <a:lumMod val="65000"/>
                    <a:lumOff val="35000"/>
                  </a:schemeClr>
                </a:solidFill>
                <a:latin typeface="Corbel"/>
                <a:cs typeface="Corbel"/>
              </a:rPr>
              <a:t>Spain</a:t>
            </a:r>
          </a:p>
          <a:p>
            <a:r>
              <a:rPr lang="en-US" sz="1400" dirty="0">
                <a:solidFill>
                  <a:schemeClr val="tx1">
                    <a:lumMod val="65000"/>
                    <a:lumOff val="35000"/>
                  </a:schemeClr>
                </a:solidFill>
                <a:latin typeface="Corbel"/>
                <a:cs typeface="Corbel"/>
              </a:rPr>
              <a:t>Sweden</a:t>
            </a:r>
          </a:p>
          <a:p>
            <a:r>
              <a:rPr lang="en-US" sz="1400" dirty="0">
                <a:solidFill>
                  <a:schemeClr val="tx1">
                    <a:lumMod val="65000"/>
                    <a:lumOff val="35000"/>
                  </a:schemeClr>
                </a:solidFill>
                <a:latin typeface="Corbel"/>
                <a:cs typeface="Corbel"/>
              </a:rPr>
              <a:t>Tanzania</a:t>
            </a:r>
          </a:p>
          <a:p>
            <a:r>
              <a:rPr lang="en-US" sz="1400" dirty="0">
                <a:solidFill>
                  <a:schemeClr val="tx1">
                    <a:lumMod val="65000"/>
                    <a:lumOff val="35000"/>
                  </a:schemeClr>
                </a:solidFill>
                <a:latin typeface="Corbel"/>
                <a:cs typeface="Corbel"/>
              </a:rPr>
              <a:t>Trinidad &amp; Tobago</a:t>
            </a:r>
          </a:p>
          <a:p>
            <a:r>
              <a:rPr lang="en-US" sz="1400" dirty="0">
                <a:solidFill>
                  <a:schemeClr val="tx1">
                    <a:lumMod val="65000"/>
                    <a:lumOff val="35000"/>
                  </a:schemeClr>
                </a:solidFill>
                <a:latin typeface="Corbel"/>
                <a:cs typeface="Corbel"/>
              </a:rPr>
              <a:t>Tunisia</a:t>
            </a:r>
          </a:p>
          <a:p>
            <a:r>
              <a:rPr lang="en-US" sz="1400" dirty="0">
                <a:solidFill>
                  <a:schemeClr val="tx1">
                    <a:lumMod val="65000"/>
                    <a:lumOff val="35000"/>
                  </a:schemeClr>
                </a:solidFill>
                <a:latin typeface="Corbel"/>
                <a:cs typeface="Corbel"/>
              </a:rPr>
              <a:t>Turkey</a:t>
            </a:r>
          </a:p>
          <a:p>
            <a:r>
              <a:rPr lang="en-US" sz="1400" dirty="0">
                <a:solidFill>
                  <a:schemeClr val="tx1">
                    <a:lumMod val="65000"/>
                    <a:lumOff val="35000"/>
                  </a:schemeClr>
                </a:solidFill>
                <a:latin typeface="Corbel"/>
                <a:cs typeface="Corbel"/>
              </a:rPr>
              <a:t>Ukraine</a:t>
            </a:r>
          </a:p>
          <a:p>
            <a:r>
              <a:rPr lang="en-US" sz="1400" dirty="0">
                <a:solidFill>
                  <a:schemeClr val="tx1">
                    <a:lumMod val="65000"/>
                    <a:lumOff val="35000"/>
                  </a:schemeClr>
                </a:solidFill>
                <a:latin typeface="Corbel"/>
                <a:cs typeface="Corbel"/>
              </a:rPr>
              <a:t>United Kingdom</a:t>
            </a:r>
          </a:p>
          <a:p>
            <a:r>
              <a:rPr lang="en-US" sz="1400" dirty="0">
                <a:solidFill>
                  <a:schemeClr val="tx1">
                    <a:lumMod val="65000"/>
                    <a:lumOff val="35000"/>
                  </a:schemeClr>
                </a:solidFill>
                <a:latin typeface="Corbel"/>
                <a:cs typeface="Corbel"/>
              </a:rPr>
              <a:t>United States</a:t>
            </a:r>
          </a:p>
          <a:p>
            <a:r>
              <a:rPr lang="en-US" sz="1400" dirty="0">
                <a:solidFill>
                  <a:schemeClr val="tx1">
                    <a:lumMod val="65000"/>
                    <a:lumOff val="35000"/>
                  </a:schemeClr>
                </a:solidFill>
                <a:latin typeface="Corbel"/>
                <a:cs typeface="Corbel"/>
              </a:rPr>
              <a:t>Uruguay</a:t>
            </a:r>
          </a:p>
        </p:txBody>
      </p:sp>
      <p:sp>
        <p:nvSpPr>
          <p:cNvPr id="9" name="TextBox 12"/>
          <p:cNvSpPr txBox="1"/>
          <p:nvPr/>
        </p:nvSpPr>
        <p:spPr>
          <a:xfrm>
            <a:off x="1587432" y="897607"/>
            <a:ext cx="6008322" cy="3693319"/>
          </a:xfrm>
          <a:prstGeom prst="rect">
            <a:avLst/>
          </a:prstGeom>
          <a:noFill/>
        </p:spPr>
        <p:txBody>
          <a:bodyPr wrap="square" rtlCol="0">
            <a:spAutoFit/>
          </a:bodyPr>
          <a:lstStyle/>
          <a:p>
            <a:r>
              <a:rPr lang="en-US" sz="4400" b="1" dirty="0">
                <a:solidFill>
                  <a:schemeClr val="tx1">
                    <a:lumMod val="85000"/>
                  </a:schemeClr>
                </a:solidFill>
                <a:latin typeface="Corbel"/>
                <a:cs typeface="Corbel"/>
              </a:rPr>
              <a:t>8</a:t>
            </a:r>
            <a:r>
              <a:rPr lang="en-US" sz="2400" b="1" dirty="0">
                <a:solidFill>
                  <a:schemeClr val="tx1">
                    <a:lumMod val="85000"/>
                  </a:schemeClr>
                </a:solidFill>
                <a:latin typeface="Corbel"/>
                <a:cs typeface="Corbel"/>
              </a:rPr>
              <a:t> </a:t>
            </a:r>
            <a:r>
              <a:rPr lang="en-US" sz="2000" b="1" dirty="0" err="1">
                <a:solidFill>
                  <a:schemeClr val="tx1">
                    <a:lumMod val="85000"/>
                  </a:schemeClr>
                </a:solidFill>
                <a:latin typeface="Corbel"/>
                <a:cs typeface="Corbel"/>
              </a:rPr>
              <a:t>países</a:t>
            </a:r>
            <a:r>
              <a:rPr lang="en-US" sz="2000" b="1" dirty="0">
                <a:solidFill>
                  <a:schemeClr val="tx1">
                    <a:lumMod val="85000"/>
                  </a:schemeClr>
                </a:solidFill>
                <a:latin typeface="Corbel"/>
                <a:cs typeface="Corbel"/>
              </a:rPr>
              <a:t> </a:t>
            </a:r>
            <a:r>
              <a:rPr lang="en-US" sz="2000" b="1" dirty="0" err="1">
                <a:solidFill>
                  <a:schemeClr val="tx1">
                    <a:lumMod val="85000"/>
                  </a:schemeClr>
                </a:solidFill>
                <a:latin typeface="Corbel"/>
                <a:cs typeface="Corbel"/>
              </a:rPr>
              <a:t>fundadores</a:t>
            </a:r>
            <a:endParaRPr lang="en-US" sz="2000" b="1" dirty="0">
              <a:solidFill>
                <a:schemeClr val="tx1">
                  <a:lumMod val="85000"/>
                </a:schemeClr>
              </a:solidFill>
              <a:latin typeface="Corbel"/>
              <a:cs typeface="Corbel"/>
            </a:endParaRPr>
          </a:p>
          <a:p>
            <a:pPr algn="r"/>
            <a:r>
              <a:rPr lang="en-US" sz="4800" b="1" dirty="0">
                <a:solidFill>
                  <a:srgbClr val="3366FF"/>
                </a:solidFill>
                <a:latin typeface="Corbel"/>
                <a:cs typeface="Corbel"/>
              </a:rPr>
              <a:t>75</a:t>
            </a:r>
            <a:r>
              <a:rPr lang="en-US" sz="2400" b="1" dirty="0">
                <a:solidFill>
                  <a:srgbClr val="595959"/>
                </a:solidFill>
                <a:latin typeface="Corbel"/>
                <a:cs typeface="Corbel"/>
              </a:rPr>
              <a:t> </a:t>
            </a:r>
            <a:r>
              <a:rPr lang="en-US" sz="2000" b="1" dirty="0" err="1">
                <a:solidFill>
                  <a:srgbClr val="3366FF"/>
                </a:solidFill>
                <a:latin typeface="Corbel"/>
                <a:cs typeface="Corbel"/>
              </a:rPr>
              <a:t>países</a:t>
            </a:r>
            <a:r>
              <a:rPr lang="en-US" sz="2000" b="1" dirty="0">
                <a:solidFill>
                  <a:srgbClr val="3366FF"/>
                </a:solidFill>
                <a:latin typeface="Corbel"/>
                <a:cs typeface="Corbel"/>
              </a:rPr>
              <a:t> </a:t>
            </a:r>
            <a:r>
              <a:rPr lang="en-US" sz="2000" b="1" dirty="0" err="1">
                <a:solidFill>
                  <a:srgbClr val="3366FF"/>
                </a:solidFill>
                <a:latin typeface="Corbel"/>
                <a:cs typeface="Corbel"/>
              </a:rPr>
              <a:t>participantes</a:t>
            </a:r>
            <a:endParaRPr lang="en-US" sz="2000" b="1" dirty="0">
              <a:solidFill>
                <a:srgbClr val="3366FF"/>
              </a:solidFill>
              <a:latin typeface="Corbel"/>
              <a:cs typeface="Corbel"/>
            </a:endParaRPr>
          </a:p>
          <a:p>
            <a:r>
              <a:rPr lang="en-US" sz="5400" b="1" dirty="0">
                <a:solidFill>
                  <a:schemeClr val="accent3">
                    <a:lumMod val="75000"/>
                  </a:schemeClr>
                </a:solidFill>
                <a:latin typeface="Corbel"/>
                <a:cs typeface="Corbel"/>
              </a:rPr>
              <a:t>2</a:t>
            </a:r>
            <a:r>
              <a:rPr lang="en-US" sz="2400" b="1" dirty="0">
                <a:solidFill>
                  <a:schemeClr val="accent3">
                    <a:lumMod val="75000"/>
                  </a:schemeClr>
                </a:solidFill>
                <a:latin typeface="Corbel"/>
                <a:cs typeface="Corbel"/>
              </a:rPr>
              <a:t> </a:t>
            </a:r>
            <a:r>
              <a:rPr lang="en-US" sz="2000" b="1" dirty="0">
                <a:solidFill>
                  <a:schemeClr val="accent3">
                    <a:lumMod val="75000"/>
                  </a:schemeClr>
                </a:solidFill>
                <a:latin typeface="Corbel"/>
                <a:cs typeface="Corbel"/>
              </a:rPr>
              <a:t>mil </a:t>
            </a:r>
            <a:r>
              <a:rPr lang="en-US" sz="2000" b="1" dirty="0" err="1">
                <a:solidFill>
                  <a:schemeClr val="accent3">
                    <a:lumMod val="75000"/>
                  </a:schemeClr>
                </a:solidFill>
                <a:latin typeface="Corbel"/>
                <a:cs typeface="Corbel"/>
              </a:rPr>
              <a:t>millones</a:t>
            </a:r>
            <a:r>
              <a:rPr lang="en-US" sz="2000" b="1" dirty="0">
                <a:solidFill>
                  <a:schemeClr val="accent3">
                    <a:lumMod val="75000"/>
                  </a:schemeClr>
                </a:solidFill>
                <a:latin typeface="Corbel"/>
                <a:cs typeface="Corbel"/>
              </a:rPr>
              <a:t> de personas </a:t>
            </a:r>
            <a:r>
              <a:rPr lang="en-US" sz="2000" b="1" dirty="0" err="1">
                <a:solidFill>
                  <a:schemeClr val="accent3">
                    <a:lumMod val="75000"/>
                  </a:schemeClr>
                </a:solidFill>
                <a:latin typeface="Corbel"/>
                <a:cs typeface="Corbel"/>
              </a:rPr>
              <a:t>representadas</a:t>
            </a:r>
            <a:endParaRPr lang="en-US" sz="2000" b="1" dirty="0">
              <a:solidFill>
                <a:schemeClr val="accent3">
                  <a:lumMod val="75000"/>
                </a:schemeClr>
              </a:solidFill>
              <a:latin typeface="Corbel"/>
              <a:cs typeface="Corbel"/>
            </a:endParaRPr>
          </a:p>
          <a:p>
            <a:pPr algn="r"/>
            <a:r>
              <a:rPr lang="en-US" sz="4400" b="1" dirty="0">
                <a:solidFill>
                  <a:srgbClr val="FFFF00"/>
                </a:solidFill>
                <a:latin typeface="Corbel"/>
                <a:cs typeface="Corbel"/>
              </a:rPr>
              <a:t>&gt; 100 </a:t>
            </a:r>
            <a:r>
              <a:rPr lang="en-US" sz="2000" b="1" dirty="0">
                <a:solidFill>
                  <a:srgbClr val="FFFF00"/>
                </a:solidFill>
                <a:latin typeface="Corbel"/>
                <a:cs typeface="Corbel"/>
              </a:rPr>
              <a:t>planes de </a:t>
            </a:r>
            <a:r>
              <a:rPr lang="en-US" sz="2000" b="1" dirty="0" err="1">
                <a:solidFill>
                  <a:srgbClr val="FFFF00"/>
                </a:solidFill>
                <a:latin typeface="Corbel"/>
                <a:cs typeface="Corbel"/>
              </a:rPr>
              <a:t>acción</a:t>
            </a:r>
            <a:endParaRPr lang="en-US" sz="2000" b="1" dirty="0">
              <a:solidFill>
                <a:srgbClr val="FFFF00"/>
              </a:solidFill>
              <a:latin typeface="Corbel"/>
              <a:cs typeface="Corbel"/>
            </a:endParaRPr>
          </a:p>
          <a:p>
            <a:r>
              <a:rPr lang="en-US" sz="4400" b="1" dirty="0">
                <a:solidFill>
                  <a:srgbClr val="FF0000"/>
                </a:solidFill>
                <a:latin typeface="Corbel"/>
                <a:cs typeface="Corbel"/>
              </a:rPr>
              <a:t>2500</a:t>
            </a:r>
            <a:r>
              <a:rPr lang="en-US" sz="3200" b="1" dirty="0">
                <a:solidFill>
                  <a:srgbClr val="FF0000"/>
                </a:solidFill>
                <a:latin typeface="Corbel"/>
                <a:cs typeface="Corbel"/>
              </a:rPr>
              <a:t>+ </a:t>
            </a:r>
            <a:r>
              <a:rPr lang="en-US" sz="2000" b="1" dirty="0" err="1">
                <a:solidFill>
                  <a:srgbClr val="FF0000"/>
                </a:solidFill>
                <a:latin typeface="Corbel"/>
                <a:cs typeface="Corbel"/>
              </a:rPr>
              <a:t>compromisos</a:t>
            </a:r>
            <a:endParaRPr lang="en-US" sz="2000" b="1" dirty="0">
              <a:solidFill>
                <a:srgbClr val="FF0000"/>
              </a:solidFill>
              <a:latin typeface="Corbel"/>
              <a:cs typeface="Corbel"/>
            </a:endParaRPr>
          </a:p>
        </p:txBody>
      </p:sp>
    </p:spTree>
    <p:extLst>
      <p:ext uri="{BB962C8B-B14F-4D97-AF65-F5344CB8AC3E}">
        <p14:creationId xmlns:p14="http://schemas.microsoft.com/office/powerpoint/2010/main" val="4238589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2339752" y="-99046"/>
            <a:ext cx="4339094" cy="1143000"/>
          </a:xfrm>
        </p:spPr>
        <p:txBody>
          <a:bodyPr>
            <a:normAutofit/>
          </a:bodyPr>
          <a:lstStyle/>
          <a:p>
            <a:pPr algn="ctr"/>
            <a:r>
              <a:rPr lang="en-US" dirty="0" err="1">
                <a:solidFill>
                  <a:schemeClr val="bg2">
                    <a:lumMod val="75000"/>
                  </a:schemeClr>
                </a:solidFill>
                <a:latin typeface="Gill Sans"/>
                <a:cs typeface="Gill Sans"/>
              </a:rPr>
              <a:t>Gobernanza</a:t>
            </a:r>
            <a:r>
              <a:rPr lang="en-US" dirty="0">
                <a:solidFill>
                  <a:schemeClr val="bg2">
                    <a:lumMod val="75000"/>
                  </a:schemeClr>
                </a:solidFill>
                <a:latin typeface="Gill Sans"/>
                <a:cs typeface="Gill Sans"/>
              </a:rPr>
              <a:t> OGP </a:t>
            </a:r>
          </a:p>
        </p:txBody>
      </p:sp>
      <p:sp>
        <p:nvSpPr>
          <p:cNvPr id="13" name="TextBox 12"/>
          <p:cNvSpPr txBox="1"/>
          <p:nvPr/>
        </p:nvSpPr>
        <p:spPr>
          <a:xfrm>
            <a:off x="298807" y="764704"/>
            <a:ext cx="8553396" cy="658556"/>
          </a:xfrm>
          <a:prstGeom prst="rect">
            <a:avLst/>
          </a:prstGeom>
          <a:solidFill>
            <a:schemeClr val="tx1">
              <a:lumMod val="50000"/>
              <a:lumOff val="50000"/>
            </a:schemeClr>
          </a:solidFill>
          <a:ln>
            <a:noFill/>
          </a:ln>
        </p:spPr>
        <p:txBody>
          <a:bodyPr wrap="square" rtlCol="0" anchor="ctr" anchorCtr="0">
            <a:noAutofit/>
          </a:bodyPr>
          <a:lstStyle/>
          <a:p>
            <a:pPr algn="ctr"/>
            <a:r>
              <a:rPr lang="es-MX" sz="2400" b="1" dirty="0">
                <a:solidFill>
                  <a:schemeClr val="bg2">
                    <a:lumMod val="75000"/>
                  </a:schemeClr>
                </a:solidFill>
                <a:latin typeface="Calibri"/>
              </a:rPr>
              <a:t>  </a:t>
            </a:r>
            <a:r>
              <a:rPr lang="es-MX" sz="2800" b="1" dirty="0">
                <a:solidFill>
                  <a:schemeClr val="bg2">
                    <a:lumMod val="75000"/>
                  </a:schemeClr>
                </a:solidFill>
                <a:latin typeface="Candara"/>
              </a:rPr>
              <a:t>Comité Directivo de O</a:t>
            </a:r>
            <a:r>
              <a:rPr lang="es-MX" sz="2800" b="1" dirty="0">
                <a:solidFill>
                  <a:schemeClr val="bg2">
                    <a:lumMod val="75000"/>
                  </a:schemeClr>
                </a:solidFill>
                <a:latin typeface="Candara"/>
                <a:cs typeface="Candara"/>
              </a:rPr>
              <a:t>GP </a:t>
            </a:r>
          </a:p>
        </p:txBody>
      </p:sp>
      <p:sp>
        <p:nvSpPr>
          <p:cNvPr id="18" name="TextBox 17"/>
          <p:cNvSpPr txBox="1"/>
          <p:nvPr/>
        </p:nvSpPr>
        <p:spPr>
          <a:xfrm>
            <a:off x="4619841" y="1541317"/>
            <a:ext cx="4232362" cy="3933565"/>
          </a:xfrm>
          <a:prstGeom prst="rect">
            <a:avLst/>
          </a:prstGeom>
          <a:solidFill>
            <a:schemeClr val="accent4">
              <a:lumMod val="75000"/>
            </a:schemeClr>
          </a:solidFill>
          <a:ln>
            <a:noFill/>
          </a:ln>
        </p:spPr>
        <p:txBody>
          <a:bodyPr wrap="square" rtlCol="0" anchor="ctr" anchorCtr="0">
            <a:noAutofit/>
          </a:bodyPr>
          <a:lstStyle/>
          <a:p>
            <a:pPr algn="ctr"/>
            <a:endParaRPr lang="en-US" sz="2000" dirty="0">
              <a:latin typeface="Candara"/>
              <a:cs typeface="Candara"/>
            </a:endParaRPr>
          </a:p>
        </p:txBody>
      </p:sp>
      <p:sp>
        <p:nvSpPr>
          <p:cNvPr id="19" name="TextBox 18"/>
          <p:cNvSpPr txBox="1"/>
          <p:nvPr/>
        </p:nvSpPr>
        <p:spPr>
          <a:xfrm>
            <a:off x="298807" y="1533805"/>
            <a:ext cx="4201993" cy="3941077"/>
          </a:xfrm>
          <a:prstGeom prst="rect">
            <a:avLst/>
          </a:prstGeom>
          <a:solidFill>
            <a:schemeClr val="accent1">
              <a:lumMod val="75000"/>
            </a:schemeClr>
          </a:solidFill>
          <a:ln>
            <a:noFill/>
          </a:ln>
        </p:spPr>
        <p:txBody>
          <a:bodyPr wrap="square" rtlCol="0" anchor="ctr" anchorCtr="0">
            <a:noAutofit/>
          </a:bodyPr>
          <a:lstStyle/>
          <a:p>
            <a:pPr algn="ctr"/>
            <a:endParaRPr lang="en-US" sz="2000" dirty="0">
              <a:solidFill>
                <a:srgbClr val="FFFFFF"/>
              </a:solidFill>
              <a:latin typeface="Candara"/>
              <a:cs typeface="Candara"/>
            </a:endParaRPr>
          </a:p>
        </p:txBody>
      </p:sp>
      <p:sp>
        <p:nvSpPr>
          <p:cNvPr id="20" name="Rectangle 19"/>
          <p:cNvSpPr/>
          <p:nvPr/>
        </p:nvSpPr>
        <p:spPr>
          <a:xfrm>
            <a:off x="1333555" y="1844824"/>
            <a:ext cx="2214628" cy="2800767"/>
          </a:xfrm>
          <a:prstGeom prst="rect">
            <a:avLst/>
          </a:prstGeom>
        </p:spPr>
        <p:txBody>
          <a:bodyPr wrap="square">
            <a:spAutoFit/>
          </a:bodyPr>
          <a:lstStyle/>
          <a:p>
            <a:pPr algn="ctr"/>
            <a:r>
              <a:rPr lang="es-MX" sz="1600" dirty="0">
                <a:solidFill>
                  <a:schemeClr val="bg1"/>
                </a:solidFill>
                <a:latin typeface="Candara"/>
                <a:cs typeface="Candara"/>
              </a:rPr>
              <a:t>Reino Unido </a:t>
            </a:r>
          </a:p>
          <a:p>
            <a:pPr algn="ctr"/>
            <a:r>
              <a:rPr lang="es-MX" sz="1600" dirty="0">
                <a:solidFill>
                  <a:schemeClr val="bg1"/>
                </a:solidFill>
                <a:latin typeface="Candara"/>
                <a:cs typeface="Candara"/>
              </a:rPr>
              <a:t>Indonesia </a:t>
            </a:r>
            <a:endParaRPr lang="es-MX" sz="1600" dirty="0">
              <a:solidFill>
                <a:srgbClr val="FF0000"/>
              </a:solidFill>
              <a:latin typeface="Candara"/>
              <a:cs typeface="Candara"/>
            </a:endParaRPr>
          </a:p>
          <a:p>
            <a:pPr algn="ctr"/>
            <a:r>
              <a:rPr lang="es-MX" sz="1600" dirty="0">
                <a:solidFill>
                  <a:schemeClr val="bg1"/>
                </a:solidFill>
                <a:latin typeface="Candara"/>
                <a:cs typeface="Candara"/>
              </a:rPr>
              <a:t>México </a:t>
            </a:r>
          </a:p>
          <a:p>
            <a:pPr algn="ctr"/>
            <a:r>
              <a:rPr lang="es-MX" sz="1600" dirty="0">
                <a:solidFill>
                  <a:schemeClr val="bg1"/>
                </a:solidFill>
                <a:latin typeface="Candara"/>
                <a:cs typeface="Candara"/>
              </a:rPr>
              <a:t>Sudáfrica </a:t>
            </a:r>
          </a:p>
          <a:p>
            <a:pPr algn="ctr"/>
            <a:r>
              <a:rPr lang="es-MX" sz="1600" dirty="0">
                <a:solidFill>
                  <a:schemeClr val="bg1"/>
                </a:solidFill>
                <a:latin typeface="Candara"/>
                <a:cs typeface="Candara"/>
              </a:rPr>
              <a:t>Brasil </a:t>
            </a:r>
          </a:p>
          <a:p>
            <a:pPr algn="ctr"/>
            <a:r>
              <a:rPr lang="es-MX" sz="1600" dirty="0">
                <a:solidFill>
                  <a:schemeClr val="bg1"/>
                </a:solidFill>
                <a:latin typeface="Candara"/>
                <a:cs typeface="Candara"/>
              </a:rPr>
              <a:t>Chile</a:t>
            </a:r>
          </a:p>
          <a:p>
            <a:pPr algn="ctr"/>
            <a:r>
              <a:rPr lang="es-MX" sz="1600" dirty="0">
                <a:solidFill>
                  <a:schemeClr val="bg1"/>
                </a:solidFill>
                <a:latin typeface="Candara"/>
                <a:cs typeface="Candara"/>
              </a:rPr>
              <a:t>Rumania </a:t>
            </a:r>
          </a:p>
          <a:p>
            <a:pPr algn="ctr"/>
            <a:r>
              <a:rPr lang="es-MX" sz="1600" dirty="0">
                <a:solidFill>
                  <a:schemeClr val="bg1"/>
                </a:solidFill>
                <a:latin typeface="Candara"/>
                <a:cs typeface="Candara"/>
              </a:rPr>
              <a:t>Estados Unidos</a:t>
            </a:r>
          </a:p>
          <a:p>
            <a:pPr algn="ctr"/>
            <a:r>
              <a:rPr lang="es-MX" sz="1600" dirty="0">
                <a:solidFill>
                  <a:schemeClr val="bg1"/>
                </a:solidFill>
                <a:latin typeface="Candara"/>
                <a:cs typeface="Candara"/>
              </a:rPr>
              <a:t>Francia</a:t>
            </a:r>
          </a:p>
          <a:p>
            <a:pPr algn="ctr"/>
            <a:r>
              <a:rPr lang="es-MX" sz="1600" dirty="0">
                <a:solidFill>
                  <a:schemeClr val="bg1"/>
                </a:solidFill>
                <a:latin typeface="Candara"/>
                <a:cs typeface="Candara"/>
              </a:rPr>
              <a:t>Croacia</a:t>
            </a:r>
          </a:p>
          <a:p>
            <a:pPr algn="ctr"/>
            <a:r>
              <a:rPr lang="es-MX" sz="1600" dirty="0">
                <a:solidFill>
                  <a:schemeClr val="bg1"/>
                </a:solidFill>
                <a:latin typeface="Candara"/>
                <a:cs typeface="Candara"/>
              </a:rPr>
              <a:t>Georgia</a:t>
            </a:r>
          </a:p>
        </p:txBody>
      </p:sp>
      <p:sp>
        <p:nvSpPr>
          <p:cNvPr id="21" name="Rectangle 20"/>
          <p:cNvSpPr/>
          <p:nvPr/>
        </p:nvSpPr>
        <p:spPr>
          <a:xfrm>
            <a:off x="4265618" y="1789905"/>
            <a:ext cx="4773345" cy="2800767"/>
          </a:xfrm>
          <a:prstGeom prst="rect">
            <a:avLst/>
          </a:prstGeom>
        </p:spPr>
        <p:txBody>
          <a:bodyPr wrap="square">
            <a:spAutoFit/>
          </a:bodyPr>
          <a:lstStyle/>
          <a:p>
            <a:pPr algn="ctr"/>
            <a:r>
              <a:rPr lang="en-US" sz="1600" dirty="0">
                <a:solidFill>
                  <a:srgbClr val="FFFFFF"/>
                </a:solidFill>
                <a:latin typeface="Candara"/>
                <a:cs typeface="Candara"/>
              </a:rPr>
              <a:t>Robin </a:t>
            </a:r>
            <a:r>
              <a:rPr lang="en-US" sz="1600" dirty="0" err="1">
                <a:solidFill>
                  <a:srgbClr val="FFFFFF"/>
                </a:solidFill>
                <a:latin typeface="Candara"/>
                <a:cs typeface="Candara"/>
              </a:rPr>
              <a:t>Hodess</a:t>
            </a:r>
            <a:r>
              <a:rPr lang="en-US" sz="1600" dirty="0">
                <a:solidFill>
                  <a:srgbClr val="FFFFFF"/>
                </a:solidFill>
                <a:latin typeface="Candara"/>
                <a:cs typeface="Candara"/>
              </a:rPr>
              <a:t>, TI</a:t>
            </a:r>
          </a:p>
          <a:p>
            <a:pPr algn="ctr"/>
            <a:r>
              <a:rPr lang="en-US" sz="1600" dirty="0">
                <a:solidFill>
                  <a:srgbClr val="FFFFFF"/>
                </a:solidFill>
                <a:latin typeface="Candara"/>
                <a:cs typeface="Candara"/>
              </a:rPr>
              <a:t>Nathaniel Heller, R4D </a:t>
            </a:r>
          </a:p>
          <a:p>
            <a:pPr algn="ctr"/>
            <a:r>
              <a:rPr lang="en-US" sz="1600" dirty="0">
                <a:solidFill>
                  <a:srgbClr val="FFFFFF"/>
                </a:solidFill>
                <a:latin typeface="Candara"/>
                <a:cs typeface="Candara"/>
              </a:rPr>
              <a:t>Helen </a:t>
            </a:r>
            <a:r>
              <a:rPr lang="en-US" sz="1600" dirty="0" err="1">
                <a:solidFill>
                  <a:srgbClr val="FFFFFF"/>
                </a:solidFill>
                <a:latin typeface="Candara"/>
                <a:cs typeface="Candara"/>
              </a:rPr>
              <a:t>Darbishire</a:t>
            </a:r>
            <a:r>
              <a:rPr lang="en-US" sz="1600" dirty="0">
                <a:solidFill>
                  <a:srgbClr val="FFFFFF"/>
                </a:solidFill>
                <a:latin typeface="Candara"/>
                <a:cs typeface="Candara"/>
              </a:rPr>
              <a:t>, Info Access Europe </a:t>
            </a:r>
          </a:p>
          <a:p>
            <a:pPr algn="ctr"/>
            <a:r>
              <a:rPr lang="en-US" sz="1600" dirty="0" err="1">
                <a:solidFill>
                  <a:srgbClr val="FFFFFF"/>
                </a:solidFill>
                <a:latin typeface="Candara"/>
                <a:cs typeface="Candara"/>
              </a:rPr>
              <a:t>Suneeta</a:t>
            </a:r>
            <a:r>
              <a:rPr lang="en-US" sz="1600" dirty="0">
                <a:solidFill>
                  <a:srgbClr val="FFFFFF"/>
                </a:solidFill>
                <a:latin typeface="Candara"/>
                <a:cs typeface="Candara"/>
              </a:rPr>
              <a:t> </a:t>
            </a:r>
            <a:r>
              <a:rPr lang="en-US" sz="1600" dirty="0" err="1">
                <a:solidFill>
                  <a:srgbClr val="FFFFFF"/>
                </a:solidFill>
                <a:latin typeface="Candara"/>
                <a:cs typeface="Candara"/>
              </a:rPr>
              <a:t>Kaimal</a:t>
            </a:r>
            <a:r>
              <a:rPr lang="en-US" sz="1600" dirty="0">
                <a:solidFill>
                  <a:srgbClr val="FFFFFF"/>
                </a:solidFill>
                <a:latin typeface="Candara"/>
                <a:cs typeface="Candara"/>
              </a:rPr>
              <a:t>, NRGI</a:t>
            </a:r>
          </a:p>
          <a:p>
            <a:pPr algn="ctr"/>
            <a:r>
              <a:rPr lang="en-US" sz="1600" dirty="0" err="1">
                <a:solidFill>
                  <a:srgbClr val="FFFFFF"/>
                </a:solidFill>
                <a:latin typeface="Candara"/>
                <a:cs typeface="Candara"/>
              </a:rPr>
              <a:t>María</a:t>
            </a:r>
            <a:r>
              <a:rPr lang="en-US" sz="1600" dirty="0">
                <a:solidFill>
                  <a:srgbClr val="FFFFFF"/>
                </a:solidFill>
                <a:latin typeface="Candara"/>
                <a:cs typeface="Candara"/>
              </a:rPr>
              <a:t> </a:t>
            </a:r>
            <a:r>
              <a:rPr lang="en-US" sz="1600" dirty="0" err="1">
                <a:solidFill>
                  <a:srgbClr val="FFFFFF"/>
                </a:solidFill>
                <a:latin typeface="Candara"/>
                <a:cs typeface="Candara"/>
              </a:rPr>
              <a:t>Barón</a:t>
            </a:r>
            <a:r>
              <a:rPr lang="en-US" sz="1600" dirty="0">
                <a:solidFill>
                  <a:srgbClr val="FFFFFF"/>
                </a:solidFill>
                <a:latin typeface="Candara"/>
                <a:cs typeface="Candara"/>
              </a:rPr>
              <a:t>, </a:t>
            </a:r>
            <a:r>
              <a:rPr lang="en-US" sz="1600" dirty="0" err="1">
                <a:solidFill>
                  <a:srgbClr val="FFFFFF"/>
                </a:solidFill>
                <a:latin typeface="Candara"/>
                <a:cs typeface="Candara"/>
              </a:rPr>
              <a:t>Directorio</a:t>
            </a:r>
            <a:r>
              <a:rPr lang="en-US" sz="1600" dirty="0">
                <a:solidFill>
                  <a:srgbClr val="FFFFFF"/>
                </a:solidFill>
                <a:latin typeface="Candara"/>
                <a:cs typeface="Candara"/>
              </a:rPr>
              <a:t> </a:t>
            </a:r>
            <a:r>
              <a:rPr lang="en-US" sz="1600" dirty="0" err="1">
                <a:solidFill>
                  <a:srgbClr val="FFFFFF"/>
                </a:solidFill>
                <a:latin typeface="Candara"/>
                <a:cs typeface="Candara"/>
              </a:rPr>
              <a:t>Legislativo</a:t>
            </a:r>
            <a:endParaRPr lang="en-US" sz="1600" dirty="0">
              <a:solidFill>
                <a:srgbClr val="FFFFFF"/>
              </a:solidFill>
              <a:latin typeface="Candara"/>
              <a:cs typeface="Candara"/>
            </a:endParaRPr>
          </a:p>
          <a:p>
            <a:pPr algn="ctr"/>
            <a:r>
              <a:rPr lang="en-US" sz="1600" dirty="0">
                <a:solidFill>
                  <a:srgbClr val="FFFFFF"/>
                </a:solidFill>
                <a:latin typeface="Candara"/>
                <a:cs typeface="Candara"/>
              </a:rPr>
              <a:t>Alejandro González, GESOC</a:t>
            </a:r>
            <a:endParaRPr lang="en-US" sz="1600" dirty="0">
              <a:solidFill>
                <a:srgbClr val="68C233"/>
              </a:solidFill>
              <a:latin typeface="Candara"/>
              <a:cs typeface="Candara"/>
            </a:endParaRPr>
          </a:p>
          <a:p>
            <a:pPr algn="ctr"/>
            <a:r>
              <a:rPr lang="en-US" sz="1600" dirty="0" err="1">
                <a:latin typeface="Candara"/>
                <a:cs typeface="Candara"/>
              </a:rPr>
              <a:t>Sugeng</a:t>
            </a:r>
            <a:r>
              <a:rPr lang="en-US" sz="1600" dirty="0">
                <a:latin typeface="Candara"/>
                <a:cs typeface="Candara"/>
              </a:rPr>
              <a:t> </a:t>
            </a:r>
            <a:r>
              <a:rPr lang="en-US" sz="1600" dirty="0" err="1">
                <a:latin typeface="Candara"/>
                <a:cs typeface="Candara"/>
              </a:rPr>
              <a:t>Bahagijo</a:t>
            </a:r>
            <a:r>
              <a:rPr lang="en-US" sz="1600" dirty="0">
                <a:latin typeface="Candara"/>
                <a:cs typeface="Candara"/>
              </a:rPr>
              <a:t>, INFID</a:t>
            </a:r>
          </a:p>
          <a:p>
            <a:pPr algn="ctr"/>
            <a:r>
              <a:rPr lang="en-US" sz="1600" dirty="0">
                <a:latin typeface="Candara"/>
                <a:cs typeface="Candara"/>
              </a:rPr>
              <a:t>Cecilia </a:t>
            </a:r>
            <a:r>
              <a:rPr lang="en-US" sz="1600" dirty="0" err="1">
                <a:latin typeface="Candara"/>
                <a:cs typeface="Candara"/>
              </a:rPr>
              <a:t>Blondet</a:t>
            </a:r>
            <a:r>
              <a:rPr lang="en-US" sz="1600" dirty="0">
                <a:latin typeface="Candara"/>
                <a:cs typeface="Candara"/>
              </a:rPr>
              <a:t>, </a:t>
            </a:r>
            <a:r>
              <a:rPr lang="en-US" sz="1600" dirty="0" err="1">
                <a:latin typeface="Candara"/>
                <a:cs typeface="Candara"/>
              </a:rPr>
              <a:t>Proética</a:t>
            </a:r>
            <a:endParaRPr lang="en-US" sz="1600" dirty="0">
              <a:latin typeface="Candara"/>
              <a:cs typeface="Candara"/>
            </a:endParaRPr>
          </a:p>
          <a:p>
            <a:pPr algn="ctr"/>
            <a:r>
              <a:rPr lang="en-US" sz="1600" dirty="0">
                <a:latin typeface="Candara"/>
                <a:cs typeface="Candara"/>
              </a:rPr>
              <a:t>Fernando </a:t>
            </a:r>
            <a:r>
              <a:rPr lang="en-US" sz="1600" dirty="0" err="1">
                <a:latin typeface="Candara"/>
                <a:cs typeface="Candara"/>
              </a:rPr>
              <a:t>Straface</a:t>
            </a:r>
            <a:r>
              <a:rPr lang="en-US" sz="1600" dirty="0">
                <a:latin typeface="Candara"/>
                <a:cs typeface="Candara"/>
              </a:rPr>
              <a:t>, CIPPEC   </a:t>
            </a:r>
          </a:p>
          <a:p>
            <a:pPr algn="ctr"/>
            <a:r>
              <a:rPr lang="en-US" sz="1600" dirty="0" err="1">
                <a:latin typeface="Candara"/>
                <a:cs typeface="Candara"/>
              </a:rPr>
              <a:t>Mukelani</a:t>
            </a:r>
            <a:r>
              <a:rPr lang="en-US" sz="1600" dirty="0">
                <a:latin typeface="Candara"/>
                <a:cs typeface="Candara"/>
              </a:rPr>
              <a:t> </a:t>
            </a:r>
            <a:r>
              <a:rPr lang="en-US" sz="1600" dirty="0" err="1">
                <a:latin typeface="Candara"/>
                <a:cs typeface="Candara"/>
              </a:rPr>
              <a:t>Dimba</a:t>
            </a:r>
            <a:r>
              <a:rPr lang="en-US" sz="1600" dirty="0">
                <a:latin typeface="Candara"/>
                <a:cs typeface="Candara"/>
              </a:rPr>
              <a:t>, ODAC</a:t>
            </a:r>
          </a:p>
          <a:p>
            <a:pPr algn="ctr"/>
            <a:r>
              <a:rPr lang="en-US" sz="1600" dirty="0">
                <a:latin typeface="Candara"/>
                <a:cs typeface="Candara"/>
              </a:rPr>
              <a:t>Manish </a:t>
            </a:r>
            <a:r>
              <a:rPr lang="en-US" sz="1600" dirty="0" err="1">
                <a:latin typeface="Candara"/>
                <a:cs typeface="Candara"/>
              </a:rPr>
              <a:t>Bapna</a:t>
            </a:r>
            <a:r>
              <a:rPr lang="en-US" sz="1600" dirty="0">
                <a:latin typeface="Candara"/>
                <a:cs typeface="Candara"/>
              </a:rPr>
              <a:t>, WRI</a:t>
            </a:r>
          </a:p>
        </p:txBody>
      </p:sp>
      <p:sp>
        <p:nvSpPr>
          <p:cNvPr id="8" name="TextBox 18"/>
          <p:cNvSpPr txBox="1"/>
          <p:nvPr/>
        </p:nvSpPr>
        <p:spPr>
          <a:xfrm>
            <a:off x="1259632" y="5643490"/>
            <a:ext cx="2088232" cy="108306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en-US" sz="2000" dirty="0">
                <a:solidFill>
                  <a:schemeClr val="bg2">
                    <a:lumMod val="75000"/>
                  </a:schemeClr>
                </a:solidFill>
                <a:latin typeface="Candara"/>
                <a:cs typeface="Candara"/>
              </a:rPr>
              <a:t>Sub-</a:t>
            </a:r>
            <a:r>
              <a:rPr lang="en-US" sz="2000" dirty="0" err="1">
                <a:solidFill>
                  <a:schemeClr val="bg2">
                    <a:lumMod val="75000"/>
                  </a:schemeClr>
                </a:solidFill>
                <a:latin typeface="Candara"/>
                <a:cs typeface="Candara"/>
              </a:rPr>
              <a:t>comité</a:t>
            </a:r>
            <a:r>
              <a:rPr lang="en-US" sz="2000" dirty="0">
                <a:solidFill>
                  <a:schemeClr val="bg2">
                    <a:lumMod val="75000"/>
                  </a:schemeClr>
                </a:solidFill>
                <a:latin typeface="Candara"/>
                <a:cs typeface="Candara"/>
              </a:rPr>
              <a:t> de </a:t>
            </a:r>
            <a:r>
              <a:rPr lang="en-US" sz="2000" dirty="0" err="1">
                <a:solidFill>
                  <a:schemeClr val="bg2">
                    <a:lumMod val="75000"/>
                  </a:schemeClr>
                </a:solidFill>
                <a:latin typeface="Candara"/>
                <a:cs typeface="Candara"/>
              </a:rPr>
              <a:t>Gobierno</a:t>
            </a:r>
            <a:r>
              <a:rPr lang="en-US" sz="2000" dirty="0">
                <a:solidFill>
                  <a:schemeClr val="bg2">
                    <a:lumMod val="75000"/>
                  </a:schemeClr>
                </a:solidFill>
                <a:latin typeface="Candara"/>
                <a:cs typeface="Candara"/>
              </a:rPr>
              <a:t> y </a:t>
            </a:r>
            <a:r>
              <a:rPr lang="en-US" sz="2000" dirty="0" err="1">
                <a:solidFill>
                  <a:schemeClr val="bg2">
                    <a:lumMod val="75000"/>
                  </a:schemeClr>
                </a:solidFill>
                <a:latin typeface="Candara"/>
                <a:cs typeface="Candara"/>
              </a:rPr>
              <a:t>Liderazgo</a:t>
            </a:r>
            <a:endParaRPr lang="en-US" sz="2000" dirty="0">
              <a:solidFill>
                <a:schemeClr val="bg2">
                  <a:lumMod val="75000"/>
                </a:schemeClr>
              </a:solidFill>
              <a:latin typeface="Candara"/>
              <a:cs typeface="Candara"/>
            </a:endParaRPr>
          </a:p>
        </p:txBody>
      </p:sp>
      <p:sp>
        <p:nvSpPr>
          <p:cNvPr id="9" name="TextBox 18"/>
          <p:cNvSpPr txBox="1"/>
          <p:nvPr/>
        </p:nvSpPr>
        <p:spPr>
          <a:xfrm>
            <a:off x="3491880" y="5658305"/>
            <a:ext cx="2088232" cy="108306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en-US" sz="2000" dirty="0">
                <a:solidFill>
                  <a:schemeClr val="bg2">
                    <a:lumMod val="75000"/>
                  </a:schemeClr>
                </a:solidFill>
                <a:latin typeface="Candara"/>
                <a:cs typeface="Candara"/>
              </a:rPr>
              <a:t>Sub-</a:t>
            </a:r>
            <a:r>
              <a:rPr lang="en-US" sz="2000" dirty="0" err="1">
                <a:solidFill>
                  <a:schemeClr val="bg2">
                    <a:lumMod val="75000"/>
                  </a:schemeClr>
                </a:solidFill>
                <a:latin typeface="Candara"/>
                <a:cs typeface="Candara"/>
              </a:rPr>
              <a:t>comité</a:t>
            </a:r>
            <a:r>
              <a:rPr lang="en-US" sz="2000" dirty="0">
                <a:solidFill>
                  <a:schemeClr val="bg2">
                    <a:lumMod val="75000"/>
                  </a:schemeClr>
                </a:solidFill>
                <a:latin typeface="Candara"/>
                <a:cs typeface="Candara"/>
              </a:rPr>
              <a:t> de </a:t>
            </a:r>
            <a:r>
              <a:rPr lang="en-US" sz="2000" dirty="0" err="1">
                <a:solidFill>
                  <a:schemeClr val="bg2">
                    <a:lumMod val="75000"/>
                  </a:schemeClr>
                </a:solidFill>
                <a:latin typeface="Candara"/>
                <a:cs typeface="Candara"/>
              </a:rPr>
              <a:t>Criterios</a:t>
            </a:r>
            <a:r>
              <a:rPr lang="en-US" sz="2000" dirty="0">
                <a:solidFill>
                  <a:schemeClr val="bg2">
                    <a:lumMod val="75000"/>
                  </a:schemeClr>
                </a:solidFill>
                <a:latin typeface="Candara"/>
                <a:cs typeface="Candara"/>
              </a:rPr>
              <a:t> y </a:t>
            </a:r>
            <a:r>
              <a:rPr lang="en-US" sz="2000" dirty="0" err="1">
                <a:solidFill>
                  <a:schemeClr val="bg2">
                    <a:lumMod val="75000"/>
                  </a:schemeClr>
                </a:solidFill>
                <a:latin typeface="Candara"/>
                <a:cs typeface="Candara"/>
              </a:rPr>
              <a:t>Estándares</a:t>
            </a:r>
            <a:endParaRPr lang="en-US" sz="2000" dirty="0">
              <a:solidFill>
                <a:schemeClr val="bg2">
                  <a:lumMod val="75000"/>
                </a:schemeClr>
              </a:solidFill>
              <a:latin typeface="Candara"/>
              <a:cs typeface="Candara"/>
            </a:endParaRPr>
          </a:p>
        </p:txBody>
      </p:sp>
      <p:sp>
        <p:nvSpPr>
          <p:cNvPr id="10" name="TextBox 18"/>
          <p:cNvSpPr txBox="1"/>
          <p:nvPr/>
        </p:nvSpPr>
        <p:spPr>
          <a:xfrm>
            <a:off x="5796136" y="5661248"/>
            <a:ext cx="2232248" cy="108306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en-US" sz="2000" dirty="0">
                <a:solidFill>
                  <a:schemeClr val="bg2">
                    <a:lumMod val="75000"/>
                  </a:schemeClr>
                </a:solidFill>
                <a:latin typeface="Candara"/>
                <a:cs typeface="Candara"/>
              </a:rPr>
              <a:t>Sub-</a:t>
            </a:r>
            <a:r>
              <a:rPr lang="en-US" sz="2000" dirty="0" err="1">
                <a:solidFill>
                  <a:schemeClr val="bg2">
                    <a:lumMod val="75000"/>
                  </a:schemeClr>
                </a:solidFill>
                <a:latin typeface="Candara"/>
                <a:cs typeface="Candara"/>
              </a:rPr>
              <a:t>comité</a:t>
            </a:r>
            <a:r>
              <a:rPr lang="en-US" sz="2000" dirty="0">
                <a:solidFill>
                  <a:schemeClr val="bg2">
                    <a:lumMod val="75000"/>
                  </a:schemeClr>
                </a:solidFill>
                <a:latin typeface="Candara"/>
                <a:cs typeface="Candara"/>
              </a:rPr>
              <a:t> de </a:t>
            </a:r>
            <a:r>
              <a:rPr lang="en-US" sz="2000" dirty="0" err="1">
                <a:solidFill>
                  <a:schemeClr val="bg2">
                    <a:lumMod val="75000"/>
                  </a:schemeClr>
                </a:solidFill>
                <a:latin typeface="Candara"/>
                <a:cs typeface="Candara"/>
              </a:rPr>
              <a:t>Aprendizaje</a:t>
            </a:r>
            <a:r>
              <a:rPr lang="en-US" sz="2000" dirty="0">
                <a:solidFill>
                  <a:schemeClr val="bg2">
                    <a:lumMod val="75000"/>
                  </a:schemeClr>
                </a:solidFill>
                <a:latin typeface="Candara"/>
                <a:cs typeface="Candara"/>
              </a:rPr>
              <a:t> y </a:t>
            </a:r>
            <a:r>
              <a:rPr lang="en-US" sz="2000" dirty="0" err="1">
                <a:solidFill>
                  <a:schemeClr val="bg2">
                    <a:lumMod val="75000"/>
                  </a:schemeClr>
                </a:solidFill>
                <a:latin typeface="Candara"/>
                <a:cs typeface="Candara"/>
              </a:rPr>
              <a:t>Apoyo</a:t>
            </a:r>
            <a:r>
              <a:rPr lang="en-US" sz="2000" dirty="0">
                <a:solidFill>
                  <a:schemeClr val="bg2">
                    <a:lumMod val="75000"/>
                  </a:schemeClr>
                </a:solidFill>
                <a:latin typeface="Candara"/>
                <a:cs typeface="Candara"/>
              </a:rPr>
              <a:t> entre Pares</a:t>
            </a:r>
          </a:p>
        </p:txBody>
      </p:sp>
    </p:spTree>
    <p:extLst>
      <p:ext uri="{BB962C8B-B14F-4D97-AF65-F5344CB8AC3E}">
        <p14:creationId xmlns:p14="http://schemas.microsoft.com/office/powerpoint/2010/main" val="3140191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8265" y="556572"/>
            <a:ext cx="8229600" cy="784196"/>
          </a:xfrm>
          <a:prstGeom prst="rect">
            <a:avLst/>
          </a:prstGeom>
          <a:ln>
            <a:gradFill flip="none" rotWithShape="1">
              <a:gsLst>
                <a:gs pos="0">
                  <a:srgbClr val="000000"/>
                </a:gs>
                <a:gs pos="20000">
                  <a:srgbClr val="000040"/>
                </a:gs>
                <a:gs pos="50000">
                  <a:srgbClr val="400040"/>
                </a:gs>
                <a:gs pos="75000">
                  <a:srgbClr val="8F0040"/>
                </a:gs>
                <a:gs pos="89999">
                  <a:srgbClr val="F27300"/>
                </a:gs>
                <a:gs pos="100000">
                  <a:srgbClr val="FFBF00"/>
                </a:gs>
              </a:gsLst>
              <a:lin ang="0" scaled="0"/>
              <a:tileRect/>
            </a:gradFill>
          </a:ln>
        </p:spPr>
        <p:txBody>
          <a:bodyPr>
            <a:normAutofit fontScale="97500"/>
          </a:bodyPr>
          <a:lstStyle>
            <a:lvl1pPr algn="ctr" rtl="0" eaLnBrk="0" fontAlgn="base" hangingPunct="0">
              <a:spcBef>
                <a:spcPct val="0"/>
              </a:spcBef>
              <a:spcAft>
                <a:spcPct val="0"/>
              </a:spcAft>
              <a:defRPr sz="4400" b="1">
                <a:solidFill>
                  <a:srgbClr val="CC0000"/>
                </a:solidFill>
                <a:latin typeface="+mj-lt"/>
                <a:ea typeface="+mj-ea"/>
                <a:cs typeface="+mj-cs"/>
              </a:defRPr>
            </a:lvl1pPr>
            <a:lvl2pPr algn="ctr" rtl="0" eaLnBrk="0" fontAlgn="base" hangingPunct="0">
              <a:spcBef>
                <a:spcPct val="0"/>
              </a:spcBef>
              <a:spcAft>
                <a:spcPct val="0"/>
              </a:spcAft>
              <a:defRPr sz="4400" b="1">
                <a:solidFill>
                  <a:srgbClr val="CC0000"/>
                </a:solidFill>
                <a:latin typeface="Maiandra GD" pitchFamily="34" charset="0"/>
              </a:defRPr>
            </a:lvl2pPr>
            <a:lvl3pPr algn="ctr" rtl="0" eaLnBrk="0" fontAlgn="base" hangingPunct="0">
              <a:spcBef>
                <a:spcPct val="0"/>
              </a:spcBef>
              <a:spcAft>
                <a:spcPct val="0"/>
              </a:spcAft>
              <a:defRPr sz="4400" b="1">
                <a:solidFill>
                  <a:srgbClr val="CC0000"/>
                </a:solidFill>
                <a:latin typeface="Maiandra GD" pitchFamily="34" charset="0"/>
              </a:defRPr>
            </a:lvl3pPr>
            <a:lvl4pPr algn="ctr" rtl="0" eaLnBrk="0" fontAlgn="base" hangingPunct="0">
              <a:spcBef>
                <a:spcPct val="0"/>
              </a:spcBef>
              <a:spcAft>
                <a:spcPct val="0"/>
              </a:spcAft>
              <a:defRPr sz="4400" b="1">
                <a:solidFill>
                  <a:srgbClr val="CC0000"/>
                </a:solidFill>
                <a:latin typeface="Maiandra GD" pitchFamily="34" charset="0"/>
              </a:defRPr>
            </a:lvl4pPr>
            <a:lvl5pPr algn="ctr" rtl="0" eaLnBrk="0" fontAlgn="base" hangingPunct="0">
              <a:spcBef>
                <a:spcPct val="0"/>
              </a:spcBef>
              <a:spcAft>
                <a:spcPct val="0"/>
              </a:spcAft>
              <a:defRPr sz="4400" b="1">
                <a:solidFill>
                  <a:srgbClr val="CC0000"/>
                </a:solidFill>
                <a:latin typeface="Maiandra GD" pitchFamily="34" charset="0"/>
              </a:defRPr>
            </a:lvl5pPr>
            <a:lvl6pPr marL="457200" algn="ctr" rtl="0" fontAlgn="base">
              <a:spcBef>
                <a:spcPct val="0"/>
              </a:spcBef>
              <a:spcAft>
                <a:spcPct val="0"/>
              </a:spcAft>
              <a:defRPr sz="4400" b="1">
                <a:solidFill>
                  <a:srgbClr val="CC0000"/>
                </a:solidFill>
                <a:latin typeface="Maiandra GD" pitchFamily="34" charset="0"/>
              </a:defRPr>
            </a:lvl6pPr>
            <a:lvl7pPr marL="914400" algn="ctr" rtl="0" fontAlgn="base">
              <a:spcBef>
                <a:spcPct val="0"/>
              </a:spcBef>
              <a:spcAft>
                <a:spcPct val="0"/>
              </a:spcAft>
              <a:defRPr sz="4400" b="1">
                <a:solidFill>
                  <a:srgbClr val="CC0000"/>
                </a:solidFill>
                <a:latin typeface="Maiandra GD" pitchFamily="34" charset="0"/>
              </a:defRPr>
            </a:lvl7pPr>
            <a:lvl8pPr marL="1371600" algn="ctr" rtl="0" fontAlgn="base">
              <a:spcBef>
                <a:spcPct val="0"/>
              </a:spcBef>
              <a:spcAft>
                <a:spcPct val="0"/>
              </a:spcAft>
              <a:defRPr sz="4400" b="1">
                <a:solidFill>
                  <a:srgbClr val="CC0000"/>
                </a:solidFill>
                <a:latin typeface="Maiandra GD" pitchFamily="34" charset="0"/>
              </a:defRPr>
            </a:lvl8pPr>
            <a:lvl9pPr marL="1828800" algn="ctr" rtl="0" fontAlgn="base">
              <a:spcBef>
                <a:spcPct val="0"/>
              </a:spcBef>
              <a:spcAft>
                <a:spcPct val="0"/>
              </a:spcAft>
              <a:defRPr sz="4400" b="1">
                <a:solidFill>
                  <a:srgbClr val="CC0000"/>
                </a:solidFill>
                <a:latin typeface="Maiandra GD" pitchFamily="34" charset="0"/>
              </a:defRPr>
            </a:lvl9pPr>
          </a:lstStyle>
          <a:p>
            <a:r>
              <a:rPr lang="es-MX" sz="3600" kern="0" dirty="0"/>
              <a:t>¿Cómo funciona el proceso OGP?</a:t>
            </a:r>
          </a:p>
        </p:txBody>
      </p:sp>
      <p:grpSp>
        <p:nvGrpSpPr>
          <p:cNvPr id="3" name="Group 35"/>
          <p:cNvGrpSpPr/>
          <p:nvPr/>
        </p:nvGrpSpPr>
        <p:grpSpPr>
          <a:xfrm>
            <a:off x="179512" y="2731865"/>
            <a:ext cx="1486668" cy="1471831"/>
            <a:chOff x="5459181" y="5058649"/>
            <a:chExt cx="1253517" cy="1255796"/>
          </a:xfrm>
        </p:grpSpPr>
        <p:sp>
          <p:nvSpPr>
            <p:cNvPr id="4" name="Oval 36"/>
            <p:cNvSpPr/>
            <p:nvPr/>
          </p:nvSpPr>
          <p:spPr>
            <a:xfrm>
              <a:off x="5459181" y="5058649"/>
              <a:ext cx="1253517" cy="1255796"/>
            </a:xfrm>
            <a:prstGeom prst="ellipse">
              <a:avLst/>
            </a:prstGeom>
            <a:solidFill>
              <a:srgbClr val="3E95F3">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37"/>
            <p:cNvSpPr txBox="1"/>
            <p:nvPr/>
          </p:nvSpPr>
          <p:spPr>
            <a:xfrm>
              <a:off x="5555910" y="5543520"/>
              <a:ext cx="1129890" cy="288861"/>
            </a:xfrm>
            <a:prstGeom prst="rect">
              <a:avLst/>
            </a:prstGeom>
            <a:noFill/>
          </p:spPr>
          <p:txBody>
            <a:bodyPr wrap="none" rtlCol="0">
              <a:spAutoFit/>
            </a:bodyPr>
            <a:lstStyle/>
            <a:p>
              <a:r>
                <a:rPr lang="en-US" sz="1600" dirty="0" err="1">
                  <a:solidFill>
                    <a:schemeClr val="bg1"/>
                  </a:solidFill>
                </a:rPr>
                <a:t>Transparencia</a:t>
              </a:r>
              <a:endParaRPr lang="en-US" sz="1600" dirty="0">
                <a:solidFill>
                  <a:schemeClr val="bg1"/>
                </a:solidFill>
              </a:endParaRPr>
            </a:p>
          </p:txBody>
        </p:sp>
      </p:grpSp>
      <p:grpSp>
        <p:nvGrpSpPr>
          <p:cNvPr id="6" name="Group 38"/>
          <p:cNvGrpSpPr/>
          <p:nvPr/>
        </p:nvGrpSpPr>
        <p:grpSpPr>
          <a:xfrm>
            <a:off x="1677356" y="2731866"/>
            <a:ext cx="1495624" cy="1471830"/>
            <a:chOff x="7237178" y="4898571"/>
            <a:chExt cx="1495624" cy="1471830"/>
          </a:xfrm>
        </p:grpSpPr>
        <p:sp>
          <p:nvSpPr>
            <p:cNvPr id="7" name="Oval 39"/>
            <p:cNvSpPr/>
            <p:nvPr/>
          </p:nvSpPr>
          <p:spPr>
            <a:xfrm>
              <a:off x="7237178" y="4898571"/>
              <a:ext cx="1495624" cy="1471830"/>
            </a:xfrm>
            <a:prstGeom prst="ellipse">
              <a:avLst/>
            </a:prstGeom>
            <a:solidFill>
              <a:srgbClr val="68C233">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40"/>
            <p:cNvSpPr txBox="1"/>
            <p:nvPr/>
          </p:nvSpPr>
          <p:spPr>
            <a:xfrm>
              <a:off x="7350065" y="5343743"/>
              <a:ext cx="1199864" cy="584775"/>
            </a:xfrm>
            <a:prstGeom prst="rect">
              <a:avLst/>
            </a:prstGeom>
            <a:noFill/>
          </p:spPr>
          <p:txBody>
            <a:bodyPr wrap="square" rtlCol="0">
              <a:spAutoFit/>
            </a:bodyPr>
            <a:lstStyle/>
            <a:p>
              <a:pPr algn="ctr"/>
              <a:r>
                <a:rPr lang="en-US" sz="1600" dirty="0" err="1">
                  <a:solidFill>
                    <a:schemeClr val="bg1"/>
                  </a:solidFill>
                </a:rPr>
                <a:t>Rendición</a:t>
              </a:r>
              <a:r>
                <a:rPr lang="en-US" sz="1600" dirty="0">
                  <a:solidFill>
                    <a:schemeClr val="bg1"/>
                  </a:solidFill>
                </a:rPr>
                <a:t> de </a:t>
              </a:r>
              <a:r>
                <a:rPr lang="en-US" sz="1600" dirty="0" err="1">
                  <a:solidFill>
                    <a:schemeClr val="bg1"/>
                  </a:solidFill>
                </a:rPr>
                <a:t>cuentas</a:t>
              </a:r>
              <a:endParaRPr lang="en-US" sz="1600" dirty="0">
                <a:solidFill>
                  <a:schemeClr val="bg1"/>
                </a:solidFill>
              </a:endParaRPr>
            </a:p>
          </p:txBody>
        </p:sp>
      </p:grpSp>
      <p:grpSp>
        <p:nvGrpSpPr>
          <p:cNvPr id="9" name="Group 41"/>
          <p:cNvGrpSpPr/>
          <p:nvPr/>
        </p:nvGrpSpPr>
        <p:grpSpPr>
          <a:xfrm>
            <a:off x="180213" y="4215085"/>
            <a:ext cx="1485964" cy="1463852"/>
            <a:chOff x="2976545" y="4874702"/>
            <a:chExt cx="1490466" cy="1463852"/>
          </a:xfrm>
        </p:grpSpPr>
        <p:sp>
          <p:nvSpPr>
            <p:cNvPr id="10" name="Oval 42"/>
            <p:cNvSpPr/>
            <p:nvPr/>
          </p:nvSpPr>
          <p:spPr>
            <a:xfrm>
              <a:off x="2976545" y="4874702"/>
              <a:ext cx="1490466" cy="1463852"/>
            </a:xfrm>
            <a:prstGeom prst="ellipse">
              <a:avLst/>
            </a:prstGeom>
            <a:solidFill>
              <a:srgbClr val="C25693">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43"/>
            <p:cNvSpPr txBox="1"/>
            <p:nvPr/>
          </p:nvSpPr>
          <p:spPr>
            <a:xfrm>
              <a:off x="3076200" y="5299287"/>
              <a:ext cx="1278415" cy="584775"/>
            </a:xfrm>
            <a:prstGeom prst="rect">
              <a:avLst/>
            </a:prstGeom>
            <a:noFill/>
          </p:spPr>
          <p:txBody>
            <a:bodyPr wrap="square" rtlCol="0">
              <a:spAutoFit/>
            </a:bodyPr>
            <a:lstStyle/>
            <a:p>
              <a:pPr algn="ctr"/>
              <a:r>
                <a:rPr lang="en-US" sz="1600" dirty="0" err="1">
                  <a:solidFill>
                    <a:schemeClr val="bg1"/>
                  </a:solidFill>
                </a:rPr>
                <a:t>Participación</a:t>
              </a:r>
              <a:r>
                <a:rPr lang="en-US" sz="1600" dirty="0">
                  <a:solidFill>
                    <a:schemeClr val="bg1"/>
                  </a:solidFill>
                </a:rPr>
                <a:t> </a:t>
              </a:r>
              <a:r>
                <a:rPr lang="en-US" sz="1600" dirty="0" err="1">
                  <a:solidFill>
                    <a:schemeClr val="bg1"/>
                  </a:solidFill>
                </a:rPr>
                <a:t>ciudadana</a:t>
              </a:r>
              <a:endParaRPr lang="en-US" sz="1600" dirty="0">
                <a:solidFill>
                  <a:schemeClr val="bg1"/>
                </a:solidFill>
              </a:endParaRPr>
            </a:p>
          </p:txBody>
        </p:sp>
      </p:grpSp>
      <p:grpSp>
        <p:nvGrpSpPr>
          <p:cNvPr id="12" name="Group 31"/>
          <p:cNvGrpSpPr/>
          <p:nvPr/>
        </p:nvGrpSpPr>
        <p:grpSpPr>
          <a:xfrm>
            <a:off x="1669438" y="4215085"/>
            <a:ext cx="1544897" cy="1463852"/>
            <a:chOff x="1083121" y="5147349"/>
            <a:chExt cx="1544897" cy="1463852"/>
          </a:xfrm>
        </p:grpSpPr>
        <p:sp>
          <p:nvSpPr>
            <p:cNvPr id="13" name="Oval 32"/>
            <p:cNvSpPr/>
            <p:nvPr/>
          </p:nvSpPr>
          <p:spPr>
            <a:xfrm>
              <a:off x="1083121" y="5147349"/>
              <a:ext cx="1544897" cy="1463852"/>
            </a:xfrm>
            <a:prstGeom prst="ellipse">
              <a:avLst/>
            </a:prstGeom>
            <a:solidFill>
              <a:srgbClr val="EF9C2D">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34"/>
            <p:cNvSpPr txBox="1"/>
            <p:nvPr/>
          </p:nvSpPr>
          <p:spPr>
            <a:xfrm>
              <a:off x="1203926" y="5595238"/>
              <a:ext cx="1405416" cy="584775"/>
            </a:xfrm>
            <a:prstGeom prst="rect">
              <a:avLst/>
            </a:prstGeom>
            <a:noFill/>
          </p:spPr>
          <p:txBody>
            <a:bodyPr wrap="square" rtlCol="0">
              <a:spAutoFit/>
            </a:bodyPr>
            <a:lstStyle/>
            <a:p>
              <a:pPr algn="ctr"/>
              <a:r>
                <a:rPr lang="en-US" sz="1600" dirty="0" err="1">
                  <a:solidFill>
                    <a:schemeClr val="bg1"/>
                  </a:solidFill>
                </a:rPr>
                <a:t>Tecnología</a:t>
              </a:r>
              <a:r>
                <a:rPr lang="en-US" sz="1600" dirty="0">
                  <a:solidFill>
                    <a:schemeClr val="bg1"/>
                  </a:solidFill>
                </a:rPr>
                <a:t> e </a:t>
              </a:r>
              <a:r>
                <a:rPr lang="en-US" sz="1600" dirty="0" err="1">
                  <a:solidFill>
                    <a:schemeClr val="bg1"/>
                  </a:solidFill>
                </a:rPr>
                <a:t>Innovación</a:t>
              </a:r>
              <a:endParaRPr lang="en-US" sz="1600" dirty="0">
                <a:solidFill>
                  <a:schemeClr val="bg1"/>
                </a:solidFill>
              </a:endParaRPr>
            </a:p>
          </p:txBody>
        </p:sp>
      </p:gr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561" y="2580050"/>
            <a:ext cx="3173260" cy="30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30 CuadroTexto"/>
          <p:cNvSpPr txBox="1"/>
          <p:nvPr/>
        </p:nvSpPr>
        <p:spPr>
          <a:xfrm>
            <a:off x="3110912" y="1916832"/>
            <a:ext cx="2898477" cy="4031873"/>
          </a:xfrm>
          <a:prstGeom prst="rect">
            <a:avLst/>
          </a:prstGeom>
          <a:noFill/>
        </p:spPr>
        <p:txBody>
          <a:bodyPr wrap="square" rtlCol="0">
            <a:spAutoFit/>
          </a:bodyPr>
          <a:lstStyle/>
          <a:p>
            <a:pPr algn="ctr"/>
            <a:r>
              <a:rPr lang="es-MX" sz="1600" dirty="0">
                <a:solidFill>
                  <a:schemeClr val="bg2">
                    <a:lumMod val="75000"/>
                  </a:schemeClr>
                </a:solidFill>
                <a:latin typeface="Candara"/>
                <a:cs typeface="Candara"/>
              </a:rPr>
              <a:t>Asegurar </a:t>
            </a:r>
            <a:r>
              <a:rPr lang="es-MX" sz="1600" b="1" dirty="0">
                <a:solidFill>
                  <a:schemeClr val="bg2">
                    <a:lumMod val="75000"/>
                  </a:schemeClr>
                </a:solidFill>
                <a:latin typeface="Candara"/>
                <a:cs typeface="Candara"/>
              </a:rPr>
              <a:t>compromisos</a:t>
            </a:r>
            <a:r>
              <a:rPr lang="es-MX" sz="1600" dirty="0">
                <a:solidFill>
                  <a:schemeClr val="bg2">
                    <a:lumMod val="75000"/>
                  </a:schemeClr>
                </a:solidFill>
                <a:latin typeface="Candara"/>
                <a:cs typeface="Candara"/>
              </a:rPr>
              <a:t> </a:t>
            </a:r>
            <a:r>
              <a:rPr lang="es-MX" sz="1600" b="1" dirty="0">
                <a:solidFill>
                  <a:schemeClr val="bg2">
                    <a:lumMod val="75000"/>
                  </a:schemeClr>
                </a:solidFill>
                <a:latin typeface="Candara"/>
                <a:cs typeface="Candara"/>
              </a:rPr>
              <a:t>concretos </a:t>
            </a:r>
            <a:r>
              <a:rPr lang="es-MX" sz="1600" dirty="0">
                <a:solidFill>
                  <a:schemeClr val="bg2">
                    <a:lumMod val="75000"/>
                  </a:schemeClr>
                </a:solidFill>
                <a:latin typeface="Candara"/>
                <a:cs typeface="Candara"/>
              </a:rPr>
              <a:t>(Plan de Acción)</a:t>
            </a:r>
          </a:p>
          <a:p>
            <a:pPr algn="ctr"/>
            <a:endParaRPr lang="es-MX" sz="1600" dirty="0">
              <a:solidFill>
                <a:schemeClr val="bg2">
                  <a:lumMod val="75000"/>
                </a:schemeClr>
              </a:solidFill>
              <a:latin typeface="Candara"/>
              <a:cs typeface="Candara"/>
            </a:endParaRPr>
          </a:p>
          <a:p>
            <a:pPr algn="ctr"/>
            <a:r>
              <a:rPr lang="es-MX" sz="1600" dirty="0">
                <a:solidFill>
                  <a:schemeClr val="bg2">
                    <a:lumMod val="75000"/>
                  </a:schemeClr>
                </a:solidFill>
                <a:latin typeface="Candara"/>
                <a:cs typeface="Candara"/>
              </a:rPr>
              <a:t>Impulsar reformas de Gobierno Abierto en los países miembros  a través del </a:t>
            </a:r>
            <a:r>
              <a:rPr lang="es-MX" sz="1600" b="1" dirty="0">
                <a:solidFill>
                  <a:schemeClr val="bg2">
                    <a:lumMod val="75000"/>
                  </a:schemeClr>
                </a:solidFill>
                <a:latin typeface="Candara"/>
                <a:cs typeface="Candara"/>
              </a:rPr>
              <a:t>dialogo </a:t>
            </a:r>
            <a:r>
              <a:rPr lang="es-MX" sz="1600" dirty="0">
                <a:solidFill>
                  <a:schemeClr val="bg2">
                    <a:lumMod val="75000"/>
                  </a:schemeClr>
                </a:solidFill>
                <a:latin typeface="Candara"/>
                <a:cs typeface="Candara"/>
              </a:rPr>
              <a:t>constructivo Gobierno-SC con reglas y procedimientos claros</a:t>
            </a:r>
            <a:endParaRPr lang="es-MX" sz="1600" b="1" dirty="0">
              <a:solidFill>
                <a:schemeClr val="bg2">
                  <a:lumMod val="75000"/>
                </a:schemeClr>
              </a:solidFill>
              <a:latin typeface="Candara"/>
              <a:cs typeface="Candara"/>
            </a:endParaRPr>
          </a:p>
          <a:p>
            <a:pPr algn="ctr"/>
            <a:endParaRPr lang="es-MX" sz="1600" b="1" dirty="0">
              <a:solidFill>
                <a:schemeClr val="bg2">
                  <a:lumMod val="75000"/>
                </a:schemeClr>
              </a:solidFill>
              <a:latin typeface="Candara"/>
              <a:cs typeface="Candara"/>
            </a:endParaRPr>
          </a:p>
          <a:p>
            <a:pPr algn="ctr"/>
            <a:r>
              <a:rPr lang="es-MX" sz="1600" dirty="0">
                <a:solidFill>
                  <a:schemeClr val="bg2">
                    <a:lumMod val="75000"/>
                  </a:schemeClr>
                </a:solidFill>
                <a:latin typeface="Candara"/>
                <a:cs typeface="Candara"/>
              </a:rPr>
              <a:t>Enfatiza el aprendizaje </a:t>
            </a:r>
            <a:r>
              <a:rPr lang="es-MX" sz="1600" b="1" dirty="0">
                <a:solidFill>
                  <a:schemeClr val="bg2">
                    <a:lumMod val="75000"/>
                  </a:schemeClr>
                </a:solidFill>
                <a:latin typeface="Candara"/>
                <a:cs typeface="Candara"/>
              </a:rPr>
              <a:t>entre pares</a:t>
            </a:r>
            <a:r>
              <a:rPr lang="es-MX" sz="1600" dirty="0">
                <a:solidFill>
                  <a:schemeClr val="bg2">
                    <a:lumMod val="75000"/>
                  </a:schemeClr>
                </a:solidFill>
                <a:latin typeface="Candara"/>
                <a:cs typeface="Candara"/>
              </a:rPr>
              <a:t> y el intercambio</a:t>
            </a:r>
          </a:p>
          <a:p>
            <a:pPr algn="ctr"/>
            <a:endParaRPr lang="es-MX" sz="1600" dirty="0">
              <a:solidFill>
                <a:schemeClr val="bg2">
                  <a:lumMod val="75000"/>
                </a:schemeClr>
              </a:solidFill>
              <a:latin typeface="Candara"/>
              <a:cs typeface="Candara"/>
            </a:endParaRPr>
          </a:p>
          <a:p>
            <a:pPr algn="ctr"/>
            <a:r>
              <a:rPr lang="es-MX" sz="1600" dirty="0">
                <a:solidFill>
                  <a:schemeClr val="bg2">
                    <a:lumMod val="75000"/>
                  </a:schemeClr>
                </a:solidFill>
                <a:latin typeface="Candara"/>
                <a:cs typeface="Candara"/>
              </a:rPr>
              <a:t>Rendición de cuentas: Mecanismo de Reporte Independiente sobre el progreso de cada país</a:t>
            </a:r>
          </a:p>
        </p:txBody>
      </p:sp>
    </p:spTree>
    <p:extLst>
      <p:ext uri="{BB962C8B-B14F-4D97-AF65-F5344CB8AC3E}">
        <p14:creationId xmlns:p14="http://schemas.microsoft.com/office/powerpoint/2010/main" val="2911577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529504" y="1311776"/>
            <a:ext cx="581338" cy="1446550"/>
          </a:xfrm>
          <a:prstGeom prst="rect">
            <a:avLst/>
          </a:prstGeom>
          <a:noFill/>
        </p:spPr>
        <p:txBody>
          <a:bodyPr wrap="square" rtlCol="0">
            <a:spAutoFit/>
          </a:bodyPr>
          <a:lstStyle/>
          <a:p>
            <a:r>
              <a:rPr lang="en-US" sz="8800" dirty="0">
                <a:solidFill>
                  <a:schemeClr val="bg2">
                    <a:lumMod val="75000"/>
                  </a:schemeClr>
                </a:solidFill>
                <a:latin typeface="Gill Sans"/>
                <a:cs typeface="Gill Sans"/>
              </a:rPr>
              <a:t>1</a:t>
            </a:r>
          </a:p>
        </p:txBody>
      </p:sp>
      <p:sp>
        <p:nvSpPr>
          <p:cNvPr id="3" name="Rectangle 10"/>
          <p:cNvSpPr/>
          <p:nvPr/>
        </p:nvSpPr>
        <p:spPr>
          <a:xfrm>
            <a:off x="6138093" y="2458245"/>
            <a:ext cx="2898403" cy="1446550"/>
          </a:xfrm>
          <a:prstGeom prst="rect">
            <a:avLst/>
          </a:prstGeom>
        </p:spPr>
        <p:txBody>
          <a:bodyPr wrap="square">
            <a:spAutoFit/>
          </a:bodyPr>
          <a:lstStyle/>
          <a:p>
            <a:pPr algn="ctr"/>
            <a:r>
              <a:rPr lang="en-US" sz="2400" dirty="0">
                <a:solidFill>
                  <a:schemeClr val="bg2">
                    <a:lumMod val="75000"/>
                  </a:schemeClr>
                </a:solidFill>
                <a:latin typeface="Corbel"/>
                <a:cs typeface="Corbel"/>
              </a:rPr>
              <a:t>Co-</a:t>
            </a:r>
            <a:r>
              <a:rPr lang="en-US" sz="2400" dirty="0" err="1">
                <a:solidFill>
                  <a:schemeClr val="bg2">
                    <a:lumMod val="75000"/>
                  </a:schemeClr>
                </a:solidFill>
                <a:latin typeface="Corbel"/>
                <a:cs typeface="Corbel"/>
              </a:rPr>
              <a:t>creación</a:t>
            </a:r>
            <a:endParaRPr lang="en-US" sz="2400" dirty="0">
              <a:solidFill>
                <a:schemeClr val="bg2">
                  <a:lumMod val="75000"/>
                </a:schemeClr>
              </a:solidFill>
              <a:latin typeface="Corbel"/>
              <a:cs typeface="Corbel"/>
            </a:endParaRPr>
          </a:p>
          <a:p>
            <a:pPr algn="ctr"/>
            <a:r>
              <a:rPr lang="en-US" sz="1600" dirty="0" err="1">
                <a:solidFill>
                  <a:schemeClr val="bg2">
                    <a:lumMod val="75000"/>
                  </a:schemeClr>
                </a:solidFill>
                <a:latin typeface="Corbel"/>
                <a:cs typeface="Corbel"/>
              </a:rPr>
              <a:t>Gobierno</a:t>
            </a:r>
            <a:r>
              <a:rPr lang="en-US" sz="1600" dirty="0">
                <a:solidFill>
                  <a:schemeClr val="bg2">
                    <a:lumMod val="75000"/>
                  </a:schemeClr>
                </a:solidFill>
                <a:latin typeface="Corbel"/>
                <a:cs typeface="Corbel"/>
              </a:rPr>
              <a:t> y </a:t>
            </a:r>
            <a:r>
              <a:rPr lang="en-US" sz="1600" dirty="0" err="1">
                <a:solidFill>
                  <a:schemeClr val="bg2">
                    <a:lumMod val="75000"/>
                  </a:schemeClr>
                </a:solidFill>
                <a:latin typeface="Corbel"/>
                <a:cs typeface="Corbel"/>
              </a:rPr>
              <a:t>sociedad</a:t>
            </a:r>
            <a:r>
              <a:rPr lang="en-US" sz="1600" dirty="0">
                <a:solidFill>
                  <a:schemeClr val="bg2">
                    <a:lumMod val="75000"/>
                  </a:schemeClr>
                </a:solidFill>
                <a:latin typeface="Corbel"/>
                <a:cs typeface="Corbel"/>
              </a:rPr>
              <a:t> civil </a:t>
            </a:r>
            <a:r>
              <a:rPr lang="en-US" sz="1600" dirty="0" err="1">
                <a:solidFill>
                  <a:schemeClr val="bg2">
                    <a:lumMod val="75000"/>
                  </a:schemeClr>
                </a:solidFill>
                <a:latin typeface="Corbel"/>
                <a:cs typeface="Corbel"/>
              </a:rPr>
              <a:t>crean</a:t>
            </a:r>
            <a:r>
              <a:rPr lang="en-US" sz="1600" dirty="0">
                <a:solidFill>
                  <a:schemeClr val="bg2">
                    <a:lumMod val="75000"/>
                  </a:schemeClr>
                </a:solidFill>
                <a:latin typeface="Corbel"/>
                <a:cs typeface="Corbel"/>
              </a:rPr>
              <a:t> </a:t>
            </a:r>
            <a:r>
              <a:rPr lang="en-US" sz="1600" dirty="0" err="1">
                <a:solidFill>
                  <a:schemeClr val="bg2">
                    <a:lumMod val="75000"/>
                  </a:schemeClr>
                </a:solidFill>
                <a:latin typeface="Corbel"/>
                <a:cs typeface="Corbel"/>
              </a:rPr>
              <a:t>en</a:t>
            </a:r>
            <a:r>
              <a:rPr lang="en-US" sz="1600" dirty="0">
                <a:solidFill>
                  <a:schemeClr val="bg2">
                    <a:lumMod val="75000"/>
                  </a:schemeClr>
                </a:solidFill>
                <a:latin typeface="Corbel"/>
                <a:cs typeface="Corbel"/>
              </a:rPr>
              <a:t> </a:t>
            </a:r>
            <a:r>
              <a:rPr lang="en-US" sz="1600" dirty="0" err="1">
                <a:solidFill>
                  <a:schemeClr val="bg2">
                    <a:lumMod val="75000"/>
                  </a:schemeClr>
                </a:solidFill>
                <a:latin typeface="Corbel"/>
                <a:cs typeface="Corbel"/>
              </a:rPr>
              <a:t>conjunto</a:t>
            </a:r>
            <a:r>
              <a:rPr lang="en-US" sz="1600" dirty="0">
                <a:solidFill>
                  <a:schemeClr val="bg2">
                    <a:lumMod val="75000"/>
                  </a:schemeClr>
                </a:solidFill>
                <a:latin typeface="Corbel"/>
                <a:cs typeface="Corbel"/>
              </a:rPr>
              <a:t> el plan </a:t>
            </a:r>
            <a:r>
              <a:rPr lang="en-US" sz="1600" dirty="0" err="1">
                <a:solidFill>
                  <a:schemeClr val="bg2">
                    <a:lumMod val="75000"/>
                  </a:schemeClr>
                </a:solidFill>
                <a:latin typeface="Corbel"/>
                <a:cs typeface="Corbel"/>
              </a:rPr>
              <a:t>nacional</a:t>
            </a:r>
            <a:r>
              <a:rPr lang="en-US" sz="1600" dirty="0">
                <a:solidFill>
                  <a:schemeClr val="bg2">
                    <a:lumMod val="75000"/>
                  </a:schemeClr>
                </a:solidFill>
                <a:latin typeface="Corbel"/>
                <a:cs typeface="Corbel"/>
              </a:rPr>
              <a:t> de </a:t>
            </a:r>
            <a:r>
              <a:rPr lang="en-US" sz="1600" dirty="0" err="1">
                <a:solidFill>
                  <a:schemeClr val="bg2">
                    <a:lumMod val="75000"/>
                  </a:schemeClr>
                </a:solidFill>
                <a:latin typeface="Corbel"/>
                <a:cs typeface="Corbel"/>
              </a:rPr>
              <a:t>acción</a:t>
            </a:r>
            <a:endParaRPr lang="en-US" sz="1600" dirty="0">
              <a:solidFill>
                <a:schemeClr val="bg2">
                  <a:lumMod val="75000"/>
                </a:schemeClr>
              </a:solidFill>
              <a:latin typeface="Corbel"/>
              <a:cs typeface="Corbel"/>
            </a:endParaRPr>
          </a:p>
          <a:p>
            <a:pPr algn="ctr"/>
            <a:endParaRPr lang="en-US" sz="1600" b="1" dirty="0">
              <a:solidFill>
                <a:schemeClr val="bg2">
                  <a:lumMod val="75000"/>
                </a:schemeClr>
              </a:solidFill>
              <a:latin typeface="Corbel"/>
              <a:cs typeface="Corbel"/>
            </a:endParaRPr>
          </a:p>
        </p:txBody>
      </p:sp>
      <p:sp>
        <p:nvSpPr>
          <p:cNvPr id="4" name="TextBox 3"/>
          <p:cNvSpPr txBox="1"/>
          <p:nvPr/>
        </p:nvSpPr>
        <p:spPr>
          <a:xfrm>
            <a:off x="3927145" y="1554299"/>
            <a:ext cx="4871434" cy="1323439"/>
          </a:xfrm>
          <a:prstGeom prst="rect">
            <a:avLst/>
          </a:prstGeom>
          <a:noFill/>
        </p:spPr>
        <p:txBody>
          <a:bodyPr wrap="square" rtlCol="0">
            <a:spAutoFit/>
          </a:bodyPr>
          <a:lstStyle/>
          <a:p>
            <a:endParaRPr lang="en-US" sz="2000" dirty="0">
              <a:solidFill>
                <a:schemeClr val="bg2">
                  <a:lumMod val="75000"/>
                </a:schemeClr>
              </a:solidFill>
              <a:latin typeface="Corbel"/>
              <a:cs typeface="Corbel"/>
            </a:endParaRPr>
          </a:p>
          <a:p>
            <a:endParaRPr lang="en-US" sz="2000" dirty="0">
              <a:solidFill>
                <a:schemeClr val="bg2">
                  <a:lumMod val="75000"/>
                </a:schemeClr>
              </a:solidFill>
              <a:latin typeface="Corbel"/>
              <a:cs typeface="Corbel"/>
            </a:endParaRPr>
          </a:p>
          <a:p>
            <a:endParaRPr lang="en-US" sz="2000" dirty="0">
              <a:solidFill>
                <a:schemeClr val="bg2">
                  <a:lumMod val="75000"/>
                </a:schemeClr>
              </a:solidFill>
              <a:latin typeface="Corbel"/>
              <a:cs typeface="Corbel"/>
            </a:endParaRPr>
          </a:p>
          <a:p>
            <a:endParaRPr lang="en-US" sz="2000" dirty="0">
              <a:solidFill>
                <a:schemeClr val="bg2">
                  <a:lumMod val="75000"/>
                </a:schemeClr>
              </a:solidFill>
              <a:latin typeface="Corbel"/>
              <a:cs typeface="Corbel"/>
            </a:endParaRPr>
          </a:p>
        </p:txBody>
      </p:sp>
      <p:sp>
        <p:nvSpPr>
          <p:cNvPr id="5" name="Rectangle 6"/>
          <p:cNvSpPr/>
          <p:nvPr/>
        </p:nvSpPr>
        <p:spPr>
          <a:xfrm>
            <a:off x="1333021" y="1408785"/>
            <a:ext cx="577554" cy="1323439"/>
          </a:xfrm>
          <a:prstGeom prst="rect">
            <a:avLst/>
          </a:prstGeom>
        </p:spPr>
        <p:txBody>
          <a:bodyPr wrap="square">
            <a:spAutoFit/>
          </a:bodyPr>
          <a:lstStyle/>
          <a:p>
            <a:r>
              <a:rPr lang="en-US" sz="8000" b="1" dirty="0">
                <a:solidFill>
                  <a:schemeClr val="bg2">
                    <a:lumMod val="75000"/>
                  </a:schemeClr>
                </a:solidFill>
                <a:sym typeface="Wingdings 2"/>
              </a:rPr>
              <a:t></a:t>
            </a:r>
            <a:r>
              <a:rPr lang="en-US" sz="8000" b="1" dirty="0">
                <a:solidFill>
                  <a:schemeClr val="bg2">
                    <a:lumMod val="75000"/>
                  </a:schemeClr>
                </a:solidFill>
              </a:rPr>
              <a:t> </a:t>
            </a:r>
          </a:p>
        </p:txBody>
      </p:sp>
      <p:sp>
        <p:nvSpPr>
          <p:cNvPr id="6" name="Rectangle 2"/>
          <p:cNvSpPr/>
          <p:nvPr/>
        </p:nvSpPr>
        <p:spPr>
          <a:xfrm>
            <a:off x="443667" y="2436380"/>
            <a:ext cx="2933816" cy="1200329"/>
          </a:xfrm>
          <a:prstGeom prst="rect">
            <a:avLst/>
          </a:prstGeom>
        </p:spPr>
        <p:txBody>
          <a:bodyPr wrap="none">
            <a:spAutoFit/>
          </a:bodyPr>
          <a:lstStyle/>
          <a:p>
            <a:pPr algn="ctr"/>
            <a:r>
              <a:rPr lang="en-US" sz="2400" dirty="0" err="1">
                <a:solidFill>
                  <a:schemeClr val="bg2">
                    <a:lumMod val="75000"/>
                  </a:schemeClr>
                </a:solidFill>
                <a:latin typeface="Corbel"/>
                <a:cs typeface="Corbel"/>
              </a:rPr>
              <a:t>Adhesión</a:t>
            </a:r>
            <a:endParaRPr lang="en-US" sz="2400" dirty="0">
              <a:solidFill>
                <a:schemeClr val="bg2">
                  <a:lumMod val="75000"/>
                </a:schemeClr>
              </a:solidFill>
              <a:latin typeface="Corbel"/>
              <a:cs typeface="Corbel"/>
            </a:endParaRPr>
          </a:p>
          <a:p>
            <a:pPr algn="ctr"/>
            <a:r>
              <a:rPr lang="en-US" sz="1600" dirty="0" err="1">
                <a:solidFill>
                  <a:schemeClr val="bg2">
                    <a:lumMod val="75000"/>
                  </a:schemeClr>
                </a:solidFill>
                <a:latin typeface="Corbel"/>
                <a:cs typeface="Corbel"/>
              </a:rPr>
              <a:t>En</a:t>
            </a:r>
            <a:r>
              <a:rPr lang="en-US" sz="1600" dirty="0">
                <a:solidFill>
                  <a:schemeClr val="bg2">
                    <a:lumMod val="75000"/>
                  </a:schemeClr>
                </a:solidFill>
                <a:latin typeface="Corbel"/>
                <a:cs typeface="Corbel"/>
              </a:rPr>
              <a:t> </a:t>
            </a:r>
            <a:r>
              <a:rPr lang="en-US" sz="1600" dirty="0" err="1">
                <a:solidFill>
                  <a:schemeClr val="bg2">
                    <a:lumMod val="75000"/>
                  </a:schemeClr>
                </a:solidFill>
                <a:latin typeface="Corbel"/>
                <a:cs typeface="Corbel"/>
              </a:rPr>
              <a:t>caso</a:t>
            </a:r>
            <a:r>
              <a:rPr lang="en-US" sz="1600" dirty="0">
                <a:solidFill>
                  <a:schemeClr val="bg2">
                    <a:lumMod val="75000"/>
                  </a:schemeClr>
                </a:solidFill>
                <a:latin typeface="Corbel"/>
                <a:cs typeface="Corbel"/>
              </a:rPr>
              <a:t> de </a:t>
            </a:r>
            <a:r>
              <a:rPr lang="en-US" sz="1600" dirty="0" err="1">
                <a:solidFill>
                  <a:schemeClr val="bg2">
                    <a:lumMod val="75000"/>
                  </a:schemeClr>
                </a:solidFill>
                <a:latin typeface="Corbel"/>
                <a:cs typeface="Corbel"/>
              </a:rPr>
              <a:t>ser</a:t>
            </a:r>
            <a:r>
              <a:rPr lang="en-US" sz="1600" dirty="0">
                <a:solidFill>
                  <a:schemeClr val="bg2">
                    <a:lumMod val="75000"/>
                  </a:schemeClr>
                </a:solidFill>
                <a:latin typeface="Corbel"/>
                <a:cs typeface="Corbel"/>
              </a:rPr>
              <a:t> </a:t>
            </a:r>
            <a:r>
              <a:rPr lang="en-US" sz="1600" dirty="0" err="1">
                <a:solidFill>
                  <a:schemeClr val="bg2">
                    <a:lumMod val="75000"/>
                  </a:schemeClr>
                </a:solidFill>
                <a:latin typeface="Corbel"/>
                <a:cs typeface="Corbel"/>
              </a:rPr>
              <a:t>elegible</a:t>
            </a:r>
            <a:r>
              <a:rPr lang="en-US" sz="1600" dirty="0">
                <a:solidFill>
                  <a:schemeClr val="bg2">
                    <a:lumMod val="75000"/>
                  </a:schemeClr>
                </a:solidFill>
                <a:latin typeface="Corbel"/>
                <a:cs typeface="Corbel"/>
              </a:rPr>
              <a:t>, </a:t>
            </a:r>
          </a:p>
          <a:p>
            <a:pPr algn="ctr"/>
            <a:r>
              <a:rPr lang="en-US" sz="1600" dirty="0">
                <a:solidFill>
                  <a:schemeClr val="bg2">
                    <a:lumMod val="75000"/>
                  </a:schemeClr>
                </a:solidFill>
                <a:latin typeface="Corbel"/>
                <a:cs typeface="Corbel"/>
              </a:rPr>
              <a:t>el </a:t>
            </a:r>
            <a:r>
              <a:rPr lang="en-US" sz="1600" dirty="0" err="1">
                <a:solidFill>
                  <a:schemeClr val="bg2">
                    <a:lumMod val="75000"/>
                  </a:schemeClr>
                </a:solidFill>
                <a:latin typeface="Corbel"/>
                <a:cs typeface="Corbel"/>
              </a:rPr>
              <a:t>país</a:t>
            </a:r>
            <a:r>
              <a:rPr lang="en-US" sz="1600" dirty="0">
                <a:solidFill>
                  <a:schemeClr val="bg2">
                    <a:lumMod val="75000"/>
                  </a:schemeClr>
                </a:solidFill>
                <a:latin typeface="Corbel"/>
                <a:cs typeface="Corbel"/>
              </a:rPr>
              <a:t> se </a:t>
            </a:r>
            <a:r>
              <a:rPr lang="en-US" sz="1600" dirty="0" err="1">
                <a:solidFill>
                  <a:schemeClr val="bg2">
                    <a:lumMod val="75000"/>
                  </a:schemeClr>
                </a:solidFill>
                <a:latin typeface="Corbel"/>
                <a:cs typeface="Corbel"/>
              </a:rPr>
              <a:t>incorpora</a:t>
            </a:r>
            <a:r>
              <a:rPr lang="en-US" sz="1600" dirty="0">
                <a:solidFill>
                  <a:schemeClr val="bg2">
                    <a:lumMod val="75000"/>
                  </a:schemeClr>
                </a:solidFill>
                <a:latin typeface="Corbel"/>
                <a:cs typeface="Corbel"/>
              </a:rPr>
              <a:t> a la </a:t>
            </a:r>
            <a:r>
              <a:rPr lang="en-US" sz="1600" dirty="0" err="1">
                <a:solidFill>
                  <a:schemeClr val="bg2">
                    <a:lumMod val="75000"/>
                  </a:schemeClr>
                </a:solidFill>
                <a:latin typeface="Corbel"/>
                <a:cs typeface="Corbel"/>
              </a:rPr>
              <a:t>iniciativa</a:t>
            </a:r>
            <a:endParaRPr lang="en-US" sz="1600" dirty="0">
              <a:solidFill>
                <a:schemeClr val="bg2">
                  <a:lumMod val="75000"/>
                </a:schemeClr>
              </a:solidFill>
              <a:latin typeface="Corbel"/>
              <a:cs typeface="Corbel"/>
            </a:endParaRPr>
          </a:p>
          <a:p>
            <a:pPr algn="ctr"/>
            <a:endParaRPr lang="en-US" sz="1600" dirty="0">
              <a:solidFill>
                <a:schemeClr val="bg2">
                  <a:lumMod val="75000"/>
                </a:schemeClr>
              </a:solidFill>
              <a:latin typeface="Corbel"/>
              <a:cs typeface="Corbel"/>
            </a:endParaRPr>
          </a:p>
        </p:txBody>
      </p:sp>
      <p:sp>
        <p:nvSpPr>
          <p:cNvPr id="7" name="TextBox 9"/>
          <p:cNvSpPr txBox="1"/>
          <p:nvPr/>
        </p:nvSpPr>
        <p:spPr>
          <a:xfrm>
            <a:off x="7361011" y="1231223"/>
            <a:ext cx="1007908" cy="1200329"/>
          </a:xfrm>
          <a:prstGeom prst="rect">
            <a:avLst/>
          </a:prstGeom>
          <a:noFill/>
        </p:spPr>
        <p:txBody>
          <a:bodyPr wrap="none" rtlCol="0">
            <a:spAutoFit/>
          </a:bodyPr>
          <a:lstStyle/>
          <a:p>
            <a:r>
              <a:rPr lang="en-US" sz="7200" b="1" dirty="0">
                <a:solidFill>
                  <a:schemeClr val="bg2">
                    <a:lumMod val="75000"/>
                  </a:schemeClr>
                </a:solidFill>
                <a:latin typeface="Wingdings" charset="2"/>
                <a:cs typeface="Wingdings" charset="2"/>
              </a:rPr>
              <a:t>4</a:t>
            </a:r>
            <a:endParaRPr lang="en-US" sz="6600" b="1" dirty="0">
              <a:solidFill>
                <a:schemeClr val="bg2">
                  <a:lumMod val="75000"/>
                </a:schemeClr>
              </a:solidFill>
              <a:latin typeface="Wingdings" charset="2"/>
              <a:cs typeface="Wingdings" charset="2"/>
            </a:endParaRPr>
          </a:p>
        </p:txBody>
      </p:sp>
      <p:sp>
        <p:nvSpPr>
          <p:cNvPr id="8" name="Rectangle 12"/>
          <p:cNvSpPr/>
          <p:nvPr/>
        </p:nvSpPr>
        <p:spPr>
          <a:xfrm rot="18948050">
            <a:off x="1396322" y="3352347"/>
            <a:ext cx="1568058" cy="1446550"/>
          </a:xfrm>
          <a:prstGeom prst="rect">
            <a:avLst/>
          </a:prstGeom>
        </p:spPr>
        <p:txBody>
          <a:bodyPr wrap="none">
            <a:spAutoFit/>
          </a:bodyPr>
          <a:lstStyle/>
          <a:p>
            <a:r>
              <a:rPr lang="en-US" sz="8800" dirty="0">
                <a:solidFill>
                  <a:schemeClr val="bg2">
                    <a:lumMod val="75000"/>
                  </a:schemeClr>
                </a:solidFill>
                <a:sym typeface="Webdings"/>
              </a:rPr>
              <a:t></a:t>
            </a:r>
            <a:r>
              <a:rPr lang="en-US" sz="8800" dirty="0">
                <a:solidFill>
                  <a:schemeClr val="bg2">
                    <a:lumMod val="75000"/>
                  </a:schemeClr>
                </a:solidFill>
              </a:rPr>
              <a:t> </a:t>
            </a:r>
          </a:p>
        </p:txBody>
      </p:sp>
      <p:sp>
        <p:nvSpPr>
          <p:cNvPr id="9" name="Rectangle 13"/>
          <p:cNvSpPr/>
          <p:nvPr/>
        </p:nvSpPr>
        <p:spPr>
          <a:xfrm>
            <a:off x="310217" y="4460919"/>
            <a:ext cx="2884885" cy="1200329"/>
          </a:xfrm>
          <a:prstGeom prst="rect">
            <a:avLst/>
          </a:prstGeom>
        </p:spPr>
        <p:txBody>
          <a:bodyPr wrap="square">
            <a:spAutoFit/>
          </a:bodyPr>
          <a:lstStyle/>
          <a:p>
            <a:pPr algn="ctr"/>
            <a:r>
              <a:rPr lang="en-US" sz="2400" dirty="0" err="1">
                <a:solidFill>
                  <a:schemeClr val="bg2">
                    <a:lumMod val="75000"/>
                  </a:schemeClr>
                </a:solidFill>
                <a:latin typeface="Corbel"/>
                <a:cs typeface="Corbel"/>
              </a:rPr>
              <a:t>Asesoramiento</a:t>
            </a:r>
            <a:endParaRPr lang="en-US" sz="2000" dirty="0">
              <a:solidFill>
                <a:schemeClr val="bg2">
                  <a:lumMod val="75000"/>
                </a:schemeClr>
              </a:solidFill>
              <a:latin typeface="Corbel"/>
              <a:cs typeface="Corbel"/>
            </a:endParaRPr>
          </a:p>
          <a:p>
            <a:pPr algn="ctr"/>
            <a:r>
              <a:rPr lang="en-US" sz="1600" dirty="0" err="1">
                <a:solidFill>
                  <a:schemeClr val="bg2">
                    <a:lumMod val="75000"/>
                  </a:schemeClr>
                </a:solidFill>
                <a:latin typeface="Corbel"/>
                <a:cs typeface="Corbel"/>
              </a:rPr>
              <a:t>Publicación</a:t>
            </a:r>
            <a:r>
              <a:rPr lang="en-US" sz="1600" dirty="0">
                <a:solidFill>
                  <a:schemeClr val="bg2">
                    <a:lumMod val="75000"/>
                  </a:schemeClr>
                </a:solidFill>
                <a:latin typeface="Corbel"/>
                <a:cs typeface="Corbel"/>
              </a:rPr>
              <a:t> de </a:t>
            </a:r>
            <a:r>
              <a:rPr lang="en-US" sz="1600" dirty="0" err="1">
                <a:solidFill>
                  <a:schemeClr val="bg2">
                    <a:lumMod val="75000"/>
                  </a:schemeClr>
                </a:solidFill>
                <a:latin typeface="Corbel"/>
                <a:cs typeface="Corbel"/>
              </a:rPr>
              <a:t>autoevaluación</a:t>
            </a:r>
            <a:r>
              <a:rPr lang="en-US" sz="1600" dirty="0">
                <a:solidFill>
                  <a:schemeClr val="bg2">
                    <a:lumMod val="75000"/>
                  </a:schemeClr>
                </a:solidFill>
                <a:latin typeface="Corbel"/>
                <a:cs typeface="Corbel"/>
              </a:rPr>
              <a:t> y </a:t>
            </a:r>
            <a:r>
              <a:rPr lang="en-US" sz="1600" dirty="0" err="1">
                <a:solidFill>
                  <a:schemeClr val="bg2">
                    <a:lumMod val="75000"/>
                  </a:schemeClr>
                </a:solidFill>
                <a:latin typeface="Corbel"/>
                <a:cs typeface="Corbel"/>
              </a:rPr>
              <a:t>participación</a:t>
            </a:r>
            <a:r>
              <a:rPr lang="en-US" sz="1600" dirty="0">
                <a:solidFill>
                  <a:schemeClr val="bg2">
                    <a:lumMod val="75000"/>
                  </a:schemeClr>
                </a:solidFill>
                <a:latin typeface="Corbel"/>
                <a:cs typeface="Corbel"/>
              </a:rPr>
              <a:t> </a:t>
            </a:r>
            <a:r>
              <a:rPr lang="en-US" sz="1600" dirty="0" err="1">
                <a:solidFill>
                  <a:schemeClr val="bg2">
                    <a:lumMod val="75000"/>
                  </a:schemeClr>
                </a:solidFill>
                <a:latin typeface="Corbel"/>
                <a:cs typeface="Corbel"/>
              </a:rPr>
              <a:t>en</a:t>
            </a:r>
            <a:r>
              <a:rPr lang="en-US" sz="1600" dirty="0">
                <a:solidFill>
                  <a:schemeClr val="bg2">
                    <a:lumMod val="75000"/>
                  </a:schemeClr>
                </a:solidFill>
                <a:latin typeface="Corbel"/>
                <a:cs typeface="Corbel"/>
              </a:rPr>
              <a:t> el </a:t>
            </a:r>
            <a:r>
              <a:rPr lang="en-US" sz="1600" dirty="0" err="1">
                <a:solidFill>
                  <a:schemeClr val="bg2">
                    <a:lumMod val="75000"/>
                  </a:schemeClr>
                </a:solidFill>
                <a:latin typeface="Corbel"/>
                <a:cs typeface="Corbel"/>
              </a:rPr>
              <a:t>Mecanismo</a:t>
            </a:r>
            <a:r>
              <a:rPr lang="en-US" sz="1600" dirty="0">
                <a:solidFill>
                  <a:schemeClr val="bg2">
                    <a:lumMod val="75000"/>
                  </a:schemeClr>
                </a:solidFill>
                <a:latin typeface="Corbel"/>
                <a:cs typeface="Corbel"/>
              </a:rPr>
              <a:t> de </a:t>
            </a:r>
            <a:r>
              <a:rPr lang="en-US" sz="1600" dirty="0" err="1">
                <a:solidFill>
                  <a:schemeClr val="bg2">
                    <a:lumMod val="75000"/>
                  </a:schemeClr>
                </a:solidFill>
                <a:latin typeface="Corbel"/>
                <a:cs typeface="Corbel"/>
              </a:rPr>
              <a:t>Reporte</a:t>
            </a:r>
            <a:r>
              <a:rPr lang="en-US" sz="1600" dirty="0">
                <a:solidFill>
                  <a:schemeClr val="bg2">
                    <a:lumMod val="75000"/>
                  </a:schemeClr>
                </a:solidFill>
                <a:latin typeface="Corbel"/>
                <a:cs typeface="Corbel"/>
              </a:rPr>
              <a:t> </a:t>
            </a:r>
            <a:r>
              <a:rPr lang="en-US" sz="1600" dirty="0" err="1">
                <a:solidFill>
                  <a:schemeClr val="bg2">
                    <a:lumMod val="75000"/>
                  </a:schemeClr>
                </a:solidFill>
                <a:latin typeface="Corbel"/>
                <a:cs typeface="Corbel"/>
              </a:rPr>
              <a:t>Independiente</a:t>
            </a:r>
            <a:endParaRPr lang="en-US" sz="1600" dirty="0">
              <a:solidFill>
                <a:schemeClr val="bg2">
                  <a:lumMod val="75000"/>
                </a:schemeClr>
              </a:solidFill>
              <a:latin typeface="Corbel"/>
              <a:cs typeface="Corbel"/>
            </a:endParaRPr>
          </a:p>
        </p:txBody>
      </p:sp>
      <p:sp>
        <p:nvSpPr>
          <p:cNvPr id="10" name="Rectangle 4"/>
          <p:cNvSpPr/>
          <p:nvPr/>
        </p:nvSpPr>
        <p:spPr>
          <a:xfrm>
            <a:off x="4365633" y="2506539"/>
            <a:ext cx="989605" cy="1323439"/>
          </a:xfrm>
          <a:prstGeom prst="rect">
            <a:avLst/>
          </a:prstGeom>
        </p:spPr>
        <p:txBody>
          <a:bodyPr wrap="square">
            <a:spAutoFit/>
          </a:bodyPr>
          <a:lstStyle/>
          <a:p>
            <a:r>
              <a:rPr lang="en-US" sz="8000" dirty="0">
                <a:solidFill>
                  <a:schemeClr val="bg2">
                    <a:lumMod val="75000"/>
                  </a:schemeClr>
                </a:solidFill>
                <a:sym typeface="Webdings"/>
              </a:rPr>
              <a:t></a:t>
            </a:r>
            <a:r>
              <a:rPr lang="en-US" sz="8000" dirty="0">
                <a:solidFill>
                  <a:schemeClr val="bg2">
                    <a:lumMod val="75000"/>
                  </a:schemeClr>
                </a:solidFill>
              </a:rPr>
              <a:t> </a:t>
            </a:r>
          </a:p>
        </p:txBody>
      </p:sp>
      <p:sp>
        <p:nvSpPr>
          <p:cNvPr id="11" name="Rectangle 11"/>
          <p:cNvSpPr/>
          <p:nvPr/>
        </p:nvSpPr>
        <p:spPr>
          <a:xfrm>
            <a:off x="3195102" y="3626347"/>
            <a:ext cx="2898403" cy="954107"/>
          </a:xfrm>
          <a:prstGeom prst="rect">
            <a:avLst/>
          </a:prstGeom>
        </p:spPr>
        <p:txBody>
          <a:bodyPr wrap="square">
            <a:spAutoFit/>
          </a:bodyPr>
          <a:lstStyle/>
          <a:p>
            <a:pPr algn="ctr"/>
            <a:r>
              <a:rPr lang="en-US" sz="2400" dirty="0" err="1">
                <a:solidFill>
                  <a:schemeClr val="bg2">
                    <a:lumMod val="75000"/>
                  </a:schemeClr>
                </a:solidFill>
                <a:latin typeface="Corbel"/>
                <a:cs typeface="Corbel"/>
              </a:rPr>
              <a:t>Implementación</a:t>
            </a:r>
            <a:endParaRPr lang="en-US" sz="2000" dirty="0">
              <a:solidFill>
                <a:schemeClr val="bg2">
                  <a:lumMod val="75000"/>
                </a:schemeClr>
              </a:solidFill>
              <a:latin typeface="Corbel"/>
              <a:cs typeface="Corbel"/>
            </a:endParaRPr>
          </a:p>
          <a:p>
            <a:pPr algn="ctr"/>
            <a:r>
              <a:rPr lang="en-US" sz="1600" dirty="0">
                <a:solidFill>
                  <a:schemeClr val="bg2">
                    <a:lumMod val="75000"/>
                  </a:schemeClr>
                </a:solidFill>
                <a:latin typeface="Corbel"/>
                <a:cs typeface="Corbel"/>
              </a:rPr>
              <a:t>El </a:t>
            </a:r>
            <a:r>
              <a:rPr lang="en-US" sz="1600" dirty="0" err="1">
                <a:solidFill>
                  <a:schemeClr val="bg2">
                    <a:lumMod val="75000"/>
                  </a:schemeClr>
                </a:solidFill>
                <a:latin typeface="Corbel"/>
                <a:cs typeface="Corbel"/>
              </a:rPr>
              <a:t>gobierno</a:t>
            </a:r>
            <a:r>
              <a:rPr lang="en-US" sz="1600" dirty="0">
                <a:solidFill>
                  <a:schemeClr val="bg2">
                    <a:lumMod val="75000"/>
                  </a:schemeClr>
                </a:solidFill>
                <a:latin typeface="Corbel"/>
                <a:cs typeface="Corbel"/>
              </a:rPr>
              <a:t> </a:t>
            </a:r>
            <a:r>
              <a:rPr lang="en-US" sz="1600" dirty="0" err="1">
                <a:solidFill>
                  <a:schemeClr val="bg2">
                    <a:lumMod val="75000"/>
                  </a:schemeClr>
                </a:solidFill>
                <a:latin typeface="Corbel"/>
                <a:cs typeface="Corbel"/>
              </a:rPr>
              <a:t>implementa</a:t>
            </a:r>
            <a:r>
              <a:rPr lang="en-US" sz="1600" dirty="0">
                <a:solidFill>
                  <a:schemeClr val="bg2">
                    <a:lumMod val="75000"/>
                  </a:schemeClr>
                </a:solidFill>
                <a:latin typeface="Corbel"/>
                <a:cs typeface="Corbel"/>
              </a:rPr>
              <a:t> los </a:t>
            </a:r>
            <a:r>
              <a:rPr lang="en-US" sz="1600" dirty="0" err="1">
                <a:solidFill>
                  <a:schemeClr val="bg2">
                    <a:lumMod val="75000"/>
                  </a:schemeClr>
                </a:solidFill>
                <a:latin typeface="Corbel"/>
                <a:cs typeface="Corbel"/>
              </a:rPr>
              <a:t>acuerdos</a:t>
            </a:r>
            <a:endParaRPr lang="en-US" sz="1600" dirty="0">
              <a:solidFill>
                <a:schemeClr val="bg2">
                  <a:lumMod val="75000"/>
                </a:schemeClr>
              </a:solidFill>
              <a:latin typeface="Corbel"/>
              <a:cs typeface="Corbel"/>
            </a:endParaRPr>
          </a:p>
        </p:txBody>
      </p:sp>
      <p:sp>
        <p:nvSpPr>
          <p:cNvPr id="12" name="Rectangle 16"/>
          <p:cNvSpPr/>
          <p:nvPr/>
        </p:nvSpPr>
        <p:spPr>
          <a:xfrm>
            <a:off x="7235331" y="3441680"/>
            <a:ext cx="1563248" cy="1323439"/>
          </a:xfrm>
          <a:prstGeom prst="rect">
            <a:avLst/>
          </a:prstGeom>
        </p:spPr>
        <p:txBody>
          <a:bodyPr wrap="none">
            <a:spAutoFit/>
          </a:bodyPr>
          <a:lstStyle/>
          <a:p>
            <a:r>
              <a:rPr lang="en-US" sz="8000" b="1" dirty="0">
                <a:solidFill>
                  <a:schemeClr val="bg2">
                    <a:lumMod val="75000"/>
                  </a:schemeClr>
                </a:solidFill>
                <a:sym typeface="Wingdings"/>
              </a:rPr>
              <a:t></a:t>
            </a:r>
            <a:endParaRPr lang="en-US" sz="8800" b="1" dirty="0">
              <a:solidFill>
                <a:schemeClr val="bg2">
                  <a:lumMod val="75000"/>
                </a:schemeClr>
              </a:solidFill>
            </a:endParaRPr>
          </a:p>
        </p:txBody>
      </p:sp>
      <p:sp>
        <p:nvSpPr>
          <p:cNvPr id="13" name="Rectangle 15"/>
          <p:cNvSpPr/>
          <p:nvPr/>
        </p:nvSpPr>
        <p:spPr>
          <a:xfrm>
            <a:off x="6014449" y="4553350"/>
            <a:ext cx="2898403" cy="954107"/>
          </a:xfrm>
          <a:prstGeom prst="rect">
            <a:avLst/>
          </a:prstGeom>
        </p:spPr>
        <p:txBody>
          <a:bodyPr wrap="square">
            <a:spAutoFit/>
          </a:bodyPr>
          <a:lstStyle/>
          <a:p>
            <a:pPr algn="ctr"/>
            <a:r>
              <a:rPr lang="en-US" sz="2400" dirty="0" err="1">
                <a:solidFill>
                  <a:schemeClr val="bg2">
                    <a:lumMod val="75000"/>
                  </a:schemeClr>
                </a:solidFill>
                <a:latin typeface="Corbel"/>
                <a:cs typeface="Corbel"/>
              </a:rPr>
              <a:t>Aprendizaje</a:t>
            </a:r>
            <a:endParaRPr lang="en-US" sz="2000" dirty="0">
              <a:solidFill>
                <a:schemeClr val="bg2">
                  <a:lumMod val="75000"/>
                </a:schemeClr>
              </a:solidFill>
              <a:latin typeface="Corbel"/>
              <a:cs typeface="Corbel"/>
            </a:endParaRPr>
          </a:p>
          <a:p>
            <a:pPr algn="ctr"/>
            <a:r>
              <a:rPr lang="en-US" sz="1600" dirty="0" err="1">
                <a:solidFill>
                  <a:schemeClr val="bg2">
                    <a:lumMod val="75000"/>
                  </a:schemeClr>
                </a:solidFill>
                <a:latin typeface="Corbel"/>
                <a:cs typeface="Corbel"/>
              </a:rPr>
              <a:t>Contribuir</a:t>
            </a:r>
            <a:r>
              <a:rPr lang="en-US" sz="1600" dirty="0">
                <a:solidFill>
                  <a:schemeClr val="bg2">
                    <a:lumMod val="75000"/>
                  </a:schemeClr>
                </a:solidFill>
                <a:latin typeface="Corbel"/>
                <a:cs typeface="Corbel"/>
              </a:rPr>
              <a:t> al </a:t>
            </a:r>
            <a:r>
              <a:rPr lang="en-US" sz="1600" dirty="0" err="1">
                <a:solidFill>
                  <a:schemeClr val="bg2">
                    <a:lumMod val="75000"/>
                  </a:schemeClr>
                </a:solidFill>
                <a:latin typeface="Corbel"/>
                <a:cs typeface="Corbel"/>
              </a:rPr>
              <a:t>aprendizaje</a:t>
            </a:r>
            <a:r>
              <a:rPr lang="en-US" sz="1600" dirty="0">
                <a:solidFill>
                  <a:schemeClr val="bg2">
                    <a:lumMod val="75000"/>
                  </a:schemeClr>
                </a:solidFill>
                <a:latin typeface="Corbel"/>
                <a:cs typeface="Corbel"/>
              </a:rPr>
              <a:t> entre pares</a:t>
            </a:r>
          </a:p>
        </p:txBody>
      </p:sp>
      <p:sp>
        <p:nvSpPr>
          <p:cNvPr id="14" name="1 Título"/>
          <p:cNvSpPr txBox="1">
            <a:spLocks/>
          </p:cNvSpPr>
          <p:nvPr/>
        </p:nvSpPr>
        <p:spPr>
          <a:xfrm>
            <a:off x="529504" y="296682"/>
            <a:ext cx="8229600" cy="1143000"/>
          </a:xfrm>
          <a:prstGeom prst="rect">
            <a:avLst/>
          </a:prstGeom>
          <a:ln>
            <a:gradFill flip="none" rotWithShape="1">
              <a:gsLst>
                <a:gs pos="0">
                  <a:srgbClr val="000000"/>
                </a:gs>
                <a:gs pos="20000">
                  <a:srgbClr val="000040"/>
                </a:gs>
                <a:gs pos="50000">
                  <a:srgbClr val="400040"/>
                </a:gs>
                <a:gs pos="75000">
                  <a:srgbClr val="8F0040"/>
                </a:gs>
                <a:gs pos="89999">
                  <a:srgbClr val="F27300"/>
                </a:gs>
                <a:gs pos="100000">
                  <a:srgbClr val="FFBF00"/>
                </a:gs>
              </a:gsLst>
              <a:lin ang="0" scaled="0"/>
              <a:tileRect/>
            </a:gra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2">
                    <a:lumMod val="75000"/>
                  </a:schemeClr>
                </a:solidFill>
                <a:latin typeface="Corbel"/>
                <a:cs typeface="Corbel"/>
              </a:rPr>
              <a:t>¿</a:t>
            </a:r>
            <a:r>
              <a:rPr lang="en-US" sz="3600" b="1" dirty="0" err="1">
                <a:solidFill>
                  <a:schemeClr val="bg2">
                    <a:lumMod val="75000"/>
                  </a:schemeClr>
                </a:solidFill>
                <a:latin typeface="Corbel"/>
                <a:cs typeface="Corbel"/>
              </a:rPr>
              <a:t>Cómo</a:t>
            </a:r>
            <a:r>
              <a:rPr lang="en-US" sz="3600" b="1" dirty="0">
                <a:solidFill>
                  <a:schemeClr val="bg2">
                    <a:lumMod val="75000"/>
                  </a:schemeClr>
                </a:solidFill>
                <a:latin typeface="Corbel"/>
                <a:cs typeface="Corbel"/>
              </a:rPr>
              <a:t> </a:t>
            </a:r>
            <a:r>
              <a:rPr lang="en-US" sz="3600" b="1" dirty="0" err="1">
                <a:solidFill>
                  <a:schemeClr val="bg2">
                    <a:lumMod val="75000"/>
                  </a:schemeClr>
                </a:solidFill>
                <a:latin typeface="Corbel"/>
                <a:cs typeface="Corbel"/>
              </a:rPr>
              <a:t>funciona</a:t>
            </a:r>
            <a:r>
              <a:rPr lang="en-US" sz="3600" b="1" dirty="0">
                <a:solidFill>
                  <a:schemeClr val="bg2">
                    <a:lumMod val="75000"/>
                  </a:schemeClr>
                </a:solidFill>
                <a:latin typeface="Corbel"/>
                <a:cs typeface="Corbel"/>
              </a:rPr>
              <a:t> el </a:t>
            </a:r>
            <a:r>
              <a:rPr lang="en-US" sz="3600" b="1" dirty="0" err="1">
                <a:solidFill>
                  <a:schemeClr val="bg2">
                    <a:lumMod val="75000"/>
                  </a:schemeClr>
                </a:solidFill>
                <a:latin typeface="Corbel"/>
                <a:cs typeface="Corbel"/>
              </a:rPr>
              <a:t>proceso</a:t>
            </a:r>
            <a:r>
              <a:rPr lang="en-US" sz="3600" b="1" dirty="0">
                <a:solidFill>
                  <a:schemeClr val="bg2">
                    <a:lumMod val="75000"/>
                  </a:schemeClr>
                </a:solidFill>
                <a:latin typeface="Corbel"/>
                <a:cs typeface="Corbel"/>
              </a:rPr>
              <a:t> OGP?</a:t>
            </a:r>
            <a:endParaRPr lang="es-MX" sz="3600" b="1" dirty="0">
              <a:solidFill>
                <a:schemeClr val="bg2">
                  <a:lumMod val="75000"/>
                </a:schemeClr>
              </a:solidFill>
            </a:endParaRPr>
          </a:p>
        </p:txBody>
      </p:sp>
      <p:sp>
        <p:nvSpPr>
          <p:cNvPr id="15" name="TextBox 7"/>
          <p:cNvSpPr txBox="1"/>
          <p:nvPr/>
        </p:nvSpPr>
        <p:spPr>
          <a:xfrm>
            <a:off x="6362862" y="1349504"/>
            <a:ext cx="581338" cy="1446550"/>
          </a:xfrm>
          <a:prstGeom prst="rect">
            <a:avLst/>
          </a:prstGeom>
          <a:noFill/>
        </p:spPr>
        <p:txBody>
          <a:bodyPr wrap="square" rtlCol="0">
            <a:spAutoFit/>
          </a:bodyPr>
          <a:lstStyle/>
          <a:p>
            <a:r>
              <a:rPr lang="en-US" sz="8800" dirty="0">
                <a:solidFill>
                  <a:schemeClr val="bg2">
                    <a:lumMod val="75000"/>
                  </a:schemeClr>
                </a:solidFill>
                <a:latin typeface="Gill Sans"/>
                <a:cs typeface="Gill Sans"/>
              </a:rPr>
              <a:t>2</a:t>
            </a:r>
          </a:p>
        </p:txBody>
      </p:sp>
      <p:sp>
        <p:nvSpPr>
          <p:cNvPr id="16" name="TextBox 7"/>
          <p:cNvSpPr txBox="1"/>
          <p:nvPr/>
        </p:nvSpPr>
        <p:spPr>
          <a:xfrm>
            <a:off x="3784296" y="2412095"/>
            <a:ext cx="581338" cy="1446550"/>
          </a:xfrm>
          <a:prstGeom prst="rect">
            <a:avLst/>
          </a:prstGeom>
          <a:noFill/>
        </p:spPr>
        <p:txBody>
          <a:bodyPr wrap="square" rtlCol="0">
            <a:spAutoFit/>
          </a:bodyPr>
          <a:lstStyle/>
          <a:p>
            <a:r>
              <a:rPr lang="en-US" sz="8800" dirty="0">
                <a:solidFill>
                  <a:schemeClr val="bg2">
                    <a:lumMod val="75000"/>
                  </a:schemeClr>
                </a:solidFill>
                <a:latin typeface="Gill Sans"/>
                <a:cs typeface="Gill Sans"/>
              </a:rPr>
              <a:t>3</a:t>
            </a:r>
          </a:p>
        </p:txBody>
      </p:sp>
      <p:sp>
        <p:nvSpPr>
          <p:cNvPr id="17" name="TextBox 7"/>
          <p:cNvSpPr txBox="1"/>
          <p:nvPr/>
        </p:nvSpPr>
        <p:spPr>
          <a:xfrm>
            <a:off x="751683" y="3352347"/>
            <a:ext cx="581338" cy="1446550"/>
          </a:xfrm>
          <a:prstGeom prst="rect">
            <a:avLst/>
          </a:prstGeom>
          <a:noFill/>
        </p:spPr>
        <p:txBody>
          <a:bodyPr wrap="square" rtlCol="0">
            <a:spAutoFit/>
          </a:bodyPr>
          <a:lstStyle/>
          <a:p>
            <a:r>
              <a:rPr lang="en-US" sz="8800" dirty="0">
                <a:solidFill>
                  <a:schemeClr val="bg2">
                    <a:lumMod val="75000"/>
                  </a:schemeClr>
                </a:solidFill>
                <a:latin typeface="Gill Sans"/>
                <a:cs typeface="Gill Sans"/>
              </a:rPr>
              <a:t>4</a:t>
            </a:r>
          </a:p>
        </p:txBody>
      </p:sp>
      <p:sp>
        <p:nvSpPr>
          <p:cNvPr id="18" name="TextBox 7"/>
          <p:cNvSpPr txBox="1"/>
          <p:nvPr/>
        </p:nvSpPr>
        <p:spPr>
          <a:xfrm>
            <a:off x="6457941" y="3451726"/>
            <a:ext cx="581338" cy="1446550"/>
          </a:xfrm>
          <a:prstGeom prst="rect">
            <a:avLst/>
          </a:prstGeom>
          <a:noFill/>
        </p:spPr>
        <p:txBody>
          <a:bodyPr wrap="square" rtlCol="0">
            <a:spAutoFit/>
          </a:bodyPr>
          <a:lstStyle/>
          <a:p>
            <a:r>
              <a:rPr lang="en-US" sz="8800" dirty="0">
                <a:solidFill>
                  <a:schemeClr val="bg2">
                    <a:lumMod val="75000"/>
                  </a:schemeClr>
                </a:solidFill>
                <a:latin typeface="Gill Sans"/>
                <a:cs typeface="Gill Sans"/>
              </a:rPr>
              <a:t>5</a:t>
            </a:r>
          </a:p>
        </p:txBody>
      </p:sp>
    </p:spTree>
    <p:extLst>
      <p:ext uri="{BB962C8B-B14F-4D97-AF65-F5344CB8AC3E}">
        <p14:creationId xmlns:p14="http://schemas.microsoft.com/office/powerpoint/2010/main" val="954641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p:nvPr/>
        </p:nvSpPr>
        <p:spPr>
          <a:xfrm>
            <a:off x="1331640" y="945692"/>
            <a:ext cx="7860391" cy="1815882"/>
          </a:xfrm>
          <a:prstGeom prst="rect">
            <a:avLst/>
          </a:prstGeom>
        </p:spPr>
        <p:txBody>
          <a:bodyPr wrap="square">
            <a:spAutoFit/>
          </a:bodyPr>
          <a:lstStyle/>
          <a:p>
            <a:pPr marL="39688" indent="0" algn="ctr">
              <a:buFont typeface="Times New Roman" charset="0"/>
              <a:buNone/>
              <a:defRPr/>
            </a:pPr>
            <a:endParaRPr lang="en-US" sz="2400" b="1" dirty="0">
              <a:solidFill>
                <a:schemeClr val="bg2">
                  <a:lumMod val="75000"/>
                </a:schemeClr>
              </a:solidFill>
              <a:latin typeface="Candara"/>
              <a:cs typeface="Candara"/>
            </a:endParaRPr>
          </a:p>
          <a:p>
            <a:pPr marL="39688" indent="0">
              <a:buFont typeface="Times New Roman" charset="0"/>
              <a:buNone/>
              <a:defRPr/>
            </a:pPr>
            <a:r>
              <a:rPr lang="en-US" sz="2400" b="1" dirty="0" err="1">
                <a:solidFill>
                  <a:schemeClr val="bg2">
                    <a:lumMod val="75000"/>
                  </a:schemeClr>
                </a:solidFill>
                <a:latin typeface="Candara"/>
                <a:cs typeface="Candara"/>
              </a:rPr>
              <a:t>Transparencia</a:t>
            </a:r>
            <a:r>
              <a:rPr lang="en-US" sz="2400" b="1" dirty="0">
                <a:solidFill>
                  <a:schemeClr val="bg2">
                    <a:lumMod val="75000"/>
                  </a:schemeClr>
                </a:solidFill>
                <a:latin typeface="Candara"/>
                <a:cs typeface="Candara"/>
              </a:rPr>
              <a:t> </a:t>
            </a:r>
            <a:r>
              <a:rPr lang="en-US" sz="2400" b="1" dirty="0" err="1">
                <a:solidFill>
                  <a:schemeClr val="bg2">
                    <a:lumMod val="75000"/>
                  </a:schemeClr>
                </a:solidFill>
                <a:latin typeface="Candara"/>
                <a:cs typeface="Candara"/>
              </a:rPr>
              <a:t>Presupuestaria</a:t>
            </a:r>
            <a:r>
              <a:rPr lang="en-US" sz="2400" b="1" dirty="0">
                <a:solidFill>
                  <a:schemeClr val="bg2">
                    <a:lumMod val="75000"/>
                  </a:schemeClr>
                </a:solidFill>
                <a:latin typeface="Candara"/>
                <a:cs typeface="Candara"/>
              </a:rPr>
              <a:t> </a:t>
            </a:r>
          </a:p>
          <a:p>
            <a:pPr marL="39688" indent="0">
              <a:buFont typeface="Times New Roman" charset="0"/>
              <a:buNone/>
              <a:defRPr/>
            </a:pPr>
            <a:r>
              <a:rPr lang="en-US" dirty="0" err="1">
                <a:solidFill>
                  <a:schemeClr val="bg2">
                    <a:lumMod val="75000"/>
                  </a:schemeClr>
                </a:solidFill>
                <a:latin typeface="Candara"/>
                <a:cs typeface="Candara"/>
              </a:rPr>
              <a:t>Medida</a:t>
            </a:r>
            <a:r>
              <a:rPr lang="en-US" dirty="0">
                <a:solidFill>
                  <a:schemeClr val="bg2">
                    <a:lumMod val="75000"/>
                  </a:schemeClr>
                </a:solidFill>
                <a:latin typeface="Candara"/>
                <a:cs typeface="Candara"/>
              </a:rPr>
              <a:t> a </a:t>
            </a:r>
            <a:r>
              <a:rPr lang="en-US" dirty="0" err="1">
                <a:solidFill>
                  <a:schemeClr val="bg2">
                    <a:lumMod val="75000"/>
                  </a:schemeClr>
                </a:solidFill>
                <a:latin typeface="Candara"/>
                <a:cs typeface="Candara"/>
              </a:rPr>
              <a:t>través</a:t>
            </a:r>
            <a:r>
              <a:rPr lang="en-US" dirty="0">
                <a:solidFill>
                  <a:schemeClr val="bg2">
                    <a:lumMod val="75000"/>
                  </a:schemeClr>
                </a:solidFill>
                <a:latin typeface="Candara"/>
                <a:cs typeface="Candara"/>
              </a:rPr>
              <a:t> del Open Budget Index 2012 (100 </a:t>
            </a:r>
            <a:r>
              <a:rPr lang="en-US" dirty="0" err="1">
                <a:solidFill>
                  <a:schemeClr val="bg2">
                    <a:lumMod val="75000"/>
                  </a:schemeClr>
                </a:solidFill>
                <a:latin typeface="Candara"/>
                <a:cs typeface="Candara"/>
              </a:rPr>
              <a:t>países</a:t>
            </a:r>
            <a:r>
              <a:rPr lang="en-US" dirty="0">
                <a:solidFill>
                  <a:schemeClr val="bg2">
                    <a:lumMod val="75000"/>
                  </a:schemeClr>
                </a:solidFill>
                <a:latin typeface="Candara"/>
                <a:cs typeface="Candara"/>
              </a:rPr>
              <a:t>)</a:t>
            </a:r>
          </a:p>
          <a:p>
            <a:pPr marL="325438" indent="-285750">
              <a:buFont typeface="Arial" panose="020B0604020202020204" pitchFamily="34" charset="0"/>
              <a:buChar char="•"/>
              <a:defRPr/>
            </a:pPr>
            <a:r>
              <a:rPr lang="en-US" dirty="0" err="1">
                <a:solidFill>
                  <a:schemeClr val="bg2">
                    <a:lumMod val="75000"/>
                  </a:schemeClr>
                </a:solidFill>
                <a:latin typeface="Candara"/>
                <a:cs typeface="Candara"/>
              </a:rPr>
              <a:t>Analiza</a:t>
            </a:r>
            <a:r>
              <a:rPr lang="en-US" dirty="0">
                <a:solidFill>
                  <a:schemeClr val="bg2">
                    <a:lumMod val="75000"/>
                  </a:schemeClr>
                </a:solidFill>
                <a:latin typeface="Candara"/>
                <a:cs typeface="Candara"/>
              </a:rPr>
              <a:t> </a:t>
            </a:r>
            <a:r>
              <a:rPr lang="en-US" dirty="0" err="1">
                <a:solidFill>
                  <a:schemeClr val="bg2">
                    <a:lumMod val="75000"/>
                  </a:schemeClr>
                </a:solidFill>
                <a:latin typeface="Candara"/>
                <a:cs typeface="Candara"/>
              </a:rPr>
              <a:t>grado</a:t>
            </a:r>
            <a:r>
              <a:rPr lang="en-US" dirty="0">
                <a:solidFill>
                  <a:schemeClr val="bg2">
                    <a:lumMod val="75000"/>
                  </a:schemeClr>
                </a:solidFill>
                <a:latin typeface="Candara"/>
                <a:cs typeface="Candara"/>
              </a:rPr>
              <a:t> de </a:t>
            </a:r>
            <a:r>
              <a:rPr lang="en-US" dirty="0" err="1">
                <a:solidFill>
                  <a:schemeClr val="bg2">
                    <a:lumMod val="75000"/>
                  </a:schemeClr>
                </a:solidFill>
                <a:latin typeface="Candara"/>
                <a:cs typeface="Candara"/>
              </a:rPr>
              <a:t>transprencia</a:t>
            </a:r>
            <a:r>
              <a:rPr lang="en-US" dirty="0">
                <a:solidFill>
                  <a:schemeClr val="bg2">
                    <a:lumMod val="75000"/>
                  </a:schemeClr>
                </a:solidFill>
                <a:latin typeface="Candara"/>
                <a:cs typeface="Candara"/>
              </a:rPr>
              <a:t> de la </a:t>
            </a:r>
            <a:r>
              <a:rPr lang="en-US" dirty="0" err="1">
                <a:solidFill>
                  <a:schemeClr val="bg2">
                    <a:lumMod val="75000"/>
                  </a:schemeClr>
                </a:solidFill>
                <a:latin typeface="Candara"/>
                <a:cs typeface="Candara"/>
              </a:rPr>
              <a:t>Propuesta</a:t>
            </a:r>
            <a:r>
              <a:rPr lang="en-US" dirty="0">
                <a:solidFill>
                  <a:schemeClr val="bg2">
                    <a:lumMod val="75000"/>
                  </a:schemeClr>
                </a:solidFill>
                <a:latin typeface="Candara"/>
                <a:cs typeface="Candara"/>
              </a:rPr>
              <a:t> de </a:t>
            </a:r>
            <a:r>
              <a:rPr lang="en-US" dirty="0" err="1">
                <a:solidFill>
                  <a:schemeClr val="bg2">
                    <a:lumMod val="75000"/>
                  </a:schemeClr>
                </a:solidFill>
                <a:latin typeface="Candara"/>
                <a:cs typeface="Candara"/>
              </a:rPr>
              <a:t>Presupuesto</a:t>
            </a:r>
            <a:r>
              <a:rPr lang="en-US" dirty="0">
                <a:solidFill>
                  <a:schemeClr val="bg2">
                    <a:lumMod val="75000"/>
                  </a:schemeClr>
                </a:solidFill>
                <a:latin typeface="Candara"/>
                <a:cs typeface="Candara"/>
              </a:rPr>
              <a:t> del </a:t>
            </a:r>
            <a:r>
              <a:rPr lang="en-US" dirty="0" err="1">
                <a:solidFill>
                  <a:schemeClr val="bg2">
                    <a:lumMod val="75000"/>
                  </a:schemeClr>
                </a:solidFill>
                <a:latin typeface="Candara"/>
                <a:cs typeface="Candara"/>
              </a:rPr>
              <a:t>Ejecutivo</a:t>
            </a:r>
            <a:r>
              <a:rPr lang="en-US" dirty="0">
                <a:solidFill>
                  <a:schemeClr val="bg2">
                    <a:lumMod val="75000"/>
                  </a:schemeClr>
                </a:solidFill>
                <a:latin typeface="Candara"/>
                <a:cs typeface="Candara"/>
              </a:rPr>
              <a:t> y el </a:t>
            </a:r>
            <a:r>
              <a:rPr lang="en-US" dirty="0" err="1">
                <a:solidFill>
                  <a:schemeClr val="bg2">
                    <a:lumMod val="75000"/>
                  </a:schemeClr>
                </a:solidFill>
                <a:latin typeface="Candara"/>
                <a:cs typeface="Candara"/>
              </a:rPr>
              <a:t>reporte</a:t>
            </a:r>
            <a:r>
              <a:rPr lang="en-US" dirty="0">
                <a:solidFill>
                  <a:schemeClr val="bg2">
                    <a:lumMod val="75000"/>
                  </a:schemeClr>
                </a:solidFill>
                <a:latin typeface="Candara"/>
                <a:cs typeface="Candara"/>
              </a:rPr>
              <a:t> de la </a:t>
            </a:r>
            <a:r>
              <a:rPr lang="en-US" dirty="0" err="1">
                <a:solidFill>
                  <a:schemeClr val="bg2">
                    <a:lumMod val="75000"/>
                  </a:schemeClr>
                </a:solidFill>
                <a:latin typeface="Candara"/>
                <a:cs typeface="Candara"/>
              </a:rPr>
              <a:t>Entidad</a:t>
            </a:r>
            <a:r>
              <a:rPr lang="en-US" dirty="0">
                <a:solidFill>
                  <a:schemeClr val="bg2">
                    <a:lumMod val="75000"/>
                  </a:schemeClr>
                </a:solidFill>
                <a:latin typeface="Candara"/>
                <a:cs typeface="Candara"/>
              </a:rPr>
              <a:t> Superior de </a:t>
            </a:r>
            <a:r>
              <a:rPr lang="en-US" dirty="0" err="1">
                <a:solidFill>
                  <a:schemeClr val="bg2">
                    <a:lumMod val="75000"/>
                  </a:schemeClr>
                </a:solidFill>
                <a:latin typeface="Candara"/>
                <a:cs typeface="Candara"/>
              </a:rPr>
              <a:t>Fiscalización</a:t>
            </a:r>
            <a:endParaRPr lang="en-US" dirty="0">
              <a:solidFill>
                <a:schemeClr val="bg2">
                  <a:lumMod val="75000"/>
                </a:schemeClr>
              </a:solidFill>
              <a:latin typeface="Candara"/>
              <a:cs typeface="Candara"/>
            </a:endParaRPr>
          </a:p>
          <a:p>
            <a:pPr marL="39688" indent="0">
              <a:buFont typeface="Times New Roman" charset="0"/>
              <a:buNone/>
              <a:defRPr/>
            </a:pPr>
            <a:endParaRPr lang="en-US" sz="1000" dirty="0">
              <a:solidFill>
                <a:schemeClr val="bg2">
                  <a:lumMod val="75000"/>
                </a:schemeClr>
              </a:solidFill>
              <a:latin typeface="Candara"/>
              <a:cs typeface="Candara"/>
            </a:endParaRPr>
          </a:p>
        </p:txBody>
      </p:sp>
      <p:sp>
        <p:nvSpPr>
          <p:cNvPr id="12" name="Rectangle 2"/>
          <p:cNvSpPr/>
          <p:nvPr/>
        </p:nvSpPr>
        <p:spPr>
          <a:xfrm>
            <a:off x="1331640" y="2649106"/>
            <a:ext cx="7523070" cy="984885"/>
          </a:xfrm>
          <a:prstGeom prst="rect">
            <a:avLst/>
          </a:prstGeom>
        </p:spPr>
        <p:txBody>
          <a:bodyPr wrap="square">
            <a:spAutoFit/>
          </a:bodyPr>
          <a:lstStyle/>
          <a:p>
            <a:pPr marL="39688" indent="0">
              <a:buFont typeface="Times New Roman" charset="0"/>
              <a:buNone/>
              <a:defRPr/>
            </a:pPr>
            <a:r>
              <a:rPr lang="en-US" sz="2200" b="1" dirty="0" err="1">
                <a:solidFill>
                  <a:schemeClr val="bg2">
                    <a:lumMod val="75000"/>
                  </a:schemeClr>
                </a:solidFill>
                <a:latin typeface="Candara"/>
                <a:cs typeface="Candara"/>
              </a:rPr>
              <a:t>Acceso</a:t>
            </a:r>
            <a:r>
              <a:rPr lang="en-US" sz="2200" b="1" dirty="0">
                <a:solidFill>
                  <a:schemeClr val="bg2">
                    <a:lumMod val="75000"/>
                  </a:schemeClr>
                </a:solidFill>
                <a:latin typeface="Candara"/>
                <a:cs typeface="Candara"/>
              </a:rPr>
              <a:t> a la </a:t>
            </a:r>
            <a:r>
              <a:rPr lang="en-US" sz="2200" b="1" dirty="0" err="1">
                <a:solidFill>
                  <a:schemeClr val="bg2">
                    <a:lumMod val="75000"/>
                  </a:schemeClr>
                </a:solidFill>
                <a:latin typeface="Candara"/>
                <a:cs typeface="Candara"/>
              </a:rPr>
              <a:t>Información</a:t>
            </a:r>
            <a:endParaRPr lang="en-US" sz="2200" b="1" dirty="0">
              <a:solidFill>
                <a:schemeClr val="bg2">
                  <a:lumMod val="75000"/>
                </a:schemeClr>
              </a:solidFill>
              <a:latin typeface="Candara"/>
              <a:cs typeface="Candara"/>
            </a:endParaRPr>
          </a:p>
          <a:p>
            <a:pPr marL="39688" indent="0">
              <a:buFont typeface="Times New Roman" charset="0"/>
              <a:buNone/>
              <a:defRPr/>
            </a:pPr>
            <a:r>
              <a:rPr lang="en-US" dirty="0" err="1">
                <a:solidFill>
                  <a:schemeClr val="bg2">
                    <a:lumMod val="75000"/>
                  </a:schemeClr>
                </a:solidFill>
                <a:latin typeface="Candara"/>
                <a:cs typeface="Candara"/>
              </a:rPr>
              <a:t>Medido</a:t>
            </a:r>
            <a:r>
              <a:rPr lang="en-US" dirty="0">
                <a:solidFill>
                  <a:schemeClr val="bg2">
                    <a:lumMod val="75000"/>
                  </a:schemeClr>
                </a:solidFill>
                <a:latin typeface="Candara"/>
                <a:cs typeface="Candara"/>
              </a:rPr>
              <a:t> a </a:t>
            </a:r>
            <a:r>
              <a:rPr lang="en-US" dirty="0" err="1">
                <a:solidFill>
                  <a:schemeClr val="bg2">
                    <a:lumMod val="75000"/>
                  </a:schemeClr>
                </a:solidFill>
                <a:latin typeface="Candara"/>
                <a:cs typeface="Candara"/>
              </a:rPr>
              <a:t>través</a:t>
            </a:r>
            <a:r>
              <a:rPr lang="en-US" dirty="0">
                <a:solidFill>
                  <a:schemeClr val="bg2">
                    <a:lumMod val="75000"/>
                  </a:schemeClr>
                </a:solidFill>
                <a:latin typeface="Candara"/>
                <a:cs typeface="Candara"/>
              </a:rPr>
              <a:t> de la base de </a:t>
            </a:r>
            <a:r>
              <a:rPr lang="en-US" dirty="0" err="1">
                <a:solidFill>
                  <a:schemeClr val="bg2">
                    <a:lumMod val="75000"/>
                  </a:schemeClr>
                </a:solidFill>
                <a:latin typeface="Candara"/>
                <a:cs typeface="Candara"/>
              </a:rPr>
              <a:t>datos</a:t>
            </a:r>
            <a:r>
              <a:rPr lang="en-US" dirty="0">
                <a:solidFill>
                  <a:schemeClr val="bg2">
                    <a:lumMod val="75000"/>
                  </a:schemeClr>
                </a:solidFill>
                <a:latin typeface="Candara"/>
                <a:cs typeface="Candara"/>
              </a:rPr>
              <a:t> </a:t>
            </a:r>
            <a:r>
              <a:rPr lang="en-US" dirty="0" err="1">
                <a:solidFill>
                  <a:schemeClr val="bg2">
                    <a:lumMod val="75000"/>
                  </a:schemeClr>
                </a:solidFill>
                <a:latin typeface="Candara"/>
                <a:cs typeface="Candara"/>
              </a:rPr>
              <a:t>leyes</a:t>
            </a:r>
            <a:r>
              <a:rPr lang="en-US" dirty="0">
                <a:solidFill>
                  <a:schemeClr val="bg2">
                    <a:lumMod val="75000"/>
                  </a:schemeClr>
                </a:solidFill>
                <a:latin typeface="Candara"/>
                <a:cs typeface="Candara"/>
              </a:rPr>
              <a:t> DAI (</a:t>
            </a:r>
            <a:r>
              <a:rPr lang="en-US" dirty="0" err="1">
                <a:solidFill>
                  <a:schemeClr val="bg2">
                    <a:lumMod val="75000"/>
                  </a:schemeClr>
                </a:solidFill>
                <a:latin typeface="Candara"/>
                <a:cs typeface="Candara"/>
              </a:rPr>
              <a:t>constitucional</a:t>
            </a:r>
            <a:r>
              <a:rPr lang="en-US" dirty="0">
                <a:solidFill>
                  <a:schemeClr val="bg2">
                    <a:lumMod val="75000"/>
                  </a:schemeClr>
                </a:solidFill>
                <a:latin typeface="Candara"/>
                <a:cs typeface="Candara"/>
              </a:rPr>
              <a:t> y </a:t>
            </a:r>
            <a:r>
              <a:rPr lang="en-US" dirty="0" err="1">
                <a:solidFill>
                  <a:schemeClr val="bg2">
                    <a:lumMod val="75000"/>
                  </a:schemeClr>
                </a:solidFill>
                <a:latin typeface="Candara"/>
                <a:cs typeface="Candara"/>
              </a:rPr>
              <a:t>leyes</a:t>
            </a:r>
            <a:r>
              <a:rPr lang="en-US" dirty="0">
                <a:solidFill>
                  <a:schemeClr val="bg2">
                    <a:lumMod val="75000"/>
                  </a:schemeClr>
                </a:solidFill>
                <a:latin typeface="Candara"/>
                <a:cs typeface="Candara"/>
              </a:rPr>
              <a:t> </a:t>
            </a:r>
            <a:r>
              <a:rPr lang="en-US" dirty="0" err="1">
                <a:solidFill>
                  <a:schemeClr val="bg2">
                    <a:lumMod val="75000"/>
                  </a:schemeClr>
                </a:solidFill>
                <a:latin typeface="Candara"/>
                <a:cs typeface="Candara"/>
              </a:rPr>
              <a:t>regulatorias</a:t>
            </a:r>
            <a:r>
              <a:rPr lang="en-US" dirty="0">
                <a:solidFill>
                  <a:schemeClr val="bg2">
                    <a:lumMod val="75000"/>
                  </a:schemeClr>
                </a:solidFill>
                <a:latin typeface="Candara"/>
                <a:cs typeface="Candara"/>
              </a:rPr>
              <a:t>) de Right2Info (197 </a:t>
            </a:r>
            <a:r>
              <a:rPr lang="en-US" dirty="0" err="1">
                <a:solidFill>
                  <a:schemeClr val="bg2">
                    <a:lumMod val="75000"/>
                  </a:schemeClr>
                </a:solidFill>
                <a:latin typeface="Candara"/>
                <a:cs typeface="Candara"/>
              </a:rPr>
              <a:t>países</a:t>
            </a:r>
            <a:r>
              <a:rPr lang="en-US" dirty="0">
                <a:solidFill>
                  <a:schemeClr val="bg2">
                    <a:lumMod val="75000"/>
                  </a:schemeClr>
                </a:solidFill>
                <a:latin typeface="Candara"/>
                <a:cs typeface="Candara"/>
              </a:rPr>
              <a:t>)</a:t>
            </a:r>
          </a:p>
        </p:txBody>
      </p:sp>
      <p:sp>
        <p:nvSpPr>
          <p:cNvPr id="13" name="Rectangle 4"/>
          <p:cNvSpPr/>
          <p:nvPr/>
        </p:nvSpPr>
        <p:spPr>
          <a:xfrm>
            <a:off x="1331640" y="3720514"/>
            <a:ext cx="7282223" cy="1846659"/>
          </a:xfrm>
          <a:prstGeom prst="rect">
            <a:avLst/>
          </a:prstGeom>
        </p:spPr>
        <p:txBody>
          <a:bodyPr wrap="square">
            <a:spAutoFit/>
          </a:bodyPr>
          <a:lstStyle/>
          <a:p>
            <a:pPr marL="39688" indent="0">
              <a:buFont typeface="Times New Roman" charset="0"/>
              <a:buNone/>
              <a:defRPr/>
            </a:pPr>
            <a:endParaRPr lang="en-US" sz="1000" b="1" dirty="0">
              <a:solidFill>
                <a:schemeClr val="bg2">
                  <a:lumMod val="75000"/>
                </a:schemeClr>
              </a:solidFill>
              <a:latin typeface="Candara"/>
              <a:cs typeface="Candara"/>
            </a:endParaRPr>
          </a:p>
          <a:p>
            <a:pPr marL="39688" indent="0">
              <a:buFont typeface="Times New Roman" charset="0"/>
              <a:buNone/>
              <a:defRPr/>
            </a:pPr>
            <a:r>
              <a:rPr lang="en-US" sz="2200" b="1" dirty="0" err="1">
                <a:solidFill>
                  <a:schemeClr val="bg2">
                    <a:lumMod val="75000"/>
                  </a:schemeClr>
                </a:solidFill>
                <a:latin typeface="Candara"/>
                <a:cs typeface="Candara"/>
              </a:rPr>
              <a:t>Apertura</a:t>
            </a:r>
            <a:r>
              <a:rPr lang="en-US" sz="2200" b="1" dirty="0">
                <a:solidFill>
                  <a:schemeClr val="bg2">
                    <a:lumMod val="75000"/>
                  </a:schemeClr>
                </a:solidFill>
                <a:latin typeface="Candara"/>
                <a:cs typeface="Candara"/>
              </a:rPr>
              <a:t> de </a:t>
            </a:r>
            <a:r>
              <a:rPr lang="en-US" sz="2200" b="1" dirty="0" err="1">
                <a:solidFill>
                  <a:schemeClr val="bg2">
                    <a:lumMod val="75000"/>
                  </a:schemeClr>
                </a:solidFill>
                <a:latin typeface="Candara"/>
                <a:cs typeface="Candara"/>
              </a:rPr>
              <a:t>Declaraciones</a:t>
            </a:r>
            <a:r>
              <a:rPr lang="en-US" sz="2200" b="1" dirty="0">
                <a:solidFill>
                  <a:schemeClr val="bg2">
                    <a:lumMod val="75000"/>
                  </a:schemeClr>
                </a:solidFill>
                <a:latin typeface="Candara"/>
                <a:cs typeface="Candara"/>
              </a:rPr>
              <a:t> </a:t>
            </a:r>
            <a:r>
              <a:rPr lang="en-US" sz="2200" b="1" dirty="0" err="1">
                <a:solidFill>
                  <a:schemeClr val="bg2">
                    <a:lumMod val="75000"/>
                  </a:schemeClr>
                </a:solidFill>
                <a:latin typeface="Candara"/>
                <a:cs typeface="Candara"/>
              </a:rPr>
              <a:t>Patromoniales</a:t>
            </a:r>
            <a:endParaRPr lang="en-US" sz="2200" b="1" dirty="0">
              <a:solidFill>
                <a:schemeClr val="bg2">
                  <a:lumMod val="75000"/>
                </a:schemeClr>
              </a:solidFill>
              <a:latin typeface="Candara"/>
              <a:cs typeface="Candara"/>
            </a:endParaRPr>
          </a:p>
          <a:p>
            <a:pPr marL="39688">
              <a:defRPr/>
            </a:pPr>
            <a:r>
              <a:rPr lang="en-US" dirty="0" err="1">
                <a:solidFill>
                  <a:schemeClr val="bg2">
                    <a:lumMod val="75000"/>
                  </a:schemeClr>
                </a:solidFill>
                <a:latin typeface="Candara"/>
                <a:cs typeface="Candara"/>
              </a:rPr>
              <a:t>Medida</a:t>
            </a:r>
            <a:r>
              <a:rPr lang="en-US" dirty="0">
                <a:solidFill>
                  <a:schemeClr val="bg2">
                    <a:lumMod val="75000"/>
                  </a:schemeClr>
                </a:solidFill>
                <a:latin typeface="Candara"/>
                <a:cs typeface="Candara"/>
              </a:rPr>
              <a:t> a </a:t>
            </a:r>
            <a:r>
              <a:rPr lang="en-US" dirty="0" err="1">
                <a:solidFill>
                  <a:schemeClr val="bg2">
                    <a:lumMod val="75000"/>
                  </a:schemeClr>
                </a:solidFill>
                <a:latin typeface="Candara"/>
                <a:cs typeface="Candara"/>
              </a:rPr>
              <a:t>través</a:t>
            </a:r>
            <a:r>
              <a:rPr lang="en-US" dirty="0">
                <a:solidFill>
                  <a:schemeClr val="bg2">
                    <a:lumMod val="75000"/>
                  </a:schemeClr>
                </a:solidFill>
                <a:latin typeface="Candara"/>
                <a:cs typeface="Candara"/>
              </a:rPr>
              <a:t> de la base de  World Bank’s Public Officials Asset Disclosure: </a:t>
            </a:r>
            <a:r>
              <a:rPr lang="en-US" dirty="0" err="1">
                <a:solidFill>
                  <a:schemeClr val="bg2">
                    <a:lumMod val="75000"/>
                  </a:schemeClr>
                </a:solidFill>
                <a:latin typeface="Candara"/>
                <a:cs typeface="Candara"/>
              </a:rPr>
              <a:t>Analiza</a:t>
            </a:r>
            <a:r>
              <a:rPr lang="en-US" dirty="0">
                <a:solidFill>
                  <a:schemeClr val="bg2">
                    <a:lumMod val="75000"/>
                  </a:schemeClr>
                </a:solidFill>
                <a:latin typeface="Candara"/>
                <a:cs typeface="Candara"/>
              </a:rPr>
              <a:t> la </a:t>
            </a:r>
            <a:r>
              <a:rPr lang="en-US" dirty="0" err="1">
                <a:solidFill>
                  <a:schemeClr val="bg2">
                    <a:lumMod val="75000"/>
                  </a:schemeClr>
                </a:solidFill>
                <a:latin typeface="Candara"/>
                <a:cs typeface="Candara"/>
              </a:rPr>
              <a:t>accesibilidad</a:t>
            </a:r>
            <a:r>
              <a:rPr lang="en-US" dirty="0">
                <a:solidFill>
                  <a:schemeClr val="bg2">
                    <a:lumMod val="75000"/>
                  </a:schemeClr>
                </a:solidFill>
                <a:latin typeface="Candara"/>
                <a:cs typeface="Candara"/>
              </a:rPr>
              <a:t> </a:t>
            </a:r>
            <a:r>
              <a:rPr lang="en-US" dirty="0" err="1">
                <a:solidFill>
                  <a:schemeClr val="bg2">
                    <a:lumMod val="75000"/>
                  </a:schemeClr>
                </a:solidFill>
                <a:latin typeface="Candara"/>
                <a:cs typeface="Candara"/>
              </a:rPr>
              <a:t>pública</a:t>
            </a:r>
            <a:r>
              <a:rPr lang="en-US" dirty="0">
                <a:solidFill>
                  <a:schemeClr val="bg2">
                    <a:lumMod val="75000"/>
                  </a:schemeClr>
                </a:solidFill>
                <a:latin typeface="Candara"/>
                <a:cs typeface="Candara"/>
              </a:rPr>
              <a:t> de la </a:t>
            </a:r>
            <a:r>
              <a:rPr lang="en-US" dirty="0" err="1">
                <a:solidFill>
                  <a:schemeClr val="bg2">
                    <a:lumMod val="75000"/>
                  </a:schemeClr>
                </a:solidFill>
                <a:latin typeface="Candara"/>
                <a:cs typeface="Candara"/>
              </a:rPr>
              <a:t>declaración</a:t>
            </a:r>
            <a:r>
              <a:rPr lang="en-US" dirty="0">
                <a:solidFill>
                  <a:schemeClr val="bg2">
                    <a:lumMod val="75000"/>
                  </a:schemeClr>
                </a:solidFill>
                <a:latin typeface="Candara"/>
                <a:cs typeface="Candara"/>
              </a:rPr>
              <a:t> de </a:t>
            </a:r>
            <a:r>
              <a:rPr lang="en-US" dirty="0" err="1">
                <a:solidFill>
                  <a:schemeClr val="bg2">
                    <a:lumMod val="75000"/>
                  </a:schemeClr>
                </a:solidFill>
                <a:latin typeface="Candara"/>
                <a:cs typeface="Candara"/>
              </a:rPr>
              <a:t>ingresos</a:t>
            </a:r>
            <a:r>
              <a:rPr lang="en-US" dirty="0">
                <a:solidFill>
                  <a:schemeClr val="bg2">
                    <a:lumMod val="75000"/>
                  </a:schemeClr>
                </a:solidFill>
                <a:latin typeface="Candara"/>
                <a:cs typeface="Candara"/>
              </a:rPr>
              <a:t> y patrimonial de </a:t>
            </a:r>
            <a:r>
              <a:rPr lang="en-US" dirty="0" err="1">
                <a:solidFill>
                  <a:schemeClr val="bg2">
                    <a:lumMod val="75000"/>
                  </a:schemeClr>
                </a:solidFill>
                <a:latin typeface="Candara"/>
                <a:cs typeface="Candara"/>
              </a:rPr>
              <a:t>funcionarios</a:t>
            </a:r>
            <a:r>
              <a:rPr lang="en-US" dirty="0">
                <a:solidFill>
                  <a:schemeClr val="bg2">
                    <a:lumMod val="75000"/>
                  </a:schemeClr>
                </a:solidFill>
                <a:latin typeface="Candara"/>
                <a:cs typeface="Candara"/>
              </a:rPr>
              <a:t> </a:t>
            </a:r>
            <a:r>
              <a:rPr lang="en-US" dirty="0" err="1">
                <a:solidFill>
                  <a:schemeClr val="bg2">
                    <a:lumMod val="75000"/>
                  </a:schemeClr>
                </a:solidFill>
                <a:latin typeface="Candara"/>
                <a:cs typeface="Candara"/>
              </a:rPr>
              <a:t>públicos</a:t>
            </a:r>
            <a:r>
              <a:rPr lang="en-US" dirty="0">
                <a:solidFill>
                  <a:schemeClr val="bg2">
                    <a:lumMod val="75000"/>
                  </a:schemeClr>
                </a:solidFill>
                <a:latin typeface="Candara"/>
                <a:cs typeface="Candara"/>
              </a:rPr>
              <a:t> </a:t>
            </a:r>
            <a:r>
              <a:rPr lang="en-US" dirty="0" err="1">
                <a:solidFill>
                  <a:schemeClr val="bg2">
                    <a:lumMod val="75000"/>
                  </a:schemeClr>
                </a:solidFill>
                <a:latin typeface="Candara"/>
                <a:cs typeface="Candara"/>
              </a:rPr>
              <a:t>electos</a:t>
            </a:r>
            <a:r>
              <a:rPr lang="en-US" dirty="0">
                <a:solidFill>
                  <a:schemeClr val="bg2">
                    <a:lumMod val="75000"/>
                  </a:schemeClr>
                </a:solidFill>
                <a:latin typeface="Candara"/>
                <a:cs typeface="Candara"/>
              </a:rPr>
              <a:t> y de alto </a:t>
            </a:r>
            <a:r>
              <a:rPr lang="en-US" dirty="0" err="1">
                <a:solidFill>
                  <a:schemeClr val="bg2">
                    <a:lumMod val="75000"/>
                  </a:schemeClr>
                </a:solidFill>
                <a:latin typeface="Candara"/>
                <a:cs typeface="Candara"/>
              </a:rPr>
              <a:t>nivel</a:t>
            </a:r>
            <a:endParaRPr lang="en-US" dirty="0">
              <a:solidFill>
                <a:schemeClr val="bg2">
                  <a:lumMod val="75000"/>
                </a:schemeClr>
              </a:solidFill>
              <a:latin typeface="Candara"/>
              <a:cs typeface="Candara"/>
            </a:endParaRPr>
          </a:p>
          <a:p>
            <a:pPr marL="39688" indent="0">
              <a:buFont typeface="Times New Roman" charset="0"/>
              <a:buNone/>
              <a:defRPr/>
            </a:pPr>
            <a:endParaRPr lang="en-US" dirty="0">
              <a:solidFill>
                <a:schemeClr val="bg2">
                  <a:lumMod val="75000"/>
                </a:schemeClr>
              </a:solidFill>
              <a:latin typeface="Candara"/>
              <a:cs typeface="Candara"/>
            </a:endParaRPr>
          </a:p>
          <a:p>
            <a:pPr marL="39688" indent="0">
              <a:buFont typeface="Times New Roman" charset="0"/>
              <a:buNone/>
              <a:defRPr/>
            </a:pPr>
            <a:endParaRPr lang="en-US" sz="1000" b="1" dirty="0">
              <a:solidFill>
                <a:schemeClr val="bg2">
                  <a:lumMod val="75000"/>
                </a:schemeClr>
              </a:solidFill>
              <a:latin typeface="Candara"/>
              <a:cs typeface="Candara"/>
            </a:endParaRPr>
          </a:p>
        </p:txBody>
      </p:sp>
      <p:sp>
        <p:nvSpPr>
          <p:cNvPr id="14" name="Rectangle 6"/>
          <p:cNvSpPr/>
          <p:nvPr/>
        </p:nvSpPr>
        <p:spPr>
          <a:xfrm>
            <a:off x="1331640" y="5385410"/>
            <a:ext cx="7282222" cy="984885"/>
          </a:xfrm>
          <a:prstGeom prst="rect">
            <a:avLst/>
          </a:prstGeom>
        </p:spPr>
        <p:txBody>
          <a:bodyPr wrap="square">
            <a:spAutoFit/>
          </a:bodyPr>
          <a:lstStyle/>
          <a:p>
            <a:pPr marL="39688" indent="0">
              <a:buFont typeface="Times New Roman" charset="0"/>
              <a:buNone/>
              <a:defRPr/>
            </a:pPr>
            <a:r>
              <a:rPr lang="en-US" sz="2200" b="1" dirty="0" err="1">
                <a:solidFill>
                  <a:schemeClr val="bg2">
                    <a:lumMod val="75000"/>
                  </a:schemeClr>
                </a:solidFill>
                <a:latin typeface="Candara"/>
                <a:cs typeface="Candara"/>
              </a:rPr>
              <a:t>Participación</a:t>
            </a:r>
            <a:r>
              <a:rPr lang="en-US" sz="2200" b="1" dirty="0">
                <a:solidFill>
                  <a:schemeClr val="bg2">
                    <a:lumMod val="75000"/>
                  </a:schemeClr>
                </a:solidFill>
                <a:latin typeface="Candara"/>
                <a:cs typeface="Candara"/>
              </a:rPr>
              <a:t> </a:t>
            </a:r>
            <a:r>
              <a:rPr lang="en-US" sz="2200" b="1" dirty="0" err="1">
                <a:solidFill>
                  <a:schemeClr val="bg2">
                    <a:lumMod val="75000"/>
                  </a:schemeClr>
                </a:solidFill>
                <a:latin typeface="Candara"/>
                <a:cs typeface="Candara"/>
              </a:rPr>
              <a:t>ciudadana</a:t>
            </a:r>
            <a:endParaRPr lang="en-US" sz="2200" b="1" dirty="0">
              <a:solidFill>
                <a:schemeClr val="bg2">
                  <a:lumMod val="75000"/>
                </a:schemeClr>
              </a:solidFill>
              <a:latin typeface="Candara"/>
              <a:cs typeface="Candara"/>
            </a:endParaRPr>
          </a:p>
          <a:p>
            <a:pPr marL="39688" indent="0">
              <a:buFont typeface="Times New Roman" charset="0"/>
              <a:buNone/>
              <a:defRPr/>
            </a:pPr>
            <a:r>
              <a:rPr lang="en-US" dirty="0" err="1">
                <a:solidFill>
                  <a:schemeClr val="bg2">
                    <a:lumMod val="75000"/>
                  </a:schemeClr>
                </a:solidFill>
                <a:latin typeface="Candara"/>
                <a:cs typeface="Candara"/>
              </a:rPr>
              <a:t>Medido</a:t>
            </a:r>
            <a:r>
              <a:rPr lang="en-US" dirty="0">
                <a:solidFill>
                  <a:schemeClr val="bg2">
                    <a:lumMod val="75000"/>
                  </a:schemeClr>
                </a:solidFill>
                <a:latin typeface="Candara"/>
                <a:cs typeface="Candara"/>
              </a:rPr>
              <a:t> a </a:t>
            </a:r>
            <a:r>
              <a:rPr lang="en-US" dirty="0" err="1">
                <a:solidFill>
                  <a:schemeClr val="bg2">
                    <a:lumMod val="75000"/>
                  </a:schemeClr>
                </a:solidFill>
                <a:latin typeface="Candara"/>
                <a:cs typeface="Candara"/>
              </a:rPr>
              <a:t>través</a:t>
            </a:r>
            <a:r>
              <a:rPr lang="en-US" dirty="0">
                <a:solidFill>
                  <a:schemeClr val="bg2">
                    <a:lumMod val="75000"/>
                  </a:schemeClr>
                </a:solidFill>
                <a:latin typeface="Candara"/>
                <a:cs typeface="Candara"/>
              </a:rPr>
              <a:t> del Sub-</a:t>
            </a:r>
            <a:r>
              <a:rPr lang="en-US" dirty="0" err="1">
                <a:solidFill>
                  <a:schemeClr val="bg2">
                    <a:lumMod val="75000"/>
                  </a:schemeClr>
                </a:solidFill>
                <a:latin typeface="Candara"/>
                <a:cs typeface="Candara"/>
              </a:rPr>
              <a:t>indicador</a:t>
            </a:r>
            <a:r>
              <a:rPr lang="en-US" dirty="0">
                <a:solidFill>
                  <a:schemeClr val="bg2">
                    <a:lumMod val="75000"/>
                  </a:schemeClr>
                </a:solidFill>
                <a:latin typeface="Candara"/>
                <a:cs typeface="Candara"/>
              </a:rPr>
              <a:t> de </a:t>
            </a:r>
            <a:r>
              <a:rPr lang="en-US" dirty="0" err="1">
                <a:solidFill>
                  <a:schemeClr val="bg2">
                    <a:lumMod val="75000"/>
                  </a:schemeClr>
                </a:solidFill>
                <a:latin typeface="Candara"/>
                <a:cs typeface="Candara"/>
              </a:rPr>
              <a:t>Libertades</a:t>
            </a:r>
            <a:r>
              <a:rPr lang="en-US" dirty="0">
                <a:solidFill>
                  <a:schemeClr val="bg2">
                    <a:lumMod val="75000"/>
                  </a:schemeClr>
                </a:solidFill>
                <a:latin typeface="Candara"/>
                <a:cs typeface="Candara"/>
              </a:rPr>
              <a:t> </a:t>
            </a:r>
            <a:r>
              <a:rPr lang="en-US" dirty="0" err="1">
                <a:solidFill>
                  <a:schemeClr val="bg2">
                    <a:lumMod val="75000"/>
                  </a:schemeClr>
                </a:solidFill>
                <a:latin typeface="Candara"/>
                <a:cs typeface="Candara"/>
              </a:rPr>
              <a:t>Cívicas</a:t>
            </a:r>
            <a:r>
              <a:rPr lang="en-US" dirty="0">
                <a:solidFill>
                  <a:schemeClr val="bg2">
                    <a:lumMod val="75000"/>
                  </a:schemeClr>
                </a:solidFill>
                <a:latin typeface="Candara"/>
                <a:cs typeface="Candara"/>
              </a:rPr>
              <a:t> del Economist Intelligence Unit’s Democracy Index 2012 (</a:t>
            </a:r>
            <a:r>
              <a:rPr lang="en-US" dirty="0" err="1">
                <a:solidFill>
                  <a:schemeClr val="bg2">
                    <a:lumMod val="75000"/>
                  </a:schemeClr>
                </a:solidFill>
                <a:latin typeface="Candara"/>
                <a:cs typeface="Candara"/>
              </a:rPr>
              <a:t>cubre</a:t>
            </a:r>
            <a:r>
              <a:rPr lang="en-US" dirty="0">
                <a:solidFill>
                  <a:schemeClr val="bg2">
                    <a:lumMod val="75000"/>
                  </a:schemeClr>
                </a:solidFill>
                <a:latin typeface="Candara"/>
                <a:cs typeface="Candara"/>
              </a:rPr>
              <a:t> 167 </a:t>
            </a:r>
            <a:r>
              <a:rPr lang="en-US" dirty="0" err="1">
                <a:solidFill>
                  <a:schemeClr val="bg2">
                    <a:lumMod val="75000"/>
                  </a:schemeClr>
                </a:solidFill>
                <a:latin typeface="Candara"/>
                <a:cs typeface="Candara"/>
              </a:rPr>
              <a:t>países</a:t>
            </a:r>
            <a:r>
              <a:rPr lang="en-US" dirty="0">
                <a:solidFill>
                  <a:schemeClr val="bg2">
                    <a:lumMod val="75000"/>
                  </a:schemeClr>
                </a:solidFill>
                <a:latin typeface="Candara"/>
                <a:cs typeface="Candara"/>
              </a:rPr>
              <a:t>)</a:t>
            </a:r>
          </a:p>
        </p:txBody>
      </p:sp>
      <p:sp>
        <p:nvSpPr>
          <p:cNvPr id="15" name="Rectangle 8"/>
          <p:cNvSpPr/>
          <p:nvPr/>
        </p:nvSpPr>
        <p:spPr>
          <a:xfrm>
            <a:off x="562229" y="1120836"/>
            <a:ext cx="954107" cy="1200329"/>
          </a:xfrm>
          <a:prstGeom prst="rect">
            <a:avLst/>
          </a:prstGeom>
        </p:spPr>
        <p:txBody>
          <a:bodyPr wrap="none">
            <a:spAutoFit/>
          </a:bodyPr>
          <a:lstStyle/>
          <a:p>
            <a:r>
              <a:rPr lang="en-US" sz="7200" b="1" dirty="0">
                <a:solidFill>
                  <a:schemeClr val="bg2">
                    <a:lumMod val="75000"/>
                  </a:schemeClr>
                </a:solidFill>
                <a:latin typeface="Arial"/>
                <a:cs typeface="Arial"/>
              </a:rPr>
              <a:t>$ </a:t>
            </a:r>
          </a:p>
        </p:txBody>
      </p:sp>
      <p:sp>
        <p:nvSpPr>
          <p:cNvPr id="16" name="Rectangle 9"/>
          <p:cNvSpPr/>
          <p:nvPr/>
        </p:nvSpPr>
        <p:spPr>
          <a:xfrm>
            <a:off x="299192" y="2321165"/>
            <a:ext cx="1210588" cy="1323439"/>
          </a:xfrm>
          <a:prstGeom prst="rect">
            <a:avLst/>
          </a:prstGeom>
        </p:spPr>
        <p:txBody>
          <a:bodyPr wrap="none">
            <a:spAutoFit/>
          </a:bodyPr>
          <a:lstStyle/>
          <a:p>
            <a:r>
              <a:rPr lang="en-US" sz="8000" dirty="0">
                <a:solidFill>
                  <a:schemeClr val="bg2">
                    <a:lumMod val="75000"/>
                  </a:schemeClr>
                </a:solidFill>
                <a:sym typeface="Webdings"/>
              </a:rPr>
              <a:t></a:t>
            </a:r>
            <a:endParaRPr lang="en-US" sz="8000" dirty="0">
              <a:solidFill>
                <a:schemeClr val="bg2">
                  <a:lumMod val="75000"/>
                </a:schemeClr>
              </a:solidFill>
            </a:endParaRPr>
          </a:p>
        </p:txBody>
      </p:sp>
      <p:sp>
        <p:nvSpPr>
          <p:cNvPr id="17" name="TextBox 12"/>
          <p:cNvSpPr txBox="1"/>
          <p:nvPr/>
        </p:nvSpPr>
        <p:spPr>
          <a:xfrm>
            <a:off x="323528" y="5129316"/>
            <a:ext cx="1031051" cy="1107996"/>
          </a:xfrm>
          <a:prstGeom prst="rect">
            <a:avLst/>
          </a:prstGeom>
          <a:noFill/>
        </p:spPr>
        <p:txBody>
          <a:bodyPr wrap="none" rtlCol="0">
            <a:spAutoFit/>
          </a:bodyPr>
          <a:lstStyle/>
          <a:p>
            <a:pPr algn="ctr"/>
            <a:r>
              <a:rPr lang="en-US" sz="6600" dirty="0">
                <a:solidFill>
                  <a:schemeClr val="bg2">
                    <a:lumMod val="75000"/>
                  </a:schemeClr>
                </a:solidFill>
                <a:latin typeface="Webdings" charset="2"/>
                <a:cs typeface="Webdings" charset="2"/>
              </a:rPr>
              <a:t>_</a:t>
            </a:r>
          </a:p>
        </p:txBody>
      </p:sp>
      <p:sp>
        <p:nvSpPr>
          <p:cNvPr id="18" name="Rectangle 13"/>
          <p:cNvSpPr/>
          <p:nvPr/>
        </p:nvSpPr>
        <p:spPr>
          <a:xfrm>
            <a:off x="246996" y="3587532"/>
            <a:ext cx="1547218" cy="1569660"/>
          </a:xfrm>
          <a:prstGeom prst="rect">
            <a:avLst/>
          </a:prstGeom>
        </p:spPr>
        <p:txBody>
          <a:bodyPr wrap="none">
            <a:spAutoFit/>
          </a:bodyPr>
          <a:lstStyle/>
          <a:p>
            <a:r>
              <a:rPr lang="en-US" sz="9600" dirty="0">
                <a:solidFill>
                  <a:schemeClr val="bg2">
                    <a:lumMod val="75000"/>
                  </a:schemeClr>
                </a:solidFill>
                <a:sym typeface="Wingdings"/>
              </a:rPr>
              <a:t></a:t>
            </a:r>
            <a:r>
              <a:rPr lang="en-US" sz="9600" dirty="0">
                <a:solidFill>
                  <a:schemeClr val="bg2">
                    <a:lumMod val="75000"/>
                  </a:schemeClr>
                </a:solidFill>
              </a:rPr>
              <a:t> </a:t>
            </a:r>
          </a:p>
        </p:txBody>
      </p:sp>
      <p:sp>
        <p:nvSpPr>
          <p:cNvPr id="19" name="Title 1"/>
          <p:cNvSpPr txBox="1">
            <a:spLocks/>
          </p:cNvSpPr>
          <p:nvPr/>
        </p:nvSpPr>
        <p:spPr>
          <a:xfrm>
            <a:off x="391691" y="-27384"/>
            <a:ext cx="7385308" cy="1143000"/>
          </a:xfrm>
          <a:prstGeom prst="rect">
            <a:avLst/>
          </a:prstGeom>
        </p:spPr>
        <p:txBody>
          <a:bodyPr>
            <a:normAutofit/>
          </a:bodyPr>
          <a:lstStyle>
            <a:lvl1pPr algn="ctr" rtl="0" eaLnBrk="0" fontAlgn="base" hangingPunct="0">
              <a:spcBef>
                <a:spcPct val="0"/>
              </a:spcBef>
              <a:spcAft>
                <a:spcPct val="0"/>
              </a:spcAft>
              <a:defRPr sz="4400" b="1">
                <a:solidFill>
                  <a:srgbClr val="CC0000"/>
                </a:solidFill>
                <a:latin typeface="+mj-lt"/>
                <a:ea typeface="+mj-ea"/>
                <a:cs typeface="+mj-cs"/>
              </a:defRPr>
            </a:lvl1pPr>
            <a:lvl2pPr algn="ctr" rtl="0" eaLnBrk="0" fontAlgn="base" hangingPunct="0">
              <a:spcBef>
                <a:spcPct val="0"/>
              </a:spcBef>
              <a:spcAft>
                <a:spcPct val="0"/>
              </a:spcAft>
              <a:defRPr sz="4400" b="1">
                <a:solidFill>
                  <a:srgbClr val="CC0000"/>
                </a:solidFill>
                <a:latin typeface="Maiandra GD" pitchFamily="34" charset="0"/>
              </a:defRPr>
            </a:lvl2pPr>
            <a:lvl3pPr algn="ctr" rtl="0" eaLnBrk="0" fontAlgn="base" hangingPunct="0">
              <a:spcBef>
                <a:spcPct val="0"/>
              </a:spcBef>
              <a:spcAft>
                <a:spcPct val="0"/>
              </a:spcAft>
              <a:defRPr sz="4400" b="1">
                <a:solidFill>
                  <a:srgbClr val="CC0000"/>
                </a:solidFill>
                <a:latin typeface="Maiandra GD" pitchFamily="34" charset="0"/>
              </a:defRPr>
            </a:lvl3pPr>
            <a:lvl4pPr algn="ctr" rtl="0" eaLnBrk="0" fontAlgn="base" hangingPunct="0">
              <a:spcBef>
                <a:spcPct val="0"/>
              </a:spcBef>
              <a:spcAft>
                <a:spcPct val="0"/>
              </a:spcAft>
              <a:defRPr sz="4400" b="1">
                <a:solidFill>
                  <a:srgbClr val="CC0000"/>
                </a:solidFill>
                <a:latin typeface="Maiandra GD" pitchFamily="34" charset="0"/>
              </a:defRPr>
            </a:lvl4pPr>
            <a:lvl5pPr algn="ctr" rtl="0" eaLnBrk="0" fontAlgn="base" hangingPunct="0">
              <a:spcBef>
                <a:spcPct val="0"/>
              </a:spcBef>
              <a:spcAft>
                <a:spcPct val="0"/>
              </a:spcAft>
              <a:defRPr sz="4400" b="1">
                <a:solidFill>
                  <a:srgbClr val="CC0000"/>
                </a:solidFill>
                <a:latin typeface="Maiandra GD" pitchFamily="34" charset="0"/>
              </a:defRPr>
            </a:lvl5pPr>
            <a:lvl6pPr marL="457200" algn="ctr" rtl="0" fontAlgn="base">
              <a:spcBef>
                <a:spcPct val="0"/>
              </a:spcBef>
              <a:spcAft>
                <a:spcPct val="0"/>
              </a:spcAft>
              <a:defRPr sz="4400" b="1">
                <a:solidFill>
                  <a:srgbClr val="CC0000"/>
                </a:solidFill>
                <a:latin typeface="Maiandra GD" pitchFamily="34" charset="0"/>
              </a:defRPr>
            </a:lvl6pPr>
            <a:lvl7pPr marL="914400" algn="ctr" rtl="0" fontAlgn="base">
              <a:spcBef>
                <a:spcPct val="0"/>
              </a:spcBef>
              <a:spcAft>
                <a:spcPct val="0"/>
              </a:spcAft>
              <a:defRPr sz="4400" b="1">
                <a:solidFill>
                  <a:srgbClr val="CC0000"/>
                </a:solidFill>
                <a:latin typeface="Maiandra GD" pitchFamily="34" charset="0"/>
              </a:defRPr>
            </a:lvl7pPr>
            <a:lvl8pPr marL="1371600" algn="ctr" rtl="0" fontAlgn="base">
              <a:spcBef>
                <a:spcPct val="0"/>
              </a:spcBef>
              <a:spcAft>
                <a:spcPct val="0"/>
              </a:spcAft>
              <a:defRPr sz="4400" b="1">
                <a:solidFill>
                  <a:srgbClr val="CC0000"/>
                </a:solidFill>
                <a:latin typeface="Maiandra GD" pitchFamily="34" charset="0"/>
              </a:defRPr>
            </a:lvl8pPr>
            <a:lvl9pPr marL="1828800" algn="ctr" rtl="0" fontAlgn="base">
              <a:spcBef>
                <a:spcPct val="0"/>
              </a:spcBef>
              <a:spcAft>
                <a:spcPct val="0"/>
              </a:spcAft>
              <a:defRPr sz="4400" b="1">
                <a:solidFill>
                  <a:srgbClr val="CC0000"/>
                </a:solidFill>
                <a:latin typeface="Maiandra GD" pitchFamily="34" charset="0"/>
              </a:defRPr>
            </a:lvl9pPr>
          </a:lstStyle>
          <a:p>
            <a:r>
              <a:rPr lang="en-US" kern="0" dirty="0" err="1">
                <a:solidFill>
                  <a:schemeClr val="bg2">
                    <a:lumMod val="75000"/>
                  </a:schemeClr>
                </a:solidFill>
                <a:latin typeface="Gill Sans"/>
                <a:cs typeface="Gill Sans"/>
              </a:rPr>
              <a:t>Criterios</a:t>
            </a:r>
            <a:r>
              <a:rPr lang="en-US" kern="0" dirty="0">
                <a:solidFill>
                  <a:schemeClr val="bg2">
                    <a:lumMod val="75000"/>
                  </a:schemeClr>
                </a:solidFill>
                <a:latin typeface="Gill Sans"/>
                <a:cs typeface="Gill Sans"/>
              </a:rPr>
              <a:t> de </a:t>
            </a:r>
            <a:r>
              <a:rPr lang="en-US" kern="0" dirty="0" err="1">
                <a:solidFill>
                  <a:schemeClr val="bg2">
                    <a:lumMod val="75000"/>
                  </a:schemeClr>
                </a:solidFill>
                <a:latin typeface="Gill Sans"/>
                <a:cs typeface="Gill Sans"/>
              </a:rPr>
              <a:t>Eligibilidad</a:t>
            </a:r>
            <a:endParaRPr lang="en-US" sz="2700" kern="0" dirty="0">
              <a:solidFill>
                <a:schemeClr val="bg2">
                  <a:lumMod val="75000"/>
                </a:schemeClr>
              </a:solidFill>
              <a:latin typeface="Candara"/>
              <a:cs typeface="Candara"/>
            </a:endParaRPr>
          </a:p>
        </p:txBody>
      </p:sp>
    </p:spTree>
    <p:extLst>
      <p:ext uri="{BB962C8B-B14F-4D97-AF65-F5344CB8AC3E}">
        <p14:creationId xmlns:p14="http://schemas.microsoft.com/office/powerpoint/2010/main" val="402979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7055380" cy="816042"/>
          </a:xfrm>
        </p:spPr>
        <p:txBody>
          <a:bodyPr/>
          <a:lstStyle/>
          <a:p>
            <a:r>
              <a:rPr lang="es-MX" dirty="0">
                <a:solidFill>
                  <a:schemeClr val="accent1">
                    <a:lumMod val="75000"/>
                  </a:schemeClr>
                </a:solidFill>
              </a:rPr>
              <a:t>La emergencia del GA</a:t>
            </a:r>
            <a:endParaRPr lang="es-ES" dirty="0">
              <a:solidFill>
                <a:schemeClr val="accent1">
                  <a:lumMod val="75000"/>
                </a:schemeClr>
              </a:solidFill>
            </a:endParaRPr>
          </a:p>
        </p:txBody>
      </p:sp>
      <p:sp>
        <p:nvSpPr>
          <p:cNvPr id="5" name="Marcador de contenido 4"/>
          <p:cNvSpPr>
            <a:spLocks noGrp="1"/>
          </p:cNvSpPr>
          <p:nvPr>
            <p:ph idx="1"/>
          </p:nvPr>
        </p:nvSpPr>
        <p:spPr>
          <a:xfrm>
            <a:off x="539552" y="1412776"/>
            <a:ext cx="7704856" cy="4699537"/>
          </a:xfrm>
        </p:spPr>
        <p:txBody>
          <a:bodyPr>
            <a:normAutofit fontScale="92500" lnSpcReduction="20000"/>
          </a:bodyPr>
          <a:lstStyle/>
          <a:p>
            <a:r>
              <a:rPr lang="es-MX" dirty="0">
                <a:solidFill>
                  <a:schemeClr val="bg1"/>
                </a:solidFill>
              </a:rPr>
              <a:t>Los regímenes políticos de la segunda mitad del siglo XX :</a:t>
            </a:r>
          </a:p>
          <a:p>
            <a:pPr lvl="1"/>
            <a:r>
              <a:rPr lang="es-MX" dirty="0">
                <a:solidFill>
                  <a:schemeClr val="bg1"/>
                </a:solidFill>
              </a:rPr>
              <a:t>Estados sociales democráticos: EEUU, RU, Canadá, Francia, Alemania Occidental, etc.</a:t>
            </a:r>
          </a:p>
          <a:p>
            <a:pPr lvl="1"/>
            <a:r>
              <a:rPr lang="es-MX" dirty="0">
                <a:solidFill>
                  <a:schemeClr val="bg1"/>
                </a:solidFill>
              </a:rPr>
              <a:t>Estados centralmente planificados: URSS, China, Alemania oriental, etc.</a:t>
            </a:r>
          </a:p>
          <a:p>
            <a:pPr lvl="1"/>
            <a:r>
              <a:rPr lang="es-MX" dirty="0">
                <a:solidFill>
                  <a:schemeClr val="bg1"/>
                </a:solidFill>
              </a:rPr>
              <a:t>Estados pre-democráticos y pre-republicanos: Latinoamérica</a:t>
            </a:r>
          </a:p>
          <a:p>
            <a:r>
              <a:rPr lang="es-MX" dirty="0">
                <a:solidFill>
                  <a:schemeClr val="bg1"/>
                </a:solidFill>
              </a:rPr>
              <a:t>Los tres compartían patrones similares (en diferentes grados) respecto a:</a:t>
            </a:r>
          </a:p>
          <a:p>
            <a:pPr lvl="1"/>
            <a:r>
              <a:rPr lang="es-MX" dirty="0">
                <a:solidFill>
                  <a:schemeClr val="bg1"/>
                </a:solidFill>
              </a:rPr>
              <a:t>Rol del gobierno: agente central y único de la gobernación de las sociedades</a:t>
            </a:r>
          </a:p>
          <a:p>
            <a:pPr lvl="1"/>
            <a:r>
              <a:rPr lang="es-MX" dirty="0">
                <a:solidFill>
                  <a:schemeClr val="bg1"/>
                </a:solidFill>
              </a:rPr>
              <a:t>Sociedad: ente disperso, amorfo que debía ser gobernado, administrado y controlado.</a:t>
            </a:r>
          </a:p>
          <a:p>
            <a:pPr lvl="1"/>
            <a:r>
              <a:rPr lang="es-MX" dirty="0">
                <a:solidFill>
                  <a:schemeClr val="bg1"/>
                </a:solidFill>
              </a:rPr>
              <a:t>Correlato 1: la sociedad es entendida como parte fundamental del “problema” del ejercicio gubernativo, nunca vista como parte de la solución</a:t>
            </a:r>
          </a:p>
          <a:p>
            <a:pPr lvl="1"/>
            <a:r>
              <a:rPr lang="en-US" dirty="0" err="1">
                <a:solidFill>
                  <a:schemeClr val="bg1"/>
                </a:solidFill>
              </a:rPr>
              <a:t>Correlato</a:t>
            </a:r>
            <a:r>
              <a:rPr lang="en-US" dirty="0">
                <a:solidFill>
                  <a:schemeClr val="bg1"/>
                </a:solidFill>
              </a:rPr>
              <a:t> 2: la </a:t>
            </a:r>
            <a:r>
              <a:rPr lang="en-US" dirty="0" err="1">
                <a:solidFill>
                  <a:schemeClr val="bg1"/>
                </a:solidFill>
              </a:rPr>
              <a:t>conducción</a:t>
            </a:r>
            <a:r>
              <a:rPr lang="en-US" dirty="0">
                <a:solidFill>
                  <a:schemeClr val="bg1"/>
                </a:solidFill>
              </a:rPr>
              <a:t> social se </a:t>
            </a:r>
            <a:r>
              <a:rPr lang="en-US" dirty="0" err="1">
                <a:solidFill>
                  <a:schemeClr val="bg1"/>
                </a:solidFill>
              </a:rPr>
              <a:t>resuelve</a:t>
            </a:r>
            <a:r>
              <a:rPr lang="en-US" dirty="0">
                <a:solidFill>
                  <a:schemeClr val="bg1"/>
                </a:solidFill>
              </a:rPr>
              <a:t> con </a:t>
            </a:r>
            <a:r>
              <a:rPr lang="en-US" dirty="0" err="1">
                <a:solidFill>
                  <a:schemeClr val="bg1"/>
                </a:solidFill>
              </a:rPr>
              <a:t>dotar</a:t>
            </a:r>
            <a:r>
              <a:rPr lang="en-US" dirty="0">
                <a:solidFill>
                  <a:schemeClr val="bg1"/>
                </a:solidFill>
              </a:rPr>
              <a:t> al </a:t>
            </a:r>
            <a:r>
              <a:rPr lang="en-US" dirty="0" err="1">
                <a:solidFill>
                  <a:schemeClr val="bg1"/>
                </a:solidFill>
              </a:rPr>
              <a:t>gobierno</a:t>
            </a:r>
            <a:r>
              <a:rPr lang="en-US" dirty="0">
                <a:solidFill>
                  <a:schemeClr val="bg1"/>
                </a:solidFill>
              </a:rPr>
              <a:t> de </a:t>
            </a:r>
            <a:r>
              <a:rPr lang="en-US" dirty="0" err="1">
                <a:solidFill>
                  <a:schemeClr val="bg1"/>
                </a:solidFill>
              </a:rPr>
              <a:t>los</a:t>
            </a:r>
            <a:r>
              <a:rPr lang="en-US" dirty="0">
                <a:solidFill>
                  <a:schemeClr val="bg1"/>
                </a:solidFill>
              </a:rPr>
              <a:t> </a:t>
            </a:r>
            <a:r>
              <a:rPr lang="en-US" dirty="0" err="1">
                <a:solidFill>
                  <a:schemeClr val="bg1"/>
                </a:solidFill>
              </a:rPr>
              <a:t>instrumentos</a:t>
            </a:r>
            <a:r>
              <a:rPr lang="en-US" dirty="0">
                <a:solidFill>
                  <a:schemeClr val="bg1"/>
                </a:solidFill>
              </a:rPr>
              <a:t> </a:t>
            </a:r>
            <a:r>
              <a:rPr lang="en-US" dirty="0" err="1">
                <a:solidFill>
                  <a:schemeClr val="bg1"/>
                </a:solidFill>
              </a:rPr>
              <a:t>adecuados</a:t>
            </a:r>
            <a:r>
              <a:rPr lang="en-US" dirty="0">
                <a:solidFill>
                  <a:schemeClr val="bg1"/>
                </a:solidFill>
              </a:rPr>
              <a:t> para </a:t>
            </a:r>
            <a:r>
              <a:rPr lang="en-US" dirty="0" err="1">
                <a:solidFill>
                  <a:schemeClr val="bg1"/>
                </a:solidFill>
              </a:rPr>
              <a:t>ejercer</a:t>
            </a:r>
            <a:r>
              <a:rPr lang="en-US" dirty="0">
                <a:solidFill>
                  <a:schemeClr val="bg1"/>
                </a:solidFill>
              </a:rPr>
              <a:t> </a:t>
            </a:r>
            <a:r>
              <a:rPr lang="en-US" dirty="0" err="1">
                <a:solidFill>
                  <a:schemeClr val="bg1"/>
                </a:solidFill>
              </a:rPr>
              <a:t>mando</a:t>
            </a:r>
            <a:r>
              <a:rPr lang="en-US" dirty="0">
                <a:solidFill>
                  <a:schemeClr val="bg1"/>
                </a:solidFill>
              </a:rPr>
              <a:t> y control </a:t>
            </a:r>
            <a:r>
              <a:rPr lang="en-US" dirty="0" err="1">
                <a:solidFill>
                  <a:schemeClr val="bg1"/>
                </a:solidFill>
              </a:rPr>
              <a:t>sobre</a:t>
            </a:r>
            <a:r>
              <a:rPr lang="en-US" dirty="0">
                <a:solidFill>
                  <a:schemeClr val="bg1"/>
                </a:solidFill>
              </a:rPr>
              <a:t> </a:t>
            </a:r>
            <a:r>
              <a:rPr lang="en-US" dirty="0" err="1">
                <a:solidFill>
                  <a:schemeClr val="bg1"/>
                </a:solidFill>
              </a:rPr>
              <a:t>sus</a:t>
            </a:r>
            <a:r>
              <a:rPr lang="en-US" dirty="0">
                <a:solidFill>
                  <a:schemeClr val="bg1"/>
                </a:solidFill>
              </a:rPr>
              <a:t> </a:t>
            </a:r>
            <a:r>
              <a:rPr lang="en-US" dirty="0" err="1">
                <a:solidFill>
                  <a:schemeClr val="bg1"/>
                </a:solidFill>
              </a:rPr>
              <a:t>sociedades</a:t>
            </a:r>
            <a:r>
              <a:rPr lang="en-US" dirty="0">
                <a:solidFill>
                  <a:schemeClr val="bg1"/>
                </a:solidFill>
              </a:rPr>
              <a:t> (</a:t>
            </a:r>
            <a:r>
              <a:rPr lang="en-US" dirty="0" err="1">
                <a:solidFill>
                  <a:schemeClr val="bg1"/>
                </a:solidFill>
              </a:rPr>
              <a:t>legales</a:t>
            </a:r>
            <a:r>
              <a:rPr lang="en-US" dirty="0">
                <a:solidFill>
                  <a:schemeClr val="bg1"/>
                </a:solidFill>
              </a:rPr>
              <a:t>, </a:t>
            </a:r>
            <a:r>
              <a:rPr lang="en-US" dirty="0" err="1">
                <a:solidFill>
                  <a:schemeClr val="bg1"/>
                </a:solidFill>
              </a:rPr>
              <a:t>institucionales</a:t>
            </a:r>
            <a:r>
              <a:rPr lang="en-US" dirty="0">
                <a:solidFill>
                  <a:schemeClr val="bg1"/>
                </a:solidFill>
              </a:rPr>
              <a:t>, </a:t>
            </a:r>
            <a:r>
              <a:rPr lang="en-US" dirty="0" err="1">
                <a:solidFill>
                  <a:schemeClr val="bg1"/>
                </a:solidFill>
              </a:rPr>
              <a:t>administrativos</a:t>
            </a:r>
            <a:r>
              <a:rPr lang="en-US" dirty="0">
                <a:solidFill>
                  <a:schemeClr val="bg1"/>
                </a:solidFill>
              </a:rPr>
              <a:t>, </a:t>
            </a:r>
            <a:r>
              <a:rPr lang="en-US" dirty="0" err="1">
                <a:solidFill>
                  <a:schemeClr val="bg1"/>
                </a:solidFill>
              </a:rPr>
              <a:t>fiscales</a:t>
            </a:r>
            <a:r>
              <a:rPr lang="en-US" dirty="0">
                <a:solidFill>
                  <a:schemeClr val="bg1"/>
                </a:solidFill>
              </a:rPr>
              <a:t> y </a:t>
            </a:r>
            <a:r>
              <a:rPr lang="en-US" dirty="0" err="1">
                <a:solidFill>
                  <a:schemeClr val="bg1"/>
                </a:solidFill>
              </a:rPr>
              <a:t>policiales</a:t>
            </a:r>
            <a:r>
              <a:rPr lang="en-US" dirty="0">
                <a:solidFill>
                  <a:schemeClr val="bg1"/>
                </a:solidFill>
              </a:rPr>
              <a:t>)</a:t>
            </a:r>
          </a:p>
          <a:p>
            <a:pPr lvl="1"/>
            <a:r>
              <a:rPr lang="en-US" dirty="0">
                <a:solidFill>
                  <a:schemeClr val="bg1"/>
                </a:solidFill>
              </a:rPr>
              <a:t> </a:t>
            </a:r>
            <a:r>
              <a:rPr lang="en-US" dirty="0" err="1">
                <a:solidFill>
                  <a:schemeClr val="bg1"/>
                </a:solidFill>
              </a:rPr>
              <a:t>Correlato</a:t>
            </a:r>
            <a:r>
              <a:rPr lang="en-US" dirty="0">
                <a:solidFill>
                  <a:schemeClr val="bg1"/>
                </a:solidFill>
              </a:rPr>
              <a:t> 3: No se </a:t>
            </a:r>
            <a:r>
              <a:rPr lang="en-US" dirty="0" err="1">
                <a:solidFill>
                  <a:schemeClr val="bg1"/>
                </a:solidFill>
              </a:rPr>
              <a:t>requieren</a:t>
            </a:r>
            <a:r>
              <a:rPr lang="en-US" dirty="0">
                <a:solidFill>
                  <a:schemeClr val="bg1"/>
                </a:solidFill>
              </a:rPr>
              <a:t> </a:t>
            </a:r>
            <a:r>
              <a:rPr lang="en-US" dirty="0" err="1">
                <a:solidFill>
                  <a:schemeClr val="bg1"/>
                </a:solidFill>
              </a:rPr>
              <a:t>capacidades</a:t>
            </a:r>
            <a:r>
              <a:rPr lang="en-US" dirty="0">
                <a:solidFill>
                  <a:schemeClr val="bg1"/>
                </a:solidFill>
              </a:rPr>
              <a:t> o </a:t>
            </a:r>
            <a:r>
              <a:rPr lang="en-US" dirty="0" err="1">
                <a:solidFill>
                  <a:schemeClr val="bg1"/>
                </a:solidFill>
              </a:rPr>
              <a:t>recursos</a:t>
            </a:r>
            <a:r>
              <a:rPr lang="en-US" dirty="0">
                <a:solidFill>
                  <a:schemeClr val="bg1"/>
                </a:solidFill>
              </a:rPr>
              <a:t> </a:t>
            </a:r>
            <a:r>
              <a:rPr lang="en-US" dirty="0" err="1">
                <a:solidFill>
                  <a:schemeClr val="bg1"/>
                </a:solidFill>
              </a:rPr>
              <a:t>extragubernamentales</a:t>
            </a:r>
            <a:r>
              <a:rPr lang="en-US" dirty="0">
                <a:solidFill>
                  <a:schemeClr val="bg1"/>
                </a:solidFill>
              </a:rPr>
              <a:t>, el </a:t>
            </a:r>
            <a:r>
              <a:rPr lang="en-US" dirty="0" err="1">
                <a:solidFill>
                  <a:schemeClr val="bg1"/>
                </a:solidFill>
              </a:rPr>
              <a:t>gobierno</a:t>
            </a:r>
            <a:r>
              <a:rPr lang="en-US" dirty="0">
                <a:solidFill>
                  <a:schemeClr val="bg1"/>
                </a:solidFill>
              </a:rPr>
              <a:t> se </a:t>
            </a:r>
            <a:r>
              <a:rPr lang="en-US" dirty="0" err="1">
                <a:solidFill>
                  <a:schemeClr val="bg1"/>
                </a:solidFill>
              </a:rPr>
              <a:t>tiene</a:t>
            </a:r>
            <a:r>
              <a:rPr lang="en-US" dirty="0">
                <a:solidFill>
                  <a:schemeClr val="bg1"/>
                </a:solidFill>
              </a:rPr>
              <a:t> a </a:t>
            </a:r>
            <a:r>
              <a:rPr lang="en-US" dirty="0" err="1">
                <a:solidFill>
                  <a:schemeClr val="bg1"/>
                </a:solidFill>
              </a:rPr>
              <a:t>sí</a:t>
            </a:r>
            <a:r>
              <a:rPr lang="en-US" dirty="0">
                <a:solidFill>
                  <a:schemeClr val="bg1"/>
                </a:solidFill>
              </a:rPr>
              <a:t> </a:t>
            </a:r>
            <a:r>
              <a:rPr lang="en-US" dirty="0" err="1">
                <a:solidFill>
                  <a:schemeClr val="bg1"/>
                </a:solidFill>
              </a:rPr>
              <a:t>mismo</a:t>
            </a:r>
            <a:r>
              <a:rPr lang="en-US" dirty="0">
                <a:solidFill>
                  <a:schemeClr val="bg1"/>
                </a:solidFill>
              </a:rPr>
              <a:t> y con </a:t>
            </a:r>
            <a:r>
              <a:rPr lang="en-US" dirty="0" err="1">
                <a:solidFill>
                  <a:schemeClr val="bg1"/>
                </a:solidFill>
              </a:rPr>
              <a:t>ello</a:t>
            </a:r>
            <a:r>
              <a:rPr lang="en-US" dirty="0">
                <a:solidFill>
                  <a:schemeClr val="bg1"/>
                </a:solidFill>
              </a:rPr>
              <a:t> le </a:t>
            </a:r>
            <a:r>
              <a:rPr lang="en-US" dirty="0" err="1">
                <a:solidFill>
                  <a:schemeClr val="bg1"/>
                </a:solidFill>
              </a:rPr>
              <a:t>basta</a:t>
            </a:r>
            <a:r>
              <a:rPr lang="en-US" dirty="0">
                <a:solidFill>
                  <a:schemeClr val="bg1"/>
                </a:solidFill>
              </a:rPr>
              <a:t>.</a:t>
            </a:r>
          </a:p>
          <a:p>
            <a:endParaRPr lang="en-US" dirty="0">
              <a:solidFill>
                <a:schemeClr val="bg1"/>
              </a:solidFill>
            </a:endParaRPr>
          </a:p>
          <a:p>
            <a:pPr marL="457207" lvl="1" indent="0">
              <a:buNone/>
            </a:pPr>
            <a:endParaRPr lang="es-MX" dirty="0">
              <a:solidFill>
                <a:schemeClr val="bg1"/>
              </a:solidFill>
            </a:endParaRPr>
          </a:p>
          <a:p>
            <a:pPr marL="457207" lvl="1" indent="0">
              <a:buNone/>
            </a:pPr>
            <a:endParaRPr lang="es-MX" dirty="0">
              <a:solidFill>
                <a:schemeClr val="bg1"/>
              </a:solidFill>
            </a:endParaRP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37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930" y="2020143"/>
            <a:ext cx="6635936" cy="3046988"/>
          </a:xfrm>
          <a:prstGeom prst="rect">
            <a:avLst/>
          </a:prstGeom>
        </p:spPr>
        <p:txBody>
          <a:bodyPr wrap="square">
            <a:spAutoFit/>
          </a:bodyPr>
          <a:lstStyle/>
          <a:p>
            <a:pPr marL="382588" indent="-342900">
              <a:lnSpc>
                <a:spcPct val="200000"/>
              </a:lnSpc>
              <a:buFont typeface="Arial" panose="020B0604020202020204" pitchFamily="34" charset="0"/>
              <a:buChar char="•"/>
              <a:defRPr/>
            </a:pPr>
            <a:r>
              <a:rPr lang="en-US" sz="2400" b="1" dirty="0">
                <a:solidFill>
                  <a:schemeClr val="bg2">
                    <a:lumMod val="75000"/>
                  </a:schemeClr>
                </a:solidFill>
                <a:latin typeface="Candara"/>
                <a:cs typeface="Candara"/>
              </a:rPr>
              <a:t>Base de </a:t>
            </a:r>
            <a:r>
              <a:rPr lang="en-US" sz="2400" b="1" dirty="0" err="1">
                <a:solidFill>
                  <a:schemeClr val="bg2">
                    <a:lumMod val="75000"/>
                  </a:schemeClr>
                </a:solidFill>
                <a:latin typeface="Candara"/>
                <a:cs typeface="Candara"/>
              </a:rPr>
              <a:t>datos</a:t>
            </a:r>
            <a:r>
              <a:rPr lang="en-US" sz="2400" b="1" dirty="0">
                <a:solidFill>
                  <a:schemeClr val="bg2">
                    <a:lumMod val="75000"/>
                  </a:schemeClr>
                </a:solidFill>
                <a:latin typeface="Candara"/>
                <a:cs typeface="Candara"/>
              </a:rPr>
              <a:t> OGP de </a:t>
            </a:r>
            <a:r>
              <a:rPr lang="en-US" sz="2400" b="1" dirty="0" err="1">
                <a:solidFill>
                  <a:schemeClr val="bg2">
                    <a:lumMod val="75000"/>
                  </a:schemeClr>
                </a:solidFill>
                <a:latin typeface="Candara"/>
                <a:cs typeface="Candara"/>
              </a:rPr>
              <a:t>países</a:t>
            </a:r>
            <a:r>
              <a:rPr lang="en-US" sz="2400" b="1" dirty="0">
                <a:solidFill>
                  <a:schemeClr val="bg2">
                    <a:lumMod val="75000"/>
                  </a:schemeClr>
                </a:solidFill>
                <a:latin typeface="Candara"/>
                <a:cs typeface="Candara"/>
              </a:rPr>
              <a:t>: 210</a:t>
            </a:r>
          </a:p>
          <a:p>
            <a:pPr marL="382588" indent="-342900">
              <a:lnSpc>
                <a:spcPct val="200000"/>
              </a:lnSpc>
              <a:buFont typeface="Arial" panose="020B0604020202020204" pitchFamily="34" charset="0"/>
              <a:buChar char="•"/>
              <a:defRPr/>
            </a:pPr>
            <a:r>
              <a:rPr lang="en-US" sz="2400" b="1" dirty="0" err="1">
                <a:solidFill>
                  <a:schemeClr val="bg2">
                    <a:lumMod val="75000"/>
                  </a:schemeClr>
                </a:solidFill>
                <a:latin typeface="Candara"/>
                <a:cs typeface="Candara"/>
              </a:rPr>
              <a:t>Países</a:t>
            </a:r>
            <a:r>
              <a:rPr lang="en-US" sz="2400" b="1" dirty="0">
                <a:solidFill>
                  <a:schemeClr val="bg2">
                    <a:lumMod val="75000"/>
                  </a:schemeClr>
                </a:solidFill>
                <a:latin typeface="Candara"/>
                <a:cs typeface="Candara"/>
              </a:rPr>
              <a:t> </a:t>
            </a:r>
            <a:r>
              <a:rPr lang="en-US" sz="2400" b="1" dirty="0" err="1">
                <a:solidFill>
                  <a:schemeClr val="bg2">
                    <a:lumMod val="75000"/>
                  </a:schemeClr>
                </a:solidFill>
                <a:latin typeface="Candara"/>
                <a:cs typeface="Candara"/>
              </a:rPr>
              <a:t>analizados</a:t>
            </a:r>
            <a:r>
              <a:rPr lang="en-US" sz="2400" b="1" dirty="0">
                <a:solidFill>
                  <a:schemeClr val="bg2">
                    <a:lumMod val="75000"/>
                  </a:schemeClr>
                </a:solidFill>
                <a:latin typeface="Candara"/>
                <a:cs typeface="Candara"/>
              </a:rPr>
              <a:t> (</a:t>
            </a:r>
            <a:r>
              <a:rPr lang="en-US" sz="2400" b="1" dirty="0" err="1">
                <a:solidFill>
                  <a:schemeClr val="bg2">
                    <a:lumMod val="75000"/>
                  </a:schemeClr>
                </a:solidFill>
                <a:latin typeface="Candara"/>
                <a:cs typeface="Candara"/>
              </a:rPr>
              <a:t>datos</a:t>
            </a:r>
            <a:r>
              <a:rPr lang="en-US" sz="2400" b="1" dirty="0">
                <a:solidFill>
                  <a:schemeClr val="bg2">
                    <a:lumMod val="75000"/>
                  </a:schemeClr>
                </a:solidFill>
                <a:latin typeface="Candara"/>
                <a:cs typeface="Candara"/>
              </a:rPr>
              <a:t> </a:t>
            </a:r>
            <a:r>
              <a:rPr lang="en-US" sz="2400" b="1" dirty="0" err="1">
                <a:solidFill>
                  <a:schemeClr val="bg2">
                    <a:lumMod val="75000"/>
                  </a:schemeClr>
                </a:solidFill>
                <a:latin typeface="Candara"/>
                <a:cs typeface="Candara"/>
              </a:rPr>
              <a:t>disponibles</a:t>
            </a:r>
            <a:r>
              <a:rPr lang="en-US" sz="2400" b="1" dirty="0">
                <a:solidFill>
                  <a:schemeClr val="bg2">
                    <a:lumMod val="75000"/>
                  </a:schemeClr>
                </a:solidFill>
                <a:latin typeface="Candara"/>
                <a:cs typeface="Candara"/>
              </a:rPr>
              <a:t>): 179</a:t>
            </a:r>
          </a:p>
          <a:p>
            <a:pPr marL="382588" indent="-342900">
              <a:lnSpc>
                <a:spcPct val="200000"/>
              </a:lnSpc>
              <a:buFont typeface="Arial" panose="020B0604020202020204" pitchFamily="34" charset="0"/>
              <a:buChar char="•"/>
              <a:defRPr/>
            </a:pPr>
            <a:r>
              <a:rPr lang="en-US" sz="2400" b="1" dirty="0" err="1">
                <a:solidFill>
                  <a:schemeClr val="bg2">
                    <a:lumMod val="75000"/>
                  </a:schemeClr>
                </a:solidFill>
                <a:latin typeface="Candara"/>
                <a:cs typeface="Candara"/>
              </a:rPr>
              <a:t>Países</a:t>
            </a:r>
            <a:r>
              <a:rPr lang="en-US" sz="2400" b="1" dirty="0">
                <a:solidFill>
                  <a:schemeClr val="bg2">
                    <a:lumMod val="75000"/>
                  </a:schemeClr>
                </a:solidFill>
                <a:latin typeface="Candara"/>
                <a:cs typeface="Candara"/>
              </a:rPr>
              <a:t> </a:t>
            </a:r>
            <a:r>
              <a:rPr lang="en-US" sz="2400" b="1" dirty="0" err="1">
                <a:solidFill>
                  <a:schemeClr val="bg2">
                    <a:lumMod val="75000"/>
                  </a:schemeClr>
                </a:solidFill>
                <a:latin typeface="Candara"/>
                <a:cs typeface="Candara"/>
              </a:rPr>
              <a:t>elegibles</a:t>
            </a:r>
            <a:r>
              <a:rPr lang="en-US" sz="2400" b="1" dirty="0">
                <a:solidFill>
                  <a:schemeClr val="bg2">
                    <a:lumMod val="75000"/>
                  </a:schemeClr>
                </a:solidFill>
                <a:latin typeface="Candara"/>
                <a:cs typeface="Candara"/>
              </a:rPr>
              <a:t> (score ≥ 75%): 94</a:t>
            </a:r>
          </a:p>
          <a:p>
            <a:pPr marL="382588" indent="-342900">
              <a:lnSpc>
                <a:spcPct val="200000"/>
              </a:lnSpc>
              <a:buFont typeface="Arial" panose="020B0604020202020204" pitchFamily="34" charset="0"/>
              <a:buChar char="•"/>
              <a:defRPr/>
            </a:pPr>
            <a:r>
              <a:rPr lang="en-US" sz="2400" b="1" dirty="0" err="1">
                <a:solidFill>
                  <a:schemeClr val="bg2">
                    <a:lumMod val="75000"/>
                  </a:schemeClr>
                </a:solidFill>
                <a:latin typeface="Candara"/>
                <a:cs typeface="Candara"/>
              </a:rPr>
              <a:t>Países</a:t>
            </a:r>
            <a:r>
              <a:rPr lang="en-US" sz="2400" b="1" dirty="0">
                <a:solidFill>
                  <a:schemeClr val="bg2">
                    <a:lumMod val="75000"/>
                  </a:schemeClr>
                </a:solidFill>
                <a:latin typeface="Candara"/>
                <a:cs typeface="Candara"/>
              </a:rPr>
              <a:t> </a:t>
            </a:r>
            <a:r>
              <a:rPr lang="en-US" sz="2400" b="1" dirty="0" err="1">
                <a:solidFill>
                  <a:schemeClr val="bg2">
                    <a:lumMod val="75000"/>
                  </a:schemeClr>
                </a:solidFill>
                <a:latin typeface="Candara"/>
                <a:cs typeface="Candara"/>
              </a:rPr>
              <a:t>participantes</a:t>
            </a:r>
            <a:r>
              <a:rPr lang="en-US" sz="2400" b="1" dirty="0">
                <a:solidFill>
                  <a:schemeClr val="bg2">
                    <a:lumMod val="75000"/>
                  </a:schemeClr>
                </a:solidFill>
                <a:latin typeface="Candara"/>
                <a:cs typeface="Candara"/>
              </a:rPr>
              <a:t> de OGP </a:t>
            </a:r>
            <a:r>
              <a:rPr lang="en-US" sz="2400" b="1" dirty="0" err="1">
                <a:solidFill>
                  <a:schemeClr val="bg2">
                    <a:lumMod val="75000"/>
                  </a:schemeClr>
                </a:solidFill>
                <a:latin typeface="Candara"/>
                <a:cs typeface="Candara"/>
              </a:rPr>
              <a:t>en</a:t>
            </a:r>
            <a:r>
              <a:rPr lang="en-US" sz="2400" b="1" dirty="0">
                <a:solidFill>
                  <a:schemeClr val="bg2">
                    <a:lumMod val="75000"/>
                  </a:schemeClr>
                </a:solidFill>
                <a:latin typeface="Candara"/>
                <a:cs typeface="Candara"/>
              </a:rPr>
              <a:t> 2015: 69 </a:t>
            </a:r>
          </a:p>
        </p:txBody>
      </p:sp>
      <p:sp>
        <p:nvSpPr>
          <p:cNvPr id="9" name="Rectangle 8"/>
          <p:cNvSpPr/>
          <p:nvPr/>
        </p:nvSpPr>
        <p:spPr>
          <a:xfrm>
            <a:off x="449267" y="1094165"/>
            <a:ext cx="954107" cy="1200329"/>
          </a:xfrm>
          <a:prstGeom prst="rect">
            <a:avLst/>
          </a:prstGeom>
        </p:spPr>
        <p:txBody>
          <a:bodyPr wrap="none">
            <a:spAutoFit/>
          </a:bodyPr>
          <a:lstStyle/>
          <a:p>
            <a:r>
              <a:rPr lang="en-US" sz="7200" b="1" dirty="0">
                <a:solidFill>
                  <a:schemeClr val="bg2">
                    <a:lumMod val="75000"/>
                  </a:schemeClr>
                </a:solidFill>
                <a:latin typeface="Arial"/>
                <a:cs typeface="Arial"/>
              </a:rPr>
              <a:t>$ </a:t>
            </a:r>
          </a:p>
        </p:txBody>
      </p:sp>
      <p:sp>
        <p:nvSpPr>
          <p:cNvPr id="10" name="Rectangle 9"/>
          <p:cNvSpPr/>
          <p:nvPr/>
        </p:nvSpPr>
        <p:spPr>
          <a:xfrm>
            <a:off x="186230" y="2294494"/>
            <a:ext cx="1210588" cy="1323439"/>
          </a:xfrm>
          <a:prstGeom prst="rect">
            <a:avLst/>
          </a:prstGeom>
        </p:spPr>
        <p:txBody>
          <a:bodyPr wrap="none">
            <a:spAutoFit/>
          </a:bodyPr>
          <a:lstStyle/>
          <a:p>
            <a:r>
              <a:rPr lang="en-US" sz="8000" dirty="0">
                <a:solidFill>
                  <a:schemeClr val="bg2">
                    <a:lumMod val="75000"/>
                  </a:schemeClr>
                </a:solidFill>
                <a:sym typeface="Webdings"/>
              </a:rPr>
              <a:t></a:t>
            </a:r>
            <a:endParaRPr lang="en-US" sz="8000" dirty="0">
              <a:solidFill>
                <a:schemeClr val="bg2">
                  <a:lumMod val="75000"/>
                </a:schemeClr>
              </a:solidFill>
            </a:endParaRPr>
          </a:p>
        </p:txBody>
      </p:sp>
      <p:sp>
        <p:nvSpPr>
          <p:cNvPr id="13" name="TextBox 12"/>
          <p:cNvSpPr txBox="1"/>
          <p:nvPr/>
        </p:nvSpPr>
        <p:spPr>
          <a:xfrm>
            <a:off x="232831" y="5076559"/>
            <a:ext cx="1031051" cy="1107996"/>
          </a:xfrm>
          <a:prstGeom prst="rect">
            <a:avLst/>
          </a:prstGeom>
          <a:noFill/>
        </p:spPr>
        <p:txBody>
          <a:bodyPr wrap="none" rtlCol="0">
            <a:spAutoFit/>
          </a:bodyPr>
          <a:lstStyle/>
          <a:p>
            <a:pPr algn="ctr"/>
            <a:r>
              <a:rPr lang="en-US" sz="6600" dirty="0">
                <a:solidFill>
                  <a:schemeClr val="bg2">
                    <a:lumMod val="75000"/>
                  </a:schemeClr>
                </a:solidFill>
                <a:latin typeface="Webdings" charset="2"/>
                <a:cs typeface="Webdings" charset="2"/>
              </a:rPr>
              <a:t>_</a:t>
            </a:r>
          </a:p>
        </p:txBody>
      </p:sp>
      <p:sp>
        <p:nvSpPr>
          <p:cNvPr id="14" name="Rectangle 13"/>
          <p:cNvSpPr/>
          <p:nvPr/>
        </p:nvSpPr>
        <p:spPr>
          <a:xfrm>
            <a:off x="134034" y="3573557"/>
            <a:ext cx="1547218" cy="1569660"/>
          </a:xfrm>
          <a:prstGeom prst="rect">
            <a:avLst/>
          </a:prstGeom>
        </p:spPr>
        <p:txBody>
          <a:bodyPr wrap="none">
            <a:spAutoFit/>
          </a:bodyPr>
          <a:lstStyle/>
          <a:p>
            <a:r>
              <a:rPr lang="en-US" sz="9600" dirty="0">
                <a:solidFill>
                  <a:schemeClr val="bg2">
                    <a:lumMod val="75000"/>
                  </a:schemeClr>
                </a:solidFill>
                <a:sym typeface="Wingdings"/>
              </a:rPr>
              <a:t></a:t>
            </a:r>
            <a:r>
              <a:rPr lang="en-US" sz="9600" dirty="0">
                <a:solidFill>
                  <a:schemeClr val="bg2">
                    <a:lumMod val="75000"/>
                  </a:schemeClr>
                </a:solidFill>
              </a:rPr>
              <a:t> </a:t>
            </a:r>
          </a:p>
        </p:txBody>
      </p:sp>
      <p:sp>
        <p:nvSpPr>
          <p:cNvPr id="15" name="Title 1"/>
          <p:cNvSpPr>
            <a:spLocks noGrp="1"/>
          </p:cNvSpPr>
          <p:nvPr>
            <p:ph type="title"/>
          </p:nvPr>
        </p:nvSpPr>
        <p:spPr>
          <a:xfrm>
            <a:off x="374311" y="269776"/>
            <a:ext cx="8230137" cy="1143000"/>
          </a:xfrm>
        </p:spPr>
        <p:txBody>
          <a:bodyPr>
            <a:normAutofit fontScale="90000"/>
          </a:bodyPr>
          <a:lstStyle/>
          <a:p>
            <a:r>
              <a:rPr lang="en-US" dirty="0" err="1">
                <a:solidFill>
                  <a:schemeClr val="bg2">
                    <a:lumMod val="75000"/>
                  </a:schemeClr>
                </a:solidFill>
                <a:latin typeface="Gill Sans"/>
                <a:cs typeface="Gill Sans"/>
              </a:rPr>
              <a:t>Resultados</a:t>
            </a:r>
            <a:r>
              <a:rPr lang="en-US" dirty="0">
                <a:solidFill>
                  <a:schemeClr val="bg2">
                    <a:lumMod val="75000"/>
                  </a:schemeClr>
                </a:solidFill>
                <a:latin typeface="Gill Sans"/>
                <a:cs typeface="Gill Sans"/>
              </a:rPr>
              <a:t> de </a:t>
            </a:r>
            <a:r>
              <a:rPr lang="en-US" dirty="0" err="1">
                <a:solidFill>
                  <a:schemeClr val="bg2">
                    <a:lumMod val="75000"/>
                  </a:schemeClr>
                </a:solidFill>
                <a:latin typeface="Gill Sans"/>
                <a:cs typeface="Gill Sans"/>
              </a:rPr>
              <a:t>los</a:t>
            </a:r>
            <a:r>
              <a:rPr lang="en-US" dirty="0">
                <a:solidFill>
                  <a:schemeClr val="bg2">
                    <a:lumMod val="75000"/>
                  </a:schemeClr>
                </a:solidFill>
                <a:latin typeface="Gill Sans"/>
                <a:cs typeface="Gill Sans"/>
              </a:rPr>
              <a:t> </a:t>
            </a:r>
            <a:r>
              <a:rPr lang="en-US" dirty="0" err="1">
                <a:solidFill>
                  <a:schemeClr val="bg2">
                    <a:lumMod val="75000"/>
                  </a:schemeClr>
                </a:solidFill>
                <a:latin typeface="Gill Sans"/>
                <a:cs typeface="Gill Sans"/>
              </a:rPr>
              <a:t>Criterios</a:t>
            </a:r>
            <a:r>
              <a:rPr lang="en-US" dirty="0">
                <a:solidFill>
                  <a:schemeClr val="bg2">
                    <a:lumMod val="75000"/>
                  </a:schemeClr>
                </a:solidFill>
                <a:latin typeface="Gill Sans"/>
                <a:cs typeface="Gill Sans"/>
              </a:rPr>
              <a:t> de </a:t>
            </a:r>
            <a:r>
              <a:rPr lang="en-US" dirty="0" err="1">
                <a:solidFill>
                  <a:schemeClr val="bg2">
                    <a:lumMod val="75000"/>
                  </a:schemeClr>
                </a:solidFill>
                <a:latin typeface="Gill Sans"/>
                <a:cs typeface="Gill Sans"/>
              </a:rPr>
              <a:t>Eligibilidad</a:t>
            </a:r>
            <a:r>
              <a:rPr lang="en-US" dirty="0">
                <a:solidFill>
                  <a:schemeClr val="bg2">
                    <a:lumMod val="75000"/>
                  </a:schemeClr>
                </a:solidFill>
                <a:latin typeface="Gill Sans"/>
                <a:cs typeface="Gill Sans"/>
              </a:rPr>
              <a:t> 2015</a:t>
            </a:r>
            <a:endParaRPr lang="en-US" sz="2700" dirty="0">
              <a:solidFill>
                <a:schemeClr val="bg2">
                  <a:lumMod val="75000"/>
                </a:schemeClr>
              </a:solidFill>
              <a:latin typeface="Candara"/>
              <a:cs typeface="Candara"/>
            </a:endParaRPr>
          </a:p>
        </p:txBody>
      </p:sp>
    </p:spTree>
    <p:extLst>
      <p:ext uri="{BB962C8B-B14F-4D97-AF65-F5344CB8AC3E}">
        <p14:creationId xmlns:p14="http://schemas.microsoft.com/office/powerpoint/2010/main" val="4261074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518864" y="1734529"/>
            <a:ext cx="8229600" cy="1005214"/>
          </a:xfrm>
          <a:prstGeom prst="rect">
            <a:avLst/>
          </a:prstGeom>
        </p:spPr>
        <p:txBody>
          <a:bodyPr>
            <a:noAutofit/>
          </a:bodyPr>
          <a:lstStyle>
            <a:lvl1pPr marL="342900" indent="-342900" algn="l" rtl="0" eaLnBrk="0" fontAlgn="base" hangingPunct="0">
              <a:spcBef>
                <a:spcPct val="20000"/>
              </a:spcBef>
              <a:spcAft>
                <a:spcPct val="0"/>
              </a:spcAft>
              <a:buChar char="•"/>
              <a:defRPr sz="3200" b="1">
                <a:solidFill>
                  <a:srgbClr val="0068C6"/>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MX" sz="1800" kern="0" dirty="0">
                <a:solidFill>
                  <a:schemeClr val="bg2">
                    <a:lumMod val="75000"/>
                  </a:schemeClr>
                </a:solidFill>
                <a:latin typeface="Candara" panose="020E0502030303020204" pitchFamily="34" charset="0"/>
              </a:rPr>
              <a:t>Existen reformadores comprometidos dentro de los gobiernos, pero muy frecuentemente: </a:t>
            </a:r>
          </a:p>
          <a:p>
            <a:pPr lvl="1">
              <a:buFont typeface="Arial" panose="020B0604020202020204" pitchFamily="34" charset="0"/>
              <a:buChar char="•"/>
            </a:pPr>
            <a:r>
              <a:rPr lang="es-MX" sz="1600" kern="0" dirty="0">
                <a:solidFill>
                  <a:schemeClr val="bg2">
                    <a:lumMod val="75000"/>
                  </a:schemeClr>
                </a:solidFill>
                <a:latin typeface="Candara" panose="020E0502030303020204" pitchFamily="34" charset="0"/>
              </a:rPr>
              <a:t>Carecen del apoyo político suficiente (alto nivel)</a:t>
            </a:r>
          </a:p>
          <a:p>
            <a:pPr lvl="1">
              <a:buFont typeface="Arial" panose="020B0604020202020204" pitchFamily="34" charset="0"/>
              <a:buChar char="•"/>
            </a:pPr>
            <a:r>
              <a:rPr lang="es-MX" sz="1600" kern="0" dirty="0">
                <a:solidFill>
                  <a:schemeClr val="bg2">
                    <a:lumMod val="75000"/>
                  </a:schemeClr>
                </a:solidFill>
                <a:latin typeface="Candara" panose="020E0502030303020204" pitchFamily="34" charset="0"/>
              </a:rPr>
              <a:t>Se encuentran aislados (interna y externamente)</a:t>
            </a:r>
          </a:p>
          <a:p>
            <a:pPr lvl="1">
              <a:buFont typeface="Arial" panose="020B0604020202020204" pitchFamily="34" charset="0"/>
              <a:buChar char="•"/>
            </a:pPr>
            <a:r>
              <a:rPr lang="es-MX" sz="1600" kern="0" dirty="0">
                <a:solidFill>
                  <a:schemeClr val="bg2">
                    <a:lumMod val="75000"/>
                  </a:schemeClr>
                </a:solidFill>
                <a:latin typeface="Candara" panose="020E0502030303020204" pitchFamily="34" charset="0"/>
              </a:rPr>
              <a:t>Carecen de incentivos y recursos clave (redes de intercambio y de apoyo, insumos e interlocución con sociedad, etc.)</a:t>
            </a:r>
            <a:endParaRPr lang="es-MX" sz="1600" kern="0" dirty="0">
              <a:solidFill>
                <a:schemeClr val="bg2">
                  <a:lumMod val="75000"/>
                </a:schemeClr>
              </a:solidFill>
              <a:latin typeface="Candara" panose="020E0502030303020204" pitchFamily="34" charset="0"/>
              <a:cs typeface="Candara"/>
            </a:endParaRPr>
          </a:p>
        </p:txBody>
      </p:sp>
      <p:sp>
        <p:nvSpPr>
          <p:cNvPr id="3" name="1 Título"/>
          <p:cNvSpPr txBox="1">
            <a:spLocks/>
          </p:cNvSpPr>
          <p:nvPr/>
        </p:nvSpPr>
        <p:spPr>
          <a:xfrm>
            <a:off x="481364" y="343886"/>
            <a:ext cx="8229600" cy="1025779"/>
          </a:xfrm>
          <a:prstGeom prst="rect">
            <a:avLst/>
          </a:prstGeom>
          <a:ln>
            <a:gradFill flip="none" rotWithShape="1">
              <a:gsLst>
                <a:gs pos="0">
                  <a:srgbClr val="000000"/>
                </a:gs>
                <a:gs pos="20000">
                  <a:srgbClr val="000040"/>
                </a:gs>
                <a:gs pos="50000">
                  <a:srgbClr val="400040"/>
                </a:gs>
                <a:gs pos="75000">
                  <a:srgbClr val="8F0040"/>
                </a:gs>
                <a:gs pos="89999">
                  <a:srgbClr val="F27300"/>
                </a:gs>
                <a:gs pos="100000">
                  <a:srgbClr val="FFBF00"/>
                </a:gs>
              </a:gsLst>
              <a:lin ang="0" scaled="0"/>
              <a:tileRect/>
            </a:gra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err="1">
                <a:solidFill>
                  <a:schemeClr val="bg2">
                    <a:lumMod val="75000"/>
                  </a:schemeClr>
                </a:solidFill>
                <a:latin typeface="Gill Sans"/>
                <a:cs typeface="Gill Sans"/>
              </a:rPr>
              <a:t>Teoría</a:t>
            </a:r>
            <a:r>
              <a:rPr lang="en-US" sz="3600" b="1" dirty="0">
                <a:solidFill>
                  <a:schemeClr val="bg2">
                    <a:lumMod val="75000"/>
                  </a:schemeClr>
                </a:solidFill>
                <a:latin typeface="Gill Sans"/>
                <a:cs typeface="Gill Sans"/>
              </a:rPr>
              <a:t> de </a:t>
            </a:r>
            <a:r>
              <a:rPr lang="en-US" sz="3600" b="1" dirty="0" err="1">
                <a:solidFill>
                  <a:schemeClr val="bg2">
                    <a:lumMod val="75000"/>
                  </a:schemeClr>
                </a:solidFill>
                <a:latin typeface="Gill Sans"/>
                <a:cs typeface="Gill Sans"/>
              </a:rPr>
              <a:t>Cambio</a:t>
            </a:r>
            <a:r>
              <a:rPr lang="en-US" sz="3600" b="1" dirty="0">
                <a:solidFill>
                  <a:schemeClr val="bg2">
                    <a:lumMod val="75000"/>
                  </a:schemeClr>
                </a:solidFill>
                <a:latin typeface="Gill Sans"/>
                <a:cs typeface="Gill Sans"/>
              </a:rPr>
              <a:t> de AGA</a:t>
            </a:r>
            <a:endParaRPr lang="es-MX" sz="3600" b="1" dirty="0">
              <a:solidFill>
                <a:schemeClr val="bg2">
                  <a:lumMod val="75000"/>
                </a:schemeClr>
              </a:solidFill>
            </a:endParaRPr>
          </a:p>
        </p:txBody>
      </p:sp>
      <p:sp>
        <p:nvSpPr>
          <p:cNvPr id="4" name="Rectangle 12"/>
          <p:cNvSpPr/>
          <p:nvPr/>
        </p:nvSpPr>
        <p:spPr>
          <a:xfrm>
            <a:off x="2583639" y="3267390"/>
            <a:ext cx="195329" cy="1446550"/>
          </a:xfrm>
          <a:prstGeom prst="rect">
            <a:avLst/>
          </a:prstGeom>
        </p:spPr>
        <p:txBody>
          <a:bodyPr wrap="square">
            <a:spAutoFit/>
          </a:bodyPr>
          <a:lstStyle/>
          <a:p>
            <a:r>
              <a:rPr lang="en-US" sz="8800" dirty="0">
                <a:solidFill>
                  <a:schemeClr val="bg2">
                    <a:lumMod val="75000"/>
                  </a:schemeClr>
                </a:solidFill>
              </a:rPr>
              <a:t>{</a:t>
            </a:r>
          </a:p>
        </p:txBody>
      </p:sp>
      <p:sp>
        <p:nvSpPr>
          <p:cNvPr id="5" name="Rectangle 17"/>
          <p:cNvSpPr/>
          <p:nvPr/>
        </p:nvSpPr>
        <p:spPr>
          <a:xfrm>
            <a:off x="2910807" y="3144308"/>
            <a:ext cx="600771" cy="1862048"/>
          </a:xfrm>
          <a:prstGeom prst="rect">
            <a:avLst/>
          </a:prstGeom>
        </p:spPr>
        <p:txBody>
          <a:bodyPr wrap="square">
            <a:spAutoFit/>
          </a:bodyPr>
          <a:lstStyle/>
          <a:p>
            <a:r>
              <a:rPr lang="en-US" sz="11500" dirty="0">
                <a:solidFill>
                  <a:schemeClr val="bg2">
                    <a:lumMod val="75000"/>
                  </a:schemeClr>
                </a:solidFill>
                <a:sym typeface="Webdings"/>
              </a:rPr>
              <a:t></a:t>
            </a:r>
            <a:r>
              <a:rPr lang="en-US" sz="11500" dirty="0">
                <a:solidFill>
                  <a:schemeClr val="bg2">
                    <a:lumMod val="75000"/>
                  </a:schemeClr>
                </a:solidFill>
              </a:rPr>
              <a:t> </a:t>
            </a:r>
          </a:p>
        </p:txBody>
      </p:sp>
      <p:sp>
        <p:nvSpPr>
          <p:cNvPr id="6" name="TextBox 21"/>
          <p:cNvSpPr txBox="1"/>
          <p:nvPr/>
        </p:nvSpPr>
        <p:spPr>
          <a:xfrm>
            <a:off x="4487640" y="3216851"/>
            <a:ext cx="270338" cy="1446550"/>
          </a:xfrm>
          <a:prstGeom prst="rect">
            <a:avLst/>
          </a:prstGeom>
          <a:noFill/>
        </p:spPr>
        <p:txBody>
          <a:bodyPr wrap="square" rtlCol="0">
            <a:spAutoFit/>
          </a:bodyPr>
          <a:lstStyle/>
          <a:p>
            <a:r>
              <a:rPr lang="en-US" sz="8800" b="1" dirty="0">
                <a:solidFill>
                  <a:schemeClr val="bg2">
                    <a:lumMod val="75000"/>
                  </a:schemeClr>
                </a:solidFill>
              </a:rPr>
              <a:t>=</a:t>
            </a:r>
          </a:p>
        </p:txBody>
      </p:sp>
      <p:sp>
        <p:nvSpPr>
          <p:cNvPr id="7" name="Rectangle 19"/>
          <p:cNvSpPr/>
          <p:nvPr/>
        </p:nvSpPr>
        <p:spPr>
          <a:xfrm>
            <a:off x="5048381" y="3114768"/>
            <a:ext cx="600771" cy="1862048"/>
          </a:xfrm>
          <a:prstGeom prst="rect">
            <a:avLst/>
          </a:prstGeom>
        </p:spPr>
        <p:txBody>
          <a:bodyPr wrap="square">
            <a:spAutoFit/>
            <a:scene3d>
              <a:camera prst="orthographicFront">
                <a:rot lat="0" lon="10800000" rev="0"/>
              </a:camera>
              <a:lightRig rig="threePt" dir="t"/>
            </a:scene3d>
          </a:bodyPr>
          <a:lstStyle/>
          <a:p>
            <a:r>
              <a:rPr lang="en-US" sz="11500" dirty="0">
                <a:solidFill>
                  <a:schemeClr val="bg2">
                    <a:lumMod val="75000"/>
                  </a:schemeClr>
                </a:solidFill>
                <a:effectLst/>
                <a:sym typeface="Webdings"/>
              </a:rPr>
              <a:t></a:t>
            </a:r>
            <a:r>
              <a:rPr lang="en-US" sz="11500" dirty="0">
                <a:solidFill>
                  <a:schemeClr val="bg2">
                    <a:lumMod val="75000"/>
                  </a:schemeClr>
                </a:solidFill>
                <a:effectLst/>
              </a:rPr>
              <a:t> </a:t>
            </a:r>
          </a:p>
        </p:txBody>
      </p:sp>
      <p:sp>
        <p:nvSpPr>
          <p:cNvPr id="8" name="Rectangle 27"/>
          <p:cNvSpPr/>
          <p:nvPr/>
        </p:nvSpPr>
        <p:spPr>
          <a:xfrm>
            <a:off x="6320496" y="3242685"/>
            <a:ext cx="195329" cy="1446550"/>
          </a:xfrm>
          <a:prstGeom prst="rect">
            <a:avLst/>
          </a:prstGeom>
        </p:spPr>
        <p:txBody>
          <a:bodyPr wrap="square">
            <a:spAutoFit/>
          </a:bodyPr>
          <a:lstStyle/>
          <a:p>
            <a:r>
              <a:rPr lang="en-US" sz="8800" dirty="0">
                <a:solidFill>
                  <a:schemeClr val="bg2">
                    <a:lumMod val="75000"/>
                  </a:schemeClr>
                </a:solidFill>
              </a:rPr>
              <a:t>}</a:t>
            </a:r>
          </a:p>
        </p:txBody>
      </p:sp>
      <p:sp>
        <p:nvSpPr>
          <p:cNvPr id="9" name="Rectángulo 8"/>
          <p:cNvSpPr/>
          <p:nvPr/>
        </p:nvSpPr>
        <p:spPr>
          <a:xfrm>
            <a:off x="614097" y="4615388"/>
            <a:ext cx="7957384" cy="1261884"/>
          </a:xfrm>
          <a:prstGeom prst="rect">
            <a:avLst/>
          </a:prstGeom>
        </p:spPr>
        <p:txBody>
          <a:bodyPr wrap="square">
            <a:spAutoFit/>
          </a:bodyPr>
          <a:lstStyle/>
          <a:p>
            <a:r>
              <a:rPr lang="es-MX" sz="2000" dirty="0">
                <a:solidFill>
                  <a:schemeClr val="bg2">
                    <a:lumMod val="75000"/>
                  </a:schemeClr>
                </a:solidFill>
                <a:latin typeface="Candara" panose="020E0502030303020204" pitchFamily="34" charset="0"/>
              </a:rPr>
              <a:t>Existen </a:t>
            </a:r>
            <a:r>
              <a:rPr lang="es-MX" sz="2000" dirty="0" err="1">
                <a:solidFill>
                  <a:schemeClr val="bg2">
                    <a:lumMod val="75000"/>
                  </a:schemeClr>
                </a:solidFill>
                <a:latin typeface="Candara" panose="020E0502030303020204" pitchFamily="34" charset="0"/>
              </a:rPr>
              <a:t>OSCs</a:t>
            </a:r>
            <a:r>
              <a:rPr lang="es-MX" sz="2000" dirty="0">
                <a:solidFill>
                  <a:schemeClr val="bg2">
                    <a:lumMod val="75000"/>
                  </a:schemeClr>
                </a:solidFill>
                <a:latin typeface="Candara" panose="020E0502030303020204" pitchFamily="34" charset="0"/>
              </a:rPr>
              <a:t> con los conocimientos, experiencia y voluntad de cooperar con reformadores del gobierno, pero muy frecuentemente:</a:t>
            </a:r>
          </a:p>
          <a:p>
            <a:pPr marL="742950" lvl="1" indent="-285750">
              <a:buFont typeface="Arial" panose="020B0604020202020204" pitchFamily="34" charset="0"/>
              <a:buChar char="•"/>
            </a:pPr>
            <a:r>
              <a:rPr lang="es-MX" dirty="0">
                <a:solidFill>
                  <a:schemeClr val="bg2">
                    <a:lumMod val="75000"/>
                  </a:schemeClr>
                </a:solidFill>
                <a:latin typeface="Candara" panose="020E0502030303020204" pitchFamily="34" charset="0"/>
              </a:rPr>
              <a:t>Desconfían del gobierno</a:t>
            </a:r>
          </a:p>
          <a:p>
            <a:pPr marL="742950" lvl="1" indent="-285750">
              <a:buFont typeface="Arial" panose="020B0604020202020204" pitchFamily="34" charset="0"/>
              <a:buChar char="•"/>
            </a:pPr>
            <a:r>
              <a:rPr lang="es-MX" dirty="0">
                <a:solidFill>
                  <a:schemeClr val="bg2">
                    <a:lumMod val="75000"/>
                  </a:schemeClr>
                </a:solidFill>
                <a:latin typeface="Candara" panose="020E0502030303020204" pitchFamily="34" charset="0"/>
              </a:rPr>
              <a:t>Carecen de espacios constructivos para la interlocución</a:t>
            </a:r>
          </a:p>
        </p:txBody>
      </p:sp>
    </p:spTree>
    <p:extLst>
      <p:ext uri="{BB962C8B-B14F-4D97-AF65-F5344CB8AC3E}">
        <p14:creationId xmlns:p14="http://schemas.microsoft.com/office/powerpoint/2010/main" val="1083660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518864" y="1734529"/>
            <a:ext cx="8229600" cy="1005214"/>
          </a:xfrm>
          <a:prstGeom prst="rect">
            <a:avLst/>
          </a:prstGeom>
        </p:spPr>
        <p:txBody>
          <a:bodyPr>
            <a:noAutofit/>
          </a:bodyPr>
          <a:lstStyle>
            <a:lvl1pPr marL="342900" indent="-342900" algn="l" rtl="0" eaLnBrk="0" fontAlgn="base" hangingPunct="0">
              <a:spcBef>
                <a:spcPct val="20000"/>
              </a:spcBef>
              <a:spcAft>
                <a:spcPct val="0"/>
              </a:spcAft>
              <a:buChar char="•"/>
              <a:defRPr sz="3200" b="1">
                <a:solidFill>
                  <a:srgbClr val="0068C6"/>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MX" sz="1800" kern="0" dirty="0">
                <a:solidFill>
                  <a:schemeClr val="bg2">
                    <a:lumMod val="75000"/>
                  </a:schemeClr>
                </a:solidFill>
                <a:latin typeface="Candara" panose="020E0502030303020204" pitchFamily="34" charset="0"/>
              </a:rPr>
              <a:t>Existen reformadores comprometidos dentro de los gobiernos, pero muy frecuentemente: </a:t>
            </a:r>
          </a:p>
          <a:p>
            <a:pPr lvl="1">
              <a:buFont typeface="Arial" panose="020B0604020202020204" pitchFamily="34" charset="0"/>
              <a:buChar char="•"/>
            </a:pPr>
            <a:r>
              <a:rPr lang="es-MX" sz="1600" kern="0" dirty="0">
                <a:solidFill>
                  <a:schemeClr val="bg2">
                    <a:lumMod val="75000"/>
                  </a:schemeClr>
                </a:solidFill>
                <a:latin typeface="Candara" panose="020E0502030303020204" pitchFamily="34" charset="0"/>
              </a:rPr>
              <a:t>Carecen del apoyo político suficiente (alto nivel)</a:t>
            </a:r>
          </a:p>
          <a:p>
            <a:pPr lvl="1">
              <a:buFont typeface="Arial" panose="020B0604020202020204" pitchFamily="34" charset="0"/>
              <a:buChar char="•"/>
            </a:pPr>
            <a:r>
              <a:rPr lang="es-MX" sz="1600" kern="0" dirty="0">
                <a:solidFill>
                  <a:schemeClr val="bg2">
                    <a:lumMod val="75000"/>
                  </a:schemeClr>
                </a:solidFill>
                <a:latin typeface="Candara" panose="020E0502030303020204" pitchFamily="34" charset="0"/>
              </a:rPr>
              <a:t>Se encuentran aislados (interna y externamente)</a:t>
            </a:r>
          </a:p>
          <a:p>
            <a:pPr lvl="1">
              <a:buFont typeface="Arial" panose="020B0604020202020204" pitchFamily="34" charset="0"/>
              <a:buChar char="•"/>
            </a:pPr>
            <a:r>
              <a:rPr lang="es-MX" sz="1600" kern="0" dirty="0">
                <a:solidFill>
                  <a:schemeClr val="bg2">
                    <a:lumMod val="75000"/>
                  </a:schemeClr>
                </a:solidFill>
                <a:latin typeface="Candara" panose="020E0502030303020204" pitchFamily="34" charset="0"/>
              </a:rPr>
              <a:t>Carecen de incentivos y recursos clave (redes de intercambio y de apoyo, insumos e interlocución con sociedad, etc.)</a:t>
            </a:r>
            <a:endParaRPr lang="es-MX" sz="1600" kern="0" dirty="0">
              <a:solidFill>
                <a:schemeClr val="bg2">
                  <a:lumMod val="75000"/>
                </a:schemeClr>
              </a:solidFill>
              <a:latin typeface="Candara" panose="020E0502030303020204" pitchFamily="34" charset="0"/>
              <a:cs typeface="Candara"/>
            </a:endParaRPr>
          </a:p>
        </p:txBody>
      </p:sp>
      <p:sp>
        <p:nvSpPr>
          <p:cNvPr id="3" name="1 Título"/>
          <p:cNvSpPr txBox="1">
            <a:spLocks/>
          </p:cNvSpPr>
          <p:nvPr/>
        </p:nvSpPr>
        <p:spPr>
          <a:xfrm>
            <a:off x="481364" y="343886"/>
            <a:ext cx="8229600" cy="1025779"/>
          </a:xfrm>
          <a:prstGeom prst="rect">
            <a:avLst/>
          </a:prstGeom>
          <a:ln>
            <a:gradFill flip="none" rotWithShape="1">
              <a:gsLst>
                <a:gs pos="0">
                  <a:srgbClr val="000000"/>
                </a:gs>
                <a:gs pos="20000">
                  <a:srgbClr val="000040"/>
                </a:gs>
                <a:gs pos="50000">
                  <a:srgbClr val="400040"/>
                </a:gs>
                <a:gs pos="75000">
                  <a:srgbClr val="8F0040"/>
                </a:gs>
                <a:gs pos="89999">
                  <a:srgbClr val="F27300"/>
                </a:gs>
                <a:gs pos="100000">
                  <a:srgbClr val="FFBF00"/>
                </a:gs>
              </a:gsLst>
              <a:lin ang="0" scaled="0"/>
              <a:tileRect/>
            </a:gra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err="1">
                <a:solidFill>
                  <a:schemeClr val="bg2">
                    <a:lumMod val="75000"/>
                  </a:schemeClr>
                </a:solidFill>
                <a:latin typeface="Gill Sans"/>
                <a:cs typeface="Gill Sans"/>
              </a:rPr>
              <a:t>Teoría</a:t>
            </a:r>
            <a:r>
              <a:rPr lang="en-US" sz="3600" b="1" dirty="0">
                <a:solidFill>
                  <a:schemeClr val="bg2">
                    <a:lumMod val="75000"/>
                  </a:schemeClr>
                </a:solidFill>
                <a:latin typeface="Gill Sans"/>
                <a:cs typeface="Gill Sans"/>
              </a:rPr>
              <a:t> de </a:t>
            </a:r>
            <a:r>
              <a:rPr lang="en-US" sz="3600" b="1" dirty="0" err="1">
                <a:solidFill>
                  <a:schemeClr val="bg2">
                    <a:lumMod val="75000"/>
                  </a:schemeClr>
                </a:solidFill>
                <a:latin typeface="Gill Sans"/>
                <a:cs typeface="Gill Sans"/>
              </a:rPr>
              <a:t>Cambio</a:t>
            </a:r>
            <a:r>
              <a:rPr lang="en-US" sz="3600" b="1" dirty="0">
                <a:solidFill>
                  <a:schemeClr val="bg2">
                    <a:lumMod val="75000"/>
                  </a:schemeClr>
                </a:solidFill>
                <a:latin typeface="Gill Sans"/>
                <a:cs typeface="Gill Sans"/>
              </a:rPr>
              <a:t> de AGA</a:t>
            </a:r>
            <a:endParaRPr lang="es-MX" sz="3600" b="1" dirty="0">
              <a:solidFill>
                <a:schemeClr val="bg2">
                  <a:lumMod val="75000"/>
                </a:schemeClr>
              </a:solidFill>
            </a:endParaRPr>
          </a:p>
        </p:txBody>
      </p:sp>
      <p:sp>
        <p:nvSpPr>
          <p:cNvPr id="4" name="Rectangle 12"/>
          <p:cNvSpPr/>
          <p:nvPr/>
        </p:nvSpPr>
        <p:spPr>
          <a:xfrm>
            <a:off x="2583639" y="3267390"/>
            <a:ext cx="195329" cy="1446550"/>
          </a:xfrm>
          <a:prstGeom prst="rect">
            <a:avLst/>
          </a:prstGeom>
        </p:spPr>
        <p:txBody>
          <a:bodyPr wrap="square">
            <a:spAutoFit/>
          </a:bodyPr>
          <a:lstStyle/>
          <a:p>
            <a:r>
              <a:rPr lang="en-US" sz="8800" dirty="0">
                <a:solidFill>
                  <a:schemeClr val="bg2">
                    <a:lumMod val="75000"/>
                  </a:schemeClr>
                </a:solidFill>
              </a:rPr>
              <a:t>{</a:t>
            </a:r>
          </a:p>
        </p:txBody>
      </p:sp>
      <p:sp>
        <p:nvSpPr>
          <p:cNvPr id="5" name="Rectangle 17"/>
          <p:cNvSpPr/>
          <p:nvPr/>
        </p:nvSpPr>
        <p:spPr>
          <a:xfrm>
            <a:off x="2910807" y="3144308"/>
            <a:ext cx="600771" cy="1862048"/>
          </a:xfrm>
          <a:prstGeom prst="rect">
            <a:avLst/>
          </a:prstGeom>
        </p:spPr>
        <p:txBody>
          <a:bodyPr wrap="square">
            <a:spAutoFit/>
          </a:bodyPr>
          <a:lstStyle/>
          <a:p>
            <a:r>
              <a:rPr lang="en-US" sz="11500" dirty="0">
                <a:solidFill>
                  <a:schemeClr val="bg2">
                    <a:lumMod val="75000"/>
                  </a:schemeClr>
                </a:solidFill>
                <a:sym typeface="Webdings"/>
              </a:rPr>
              <a:t></a:t>
            </a:r>
            <a:r>
              <a:rPr lang="en-US" sz="11500" dirty="0">
                <a:solidFill>
                  <a:schemeClr val="bg2">
                    <a:lumMod val="75000"/>
                  </a:schemeClr>
                </a:solidFill>
              </a:rPr>
              <a:t> </a:t>
            </a:r>
          </a:p>
        </p:txBody>
      </p:sp>
      <p:sp>
        <p:nvSpPr>
          <p:cNvPr id="6" name="TextBox 21"/>
          <p:cNvSpPr txBox="1"/>
          <p:nvPr/>
        </p:nvSpPr>
        <p:spPr>
          <a:xfrm>
            <a:off x="4487640" y="3216851"/>
            <a:ext cx="270338" cy="1446550"/>
          </a:xfrm>
          <a:prstGeom prst="rect">
            <a:avLst/>
          </a:prstGeom>
          <a:noFill/>
        </p:spPr>
        <p:txBody>
          <a:bodyPr wrap="square" rtlCol="0">
            <a:spAutoFit/>
          </a:bodyPr>
          <a:lstStyle/>
          <a:p>
            <a:r>
              <a:rPr lang="en-US" sz="8800" b="1" dirty="0">
                <a:solidFill>
                  <a:schemeClr val="bg2">
                    <a:lumMod val="75000"/>
                  </a:schemeClr>
                </a:solidFill>
              </a:rPr>
              <a:t>=</a:t>
            </a:r>
          </a:p>
        </p:txBody>
      </p:sp>
      <p:sp>
        <p:nvSpPr>
          <p:cNvPr id="7" name="Rectangle 19"/>
          <p:cNvSpPr/>
          <p:nvPr/>
        </p:nvSpPr>
        <p:spPr>
          <a:xfrm>
            <a:off x="5048381" y="3114768"/>
            <a:ext cx="600771" cy="1862048"/>
          </a:xfrm>
          <a:prstGeom prst="rect">
            <a:avLst/>
          </a:prstGeom>
        </p:spPr>
        <p:txBody>
          <a:bodyPr wrap="square">
            <a:spAutoFit/>
            <a:scene3d>
              <a:camera prst="orthographicFront">
                <a:rot lat="0" lon="10800000" rev="0"/>
              </a:camera>
              <a:lightRig rig="threePt" dir="t"/>
            </a:scene3d>
          </a:bodyPr>
          <a:lstStyle/>
          <a:p>
            <a:r>
              <a:rPr lang="en-US" sz="11500" dirty="0">
                <a:solidFill>
                  <a:schemeClr val="bg2">
                    <a:lumMod val="75000"/>
                  </a:schemeClr>
                </a:solidFill>
                <a:effectLst/>
                <a:sym typeface="Webdings"/>
              </a:rPr>
              <a:t></a:t>
            </a:r>
            <a:r>
              <a:rPr lang="en-US" sz="11500" dirty="0">
                <a:solidFill>
                  <a:schemeClr val="bg2">
                    <a:lumMod val="75000"/>
                  </a:schemeClr>
                </a:solidFill>
                <a:effectLst/>
              </a:rPr>
              <a:t> </a:t>
            </a:r>
          </a:p>
        </p:txBody>
      </p:sp>
      <p:sp>
        <p:nvSpPr>
          <p:cNvPr id="8" name="Rectangle 27"/>
          <p:cNvSpPr/>
          <p:nvPr/>
        </p:nvSpPr>
        <p:spPr>
          <a:xfrm>
            <a:off x="6320496" y="3242685"/>
            <a:ext cx="195329" cy="1446550"/>
          </a:xfrm>
          <a:prstGeom prst="rect">
            <a:avLst/>
          </a:prstGeom>
        </p:spPr>
        <p:txBody>
          <a:bodyPr wrap="square">
            <a:spAutoFit/>
          </a:bodyPr>
          <a:lstStyle/>
          <a:p>
            <a:r>
              <a:rPr lang="en-US" sz="8800" dirty="0">
                <a:solidFill>
                  <a:schemeClr val="bg2">
                    <a:lumMod val="75000"/>
                  </a:schemeClr>
                </a:solidFill>
              </a:rPr>
              <a:t>}</a:t>
            </a:r>
          </a:p>
        </p:txBody>
      </p:sp>
      <p:sp>
        <p:nvSpPr>
          <p:cNvPr id="9" name="Rectángulo 8"/>
          <p:cNvSpPr/>
          <p:nvPr/>
        </p:nvSpPr>
        <p:spPr>
          <a:xfrm>
            <a:off x="614097" y="4615388"/>
            <a:ext cx="7957384" cy="1261884"/>
          </a:xfrm>
          <a:prstGeom prst="rect">
            <a:avLst/>
          </a:prstGeom>
        </p:spPr>
        <p:txBody>
          <a:bodyPr wrap="square">
            <a:spAutoFit/>
          </a:bodyPr>
          <a:lstStyle/>
          <a:p>
            <a:r>
              <a:rPr lang="es-MX" sz="2000" dirty="0">
                <a:solidFill>
                  <a:schemeClr val="bg2">
                    <a:lumMod val="75000"/>
                  </a:schemeClr>
                </a:solidFill>
                <a:latin typeface="Candara" panose="020E0502030303020204" pitchFamily="34" charset="0"/>
              </a:rPr>
              <a:t>Existen </a:t>
            </a:r>
            <a:r>
              <a:rPr lang="es-MX" sz="2000" dirty="0" err="1">
                <a:solidFill>
                  <a:schemeClr val="bg2">
                    <a:lumMod val="75000"/>
                  </a:schemeClr>
                </a:solidFill>
                <a:latin typeface="Candara" panose="020E0502030303020204" pitchFamily="34" charset="0"/>
              </a:rPr>
              <a:t>OSCs</a:t>
            </a:r>
            <a:r>
              <a:rPr lang="es-MX" sz="2000" dirty="0">
                <a:solidFill>
                  <a:schemeClr val="bg2">
                    <a:lumMod val="75000"/>
                  </a:schemeClr>
                </a:solidFill>
                <a:latin typeface="Candara" panose="020E0502030303020204" pitchFamily="34" charset="0"/>
              </a:rPr>
              <a:t> con los conocimientos, experiencia y voluntad de cooperar con reformadores del gobierno, pero muy frecuentemente:</a:t>
            </a:r>
          </a:p>
          <a:p>
            <a:pPr marL="742950" lvl="1" indent="-285750">
              <a:buFont typeface="Arial" panose="020B0604020202020204" pitchFamily="34" charset="0"/>
              <a:buChar char="•"/>
            </a:pPr>
            <a:r>
              <a:rPr lang="es-MX" dirty="0">
                <a:solidFill>
                  <a:schemeClr val="bg2">
                    <a:lumMod val="75000"/>
                  </a:schemeClr>
                </a:solidFill>
                <a:latin typeface="Candara" panose="020E0502030303020204" pitchFamily="34" charset="0"/>
              </a:rPr>
              <a:t>Desconfían del gobierno</a:t>
            </a:r>
          </a:p>
          <a:p>
            <a:pPr marL="742950" lvl="1" indent="-285750">
              <a:buFont typeface="Arial" panose="020B0604020202020204" pitchFamily="34" charset="0"/>
              <a:buChar char="•"/>
            </a:pPr>
            <a:r>
              <a:rPr lang="es-MX" dirty="0">
                <a:solidFill>
                  <a:schemeClr val="bg2">
                    <a:lumMod val="75000"/>
                  </a:schemeClr>
                </a:solidFill>
                <a:latin typeface="Candara" panose="020E0502030303020204" pitchFamily="34" charset="0"/>
              </a:rPr>
              <a:t>Carecen de espacios constructivos para la interlocución</a:t>
            </a:r>
          </a:p>
        </p:txBody>
      </p:sp>
      <p:sp>
        <p:nvSpPr>
          <p:cNvPr id="10" name="2 Marcador de contenido"/>
          <p:cNvSpPr txBox="1">
            <a:spLocks/>
          </p:cNvSpPr>
          <p:nvPr/>
        </p:nvSpPr>
        <p:spPr>
          <a:xfrm rot="19601215">
            <a:off x="670282" y="3307409"/>
            <a:ext cx="7899950" cy="5932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MX" sz="3600" b="1" dirty="0">
                <a:solidFill>
                  <a:srgbClr val="FF0000"/>
                </a:solidFill>
                <a:latin typeface="Candara" panose="020E0502030303020204" pitchFamily="34" charset="0"/>
              </a:rPr>
              <a:t>NO ES UN PROBLEMA TECNOLÓGICO</a:t>
            </a:r>
            <a:endParaRPr lang="es-MX" b="1" dirty="0">
              <a:solidFill>
                <a:srgbClr val="FF0000"/>
              </a:solidFill>
              <a:latin typeface="Candara" panose="020E0502030303020204" pitchFamily="34" charset="0"/>
              <a:cs typeface="Candara"/>
            </a:endParaRPr>
          </a:p>
        </p:txBody>
      </p:sp>
    </p:spTree>
    <p:extLst>
      <p:ext uri="{BB962C8B-B14F-4D97-AF65-F5344CB8AC3E}">
        <p14:creationId xmlns:p14="http://schemas.microsoft.com/office/powerpoint/2010/main" val="34494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5"/>
            <a:ext cx="5472608" cy="3528391"/>
          </a:xfrm>
          <a:prstGeom prst="rect">
            <a:avLst/>
          </a:prstGeom>
          <a:noFill/>
          <a:ln w="12700" cmpd="sng">
            <a:solidFill>
              <a:schemeClr val="tx1"/>
            </a:solidFill>
          </a:ln>
        </p:spPr>
      </p:pic>
      <p:sp>
        <p:nvSpPr>
          <p:cNvPr id="3" name="1 Título"/>
          <p:cNvSpPr txBox="1">
            <a:spLocks/>
          </p:cNvSpPr>
          <p:nvPr/>
        </p:nvSpPr>
        <p:spPr>
          <a:xfrm>
            <a:off x="481364" y="343886"/>
            <a:ext cx="8229600" cy="1025779"/>
          </a:xfrm>
          <a:prstGeom prst="rect">
            <a:avLst/>
          </a:prstGeom>
          <a:ln>
            <a:gradFill flip="none" rotWithShape="1">
              <a:gsLst>
                <a:gs pos="0">
                  <a:srgbClr val="000000"/>
                </a:gs>
                <a:gs pos="20000">
                  <a:srgbClr val="000040"/>
                </a:gs>
                <a:gs pos="50000">
                  <a:srgbClr val="400040"/>
                </a:gs>
                <a:gs pos="75000">
                  <a:srgbClr val="8F0040"/>
                </a:gs>
                <a:gs pos="89999">
                  <a:srgbClr val="F27300"/>
                </a:gs>
                <a:gs pos="100000">
                  <a:srgbClr val="FFBF00"/>
                </a:gs>
              </a:gsLst>
              <a:lin ang="0" scaled="0"/>
              <a:tileRect/>
            </a:gra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err="1">
                <a:solidFill>
                  <a:schemeClr val="bg2">
                    <a:lumMod val="75000"/>
                  </a:schemeClr>
                </a:solidFill>
                <a:latin typeface="Gill Sans"/>
                <a:cs typeface="Gill Sans"/>
              </a:rPr>
              <a:t>Teoría</a:t>
            </a:r>
            <a:r>
              <a:rPr lang="en-US" sz="3600" b="1" dirty="0">
                <a:solidFill>
                  <a:schemeClr val="bg2">
                    <a:lumMod val="75000"/>
                  </a:schemeClr>
                </a:solidFill>
                <a:latin typeface="Gill Sans"/>
                <a:cs typeface="Gill Sans"/>
              </a:rPr>
              <a:t> de </a:t>
            </a:r>
            <a:r>
              <a:rPr lang="en-US" sz="3600" b="1" dirty="0" err="1">
                <a:solidFill>
                  <a:schemeClr val="bg2">
                    <a:lumMod val="75000"/>
                  </a:schemeClr>
                </a:solidFill>
                <a:latin typeface="Gill Sans"/>
                <a:cs typeface="Gill Sans"/>
              </a:rPr>
              <a:t>Cambio</a:t>
            </a:r>
            <a:r>
              <a:rPr lang="en-US" sz="3600" b="1" dirty="0">
                <a:solidFill>
                  <a:schemeClr val="bg2">
                    <a:lumMod val="75000"/>
                  </a:schemeClr>
                </a:solidFill>
                <a:latin typeface="Gill Sans"/>
                <a:cs typeface="Gill Sans"/>
              </a:rPr>
              <a:t> de AGA</a:t>
            </a:r>
            <a:endParaRPr lang="es-MX" sz="3600" b="1" dirty="0">
              <a:solidFill>
                <a:schemeClr val="bg2">
                  <a:lumMod val="75000"/>
                </a:schemeClr>
              </a:solidFill>
            </a:endParaRPr>
          </a:p>
        </p:txBody>
      </p:sp>
      <p:pic>
        <p:nvPicPr>
          <p:cNvPr id="4"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415773"/>
            <a:ext cx="2786380" cy="2525395"/>
          </a:xfrm>
          <a:prstGeom prst="rect">
            <a:avLst/>
          </a:prstGeom>
          <a:noFill/>
          <a:ln w="12700" cmpd="sng">
            <a:solidFill>
              <a:schemeClr val="tx1"/>
            </a:solidFill>
          </a:ln>
        </p:spPr>
      </p:pic>
    </p:spTree>
    <p:extLst>
      <p:ext uri="{BB962C8B-B14F-4D97-AF65-F5344CB8AC3E}">
        <p14:creationId xmlns:p14="http://schemas.microsoft.com/office/powerpoint/2010/main" val="189422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690" y="1196752"/>
            <a:ext cx="8130766" cy="5355312"/>
          </a:xfrm>
          <a:prstGeom prst="rect">
            <a:avLst/>
          </a:prstGeom>
        </p:spPr>
        <p:txBody>
          <a:bodyPr wrap="square">
            <a:spAutoFit/>
          </a:bodyPr>
          <a:lstStyle/>
          <a:p>
            <a:pPr marL="342900" indent="-342900">
              <a:buFont typeface="Arial" panose="020B0604020202020204" pitchFamily="34" charset="0"/>
              <a:buChar char="•"/>
            </a:pPr>
            <a:r>
              <a:rPr lang="es-MX" b="1" dirty="0">
                <a:solidFill>
                  <a:schemeClr val="bg2">
                    <a:lumMod val="75000"/>
                  </a:schemeClr>
                </a:solidFill>
                <a:latin typeface="Candara"/>
                <a:cs typeface="Candara"/>
              </a:rPr>
              <a:t>Aproximación de abajo hacia arriba (</a:t>
            </a:r>
            <a:r>
              <a:rPr lang="es-MX" b="1" dirty="0" err="1">
                <a:solidFill>
                  <a:schemeClr val="bg2">
                    <a:lumMod val="75000"/>
                  </a:schemeClr>
                </a:solidFill>
                <a:latin typeface="Candara"/>
                <a:cs typeface="Candara"/>
              </a:rPr>
              <a:t>bottom</a:t>
            </a:r>
            <a:r>
              <a:rPr lang="es-MX" b="1" dirty="0">
                <a:solidFill>
                  <a:schemeClr val="bg2">
                    <a:lumMod val="75000"/>
                  </a:schemeClr>
                </a:solidFill>
                <a:latin typeface="Candara"/>
                <a:cs typeface="Candara"/>
              </a:rPr>
              <a:t>-up):</a:t>
            </a:r>
          </a:p>
          <a:p>
            <a:pPr marL="800100" lvl="1" indent="-342900">
              <a:buFont typeface="Courier New" panose="02070309020205020404" pitchFamily="49" charset="0"/>
              <a:buChar char="o"/>
            </a:pPr>
            <a:r>
              <a:rPr lang="es-MX" sz="1600" dirty="0">
                <a:solidFill>
                  <a:schemeClr val="bg2">
                    <a:lumMod val="75000"/>
                  </a:schemeClr>
                </a:solidFill>
                <a:latin typeface="Candara"/>
                <a:cs typeface="Candara"/>
              </a:rPr>
              <a:t>Cada país determina sus prioridades y compromisos.</a:t>
            </a:r>
          </a:p>
          <a:p>
            <a:pPr marL="800100" lvl="1" indent="-342900">
              <a:buFont typeface="Courier New" panose="02070309020205020404" pitchFamily="49" charset="0"/>
              <a:buChar char="o"/>
            </a:pPr>
            <a:r>
              <a:rPr lang="es-MX" sz="1600" dirty="0">
                <a:solidFill>
                  <a:schemeClr val="bg2">
                    <a:lumMod val="75000"/>
                  </a:schemeClr>
                </a:solidFill>
                <a:latin typeface="Candara"/>
                <a:cs typeface="Candara"/>
              </a:rPr>
              <a:t>Énfasis en áreas/temas de reforma y en el proceso más que en el establecimiento de metas comunes para todos los países</a:t>
            </a:r>
          </a:p>
          <a:p>
            <a:pPr marL="800100" lvl="1" indent="-342900">
              <a:buFont typeface="Courier New" panose="02070309020205020404" pitchFamily="49" charset="0"/>
              <a:buChar char="o"/>
            </a:pPr>
            <a:r>
              <a:rPr lang="es-MX" sz="1600" dirty="0">
                <a:solidFill>
                  <a:schemeClr val="bg2">
                    <a:lumMod val="75000"/>
                  </a:schemeClr>
                </a:solidFill>
                <a:latin typeface="Candara"/>
                <a:cs typeface="Candara"/>
              </a:rPr>
              <a:t>No se ignora el componente político: se requiere involucramiento y apoyo político de alto nivel (eventos internacionales)</a:t>
            </a:r>
          </a:p>
          <a:p>
            <a:pPr marL="800100" lvl="1" indent="-342900">
              <a:buFont typeface="Courier New" panose="02070309020205020404" pitchFamily="49" charset="0"/>
              <a:buChar char="o"/>
            </a:pPr>
            <a:r>
              <a:rPr lang="es-MX" sz="1600" dirty="0">
                <a:solidFill>
                  <a:schemeClr val="bg2">
                    <a:lumMod val="75000"/>
                  </a:schemeClr>
                </a:solidFill>
                <a:latin typeface="Candara"/>
                <a:cs typeface="Candara"/>
              </a:rPr>
              <a:t>Definición del piso mínimo más que del techo (incentivando la ambición)</a:t>
            </a:r>
          </a:p>
          <a:p>
            <a:pPr marL="800100" lvl="1" indent="-342900">
              <a:buFont typeface="Courier New" panose="02070309020205020404" pitchFamily="49" charset="0"/>
              <a:buChar char="o"/>
            </a:pPr>
            <a:r>
              <a:rPr lang="es-MX" sz="1600" dirty="0">
                <a:solidFill>
                  <a:schemeClr val="bg2">
                    <a:lumMod val="75000"/>
                  </a:schemeClr>
                </a:solidFill>
                <a:latin typeface="Candara"/>
                <a:cs typeface="Candara"/>
              </a:rPr>
              <a:t>Evitar la aproximación “</a:t>
            </a:r>
            <a:r>
              <a:rPr lang="es-MX" sz="1600" dirty="0" err="1">
                <a:solidFill>
                  <a:schemeClr val="bg2">
                    <a:lumMod val="75000"/>
                  </a:schemeClr>
                </a:solidFill>
                <a:latin typeface="Candara"/>
                <a:cs typeface="Candara"/>
              </a:rPr>
              <a:t>unitalla</a:t>
            </a:r>
            <a:r>
              <a:rPr lang="es-MX" sz="1600" dirty="0">
                <a:solidFill>
                  <a:schemeClr val="bg2">
                    <a:lumMod val="75000"/>
                  </a:schemeClr>
                </a:solidFill>
                <a:latin typeface="Candara"/>
                <a:cs typeface="Candara"/>
              </a:rPr>
              <a:t>”, en cambio, proveer herramientas, información y apoyo para informar los planes nacionales.</a:t>
            </a:r>
          </a:p>
          <a:p>
            <a:pPr marL="800100" lvl="1" indent="-342900">
              <a:buFont typeface="Courier New" panose="02070309020205020404" pitchFamily="49" charset="0"/>
              <a:buChar char="o"/>
            </a:pPr>
            <a:endParaRPr lang="es-MX" sz="1600" dirty="0">
              <a:solidFill>
                <a:schemeClr val="bg2">
                  <a:lumMod val="75000"/>
                </a:schemeClr>
              </a:solidFill>
              <a:latin typeface="Candara"/>
              <a:cs typeface="Candara"/>
            </a:endParaRPr>
          </a:p>
          <a:p>
            <a:pPr marL="342900" indent="-342900">
              <a:buFont typeface="Arial" panose="020B0604020202020204" pitchFamily="34" charset="0"/>
              <a:buChar char="•"/>
            </a:pPr>
            <a:r>
              <a:rPr lang="es-MX" b="1" dirty="0">
                <a:solidFill>
                  <a:schemeClr val="bg2">
                    <a:lumMod val="75000"/>
                  </a:schemeClr>
                </a:solidFill>
                <a:latin typeface="Candara" panose="020E0502030303020204" pitchFamily="34" charset="0"/>
                <a:cs typeface="Gill Sans"/>
              </a:rPr>
              <a:t>Alcanzar un balance adecuado entre incentivos y castigos:</a:t>
            </a:r>
          </a:p>
          <a:p>
            <a:pPr marL="800100" lvl="1" indent="-342900">
              <a:buFont typeface="Courier New" panose="02070309020205020404" pitchFamily="49" charset="0"/>
              <a:buChar char="o"/>
            </a:pPr>
            <a:r>
              <a:rPr lang="es-MX" sz="1600" dirty="0">
                <a:solidFill>
                  <a:schemeClr val="bg2">
                    <a:lumMod val="75000"/>
                  </a:schemeClr>
                </a:solidFill>
                <a:latin typeface="Candara" panose="020E0502030303020204" pitchFamily="34" charset="0"/>
                <a:cs typeface="Gill Sans"/>
              </a:rPr>
              <a:t>Reconocer a quienes muestran alto desempeño y transparentar la información de quienes no</a:t>
            </a:r>
          </a:p>
          <a:p>
            <a:pPr marL="800100" lvl="1" indent="-342900">
              <a:buFont typeface="Courier New" panose="02070309020205020404" pitchFamily="49" charset="0"/>
              <a:buChar char="o"/>
            </a:pPr>
            <a:r>
              <a:rPr lang="es-MX" sz="1600" dirty="0">
                <a:solidFill>
                  <a:schemeClr val="bg2">
                    <a:lumMod val="75000"/>
                  </a:schemeClr>
                </a:solidFill>
                <a:latin typeface="Candara" panose="020E0502030303020204" pitchFamily="34" charset="0"/>
                <a:cs typeface="Gill Sans"/>
              </a:rPr>
              <a:t>M&amp;E interno y externo es clave: para valorar el progreso y el proceso de forma confiable (IRM) y participativa. </a:t>
            </a:r>
          </a:p>
          <a:p>
            <a:pPr marL="800100" lvl="1" indent="-342900">
              <a:buFont typeface="Courier New" panose="02070309020205020404" pitchFamily="49" charset="0"/>
              <a:buChar char="o"/>
            </a:pPr>
            <a:r>
              <a:rPr lang="es-MX" sz="1600" dirty="0">
                <a:solidFill>
                  <a:schemeClr val="bg2">
                    <a:lumMod val="75000"/>
                  </a:schemeClr>
                </a:solidFill>
                <a:latin typeface="Candara" panose="020E0502030303020204" pitchFamily="34" charset="0"/>
                <a:cs typeface="Gill Sans"/>
              </a:rPr>
              <a:t>M&amp;E es tanto un medio de rendición de cuentas como de mejora.</a:t>
            </a:r>
          </a:p>
          <a:p>
            <a:pPr marL="800100" lvl="1" indent="-342900">
              <a:buFont typeface="Courier New" panose="02070309020205020404" pitchFamily="49" charset="0"/>
              <a:buChar char="o"/>
            </a:pPr>
            <a:endParaRPr lang="es-MX" sz="1600" dirty="0">
              <a:solidFill>
                <a:schemeClr val="bg2">
                  <a:lumMod val="75000"/>
                </a:schemeClr>
              </a:solidFill>
              <a:latin typeface="Candara" panose="020E0502030303020204" pitchFamily="34" charset="0"/>
              <a:cs typeface="Gill Sans"/>
            </a:endParaRPr>
          </a:p>
          <a:p>
            <a:pPr marL="342900" indent="-342900">
              <a:buFont typeface="Arial" panose="020B0604020202020204" pitchFamily="34" charset="0"/>
              <a:buChar char="•"/>
            </a:pPr>
            <a:r>
              <a:rPr lang="es-MX" b="1" dirty="0">
                <a:solidFill>
                  <a:schemeClr val="bg2">
                    <a:lumMod val="75000"/>
                  </a:schemeClr>
                </a:solidFill>
                <a:latin typeface="Candara" panose="020E0502030303020204" pitchFamily="34" charset="0"/>
                <a:cs typeface="Gill Sans"/>
              </a:rPr>
              <a:t>Efectos:</a:t>
            </a:r>
            <a:endParaRPr lang="es-MX" b="1" dirty="0">
              <a:solidFill>
                <a:schemeClr val="bg2">
                  <a:lumMod val="75000"/>
                </a:schemeClr>
              </a:solidFill>
              <a:latin typeface="Candara"/>
              <a:cs typeface="Candara"/>
            </a:endParaRPr>
          </a:p>
          <a:p>
            <a:pPr marL="800100" lvl="1" indent="-342900">
              <a:buFont typeface="Courier New" panose="02070309020205020404" pitchFamily="49" charset="0"/>
              <a:buChar char="o"/>
            </a:pPr>
            <a:r>
              <a:rPr lang="es-MX" sz="1600" dirty="0">
                <a:solidFill>
                  <a:schemeClr val="bg2">
                    <a:lumMod val="75000"/>
                  </a:schemeClr>
                </a:solidFill>
                <a:latin typeface="Candara"/>
                <a:cs typeface="Candara"/>
              </a:rPr>
              <a:t>Hay tantos éxitos como fracasos</a:t>
            </a:r>
          </a:p>
          <a:p>
            <a:pPr marL="800100" lvl="1" indent="-342900">
              <a:buFont typeface="Courier New" panose="02070309020205020404" pitchFamily="49" charset="0"/>
              <a:buChar char="o"/>
            </a:pPr>
            <a:r>
              <a:rPr lang="es-MX" sz="1600" dirty="0">
                <a:solidFill>
                  <a:schemeClr val="bg2">
                    <a:lumMod val="75000"/>
                  </a:schemeClr>
                </a:solidFill>
                <a:latin typeface="Candara"/>
                <a:cs typeface="Candara"/>
              </a:rPr>
              <a:t>Se pierde comparabilidad en los resultados comparados entre países y de progreso longitudinal de los propios países</a:t>
            </a:r>
            <a:endParaRPr lang="es-MX" sz="1100" b="1" dirty="0">
              <a:solidFill>
                <a:schemeClr val="bg2">
                  <a:lumMod val="75000"/>
                </a:schemeClr>
              </a:solidFill>
              <a:latin typeface="Candara" panose="020E0502030303020204" pitchFamily="34" charset="0"/>
              <a:cs typeface="Gill Sans"/>
            </a:endParaRPr>
          </a:p>
        </p:txBody>
      </p:sp>
      <p:sp>
        <p:nvSpPr>
          <p:cNvPr id="25" name="Title 1"/>
          <p:cNvSpPr>
            <a:spLocks noGrp="1"/>
          </p:cNvSpPr>
          <p:nvPr>
            <p:ph type="title"/>
          </p:nvPr>
        </p:nvSpPr>
        <p:spPr>
          <a:xfrm>
            <a:off x="722679" y="157292"/>
            <a:ext cx="7742903" cy="906075"/>
          </a:xfrm>
        </p:spPr>
        <p:txBody>
          <a:bodyPr>
            <a:normAutofit/>
          </a:bodyPr>
          <a:lstStyle/>
          <a:p>
            <a:pPr algn="ctr"/>
            <a:r>
              <a:rPr lang="en-US" dirty="0" err="1">
                <a:solidFill>
                  <a:schemeClr val="bg2">
                    <a:lumMod val="75000"/>
                  </a:schemeClr>
                </a:solidFill>
                <a:latin typeface="Gill Sans"/>
                <a:cs typeface="Gill Sans"/>
              </a:rPr>
              <a:t>Modelo</a:t>
            </a:r>
            <a:r>
              <a:rPr lang="en-US" dirty="0">
                <a:solidFill>
                  <a:schemeClr val="bg2">
                    <a:lumMod val="75000"/>
                  </a:schemeClr>
                </a:solidFill>
                <a:latin typeface="Gill Sans"/>
                <a:cs typeface="Gill Sans"/>
              </a:rPr>
              <a:t> OGP</a:t>
            </a:r>
          </a:p>
        </p:txBody>
      </p:sp>
    </p:spTree>
    <p:extLst>
      <p:ext uri="{BB962C8B-B14F-4D97-AF65-F5344CB8AC3E}">
        <p14:creationId xmlns:p14="http://schemas.microsoft.com/office/powerpoint/2010/main" val="35551664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solidFill>
                  <a:schemeClr val="accent1"/>
                </a:solidFill>
              </a:rPr>
              <a:t>CONCLUSIONES</a:t>
            </a:r>
            <a:endParaRPr lang="es-ES" dirty="0">
              <a:solidFill>
                <a:schemeClr val="accent1"/>
              </a:solidFill>
            </a:endParaRPr>
          </a:p>
        </p:txBody>
      </p:sp>
    </p:spTree>
    <p:extLst>
      <p:ext uri="{BB962C8B-B14F-4D97-AF65-F5344CB8AC3E}">
        <p14:creationId xmlns:p14="http://schemas.microsoft.com/office/powerpoint/2010/main" val="4254944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710" y="452718"/>
            <a:ext cx="7055380" cy="960058"/>
          </a:xfrm>
        </p:spPr>
        <p:txBody>
          <a:bodyPr/>
          <a:lstStyle/>
          <a:p>
            <a:r>
              <a:rPr lang="es-MX" sz="3600" dirty="0">
                <a:solidFill>
                  <a:schemeClr val="accent1"/>
                </a:solidFill>
              </a:rPr>
              <a:t>Conclusiones</a:t>
            </a:r>
            <a:endParaRPr lang="es-ES" sz="3600" dirty="0">
              <a:solidFill>
                <a:schemeClr val="accent1"/>
              </a:solidFill>
            </a:endParaRPr>
          </a:p>
        </p:txBody>
      </p:sp>
      <p:sp>
        <p:nvSpPr>
          <p:cNvPr id="3" name="Marcador de contenido 2"/>
          <p:cNvSpPr>
            <a:spLocks noGrp="1"/>
          </p:cNvSpPr>
          <p:nvPr>
            <p:ph idx="1"/>
          </p:nvPr>
        </p:nvSpPr>
        <p:spPr>
          <a:xfrm>
            <a:off x="484710" y="1628800"/>
            <a:ext cx="8039278" cy="4320480"/>
          </a:xfrm>
        </p:spPr>
        <p:txBody>
          <a:bodyPr>
            <a:normAutofit/>
          </a:bodyPr>
          <a:lstStyle/>
          <a:p>
            <a:pPr algn="just"/>
            <a:r>
              <a:rPr lang="es-MX" sz="2100" b="1" dirty="0">
                <a:solidFill>
                  <a:schemeClr val="bg1"/>
                </a:solidFill>
              </a:rPr>
              <a:t>Si las administraciones “no nacieron transparentes”, menos aún nacieron abiertas.</a:t>
            </a:r>
          </a:p>
          <a:p>
            <a:pPr algn="just"/>
            <a:endParaRPr lang="es-MX" sz="2100" dirty="0">
              <a:solidFill>
                <a:schemeClr val="bg1"/>
              </a:solidFill>
            </a:endParaRPr>
          </a:p>
          <a:p>
            <a:pPr algn="just"/>
            <a:r>
              <a:rPr lang="es-MX" sz="2100" dirty="0">
                <a:solidFill>
                  <a:schemeClr val="bg1"/>
                </a:solidFill>
              </a:rPr>
              <a:t>Traducir el paradigma de Gobierno Abierto en la práctica gubernativo-administrativa imperante será una tarea extremadamente compleja de efectuar.</a:t>
            </a:r>
          </a:p>
          <a:p>
            <a:pPr algn="just"/>
            <a:endParaRPr lang="es-MX" sz="2100" dirty="0">
              <a:solidFill>
                <a:schemeClr val="bg1"/>
              </a:solidFill>
            </a:endParaRPr>
          </a:p>
          <a:p>
            <a:pPr algn="just"/>
            <a:r>
              <a:rPr lang="es-MX" sz="2100" dirty="0">
                <a:solidFill>
                  <a:schemeClr val="bg1"/>
                </a:solidFill>
              </a:rPr>
              <a:t>Nos encontramos aún en etapas embrionarias del desarrollo conceptual y programático del Gobierno Abierto. Precisamos de un mayor y más sofisticado trabajo de sustentación teórico-conceptual e investigación empírica que nos lleve al siguiente nivel. </a:t>
            </a:r>
          </a:p>
          <a:p>
            <a:pPr marL="457207" lvl="1" indent="0" algn="just">
              <a:buNone/>
            </a:pPr>
            <a:endParaRPr lang="es-MX" sz="2200" b="1" dirty="0">
              <a:solidFill>
                <a:schemeClr val="bg1"/>
              </a:solidFill>
            </a:endParaRPr>
          </a:p>
          <a:p>
            <a:pPr algn="just"/>
            <a:endParaRPr lang="es-MX" sz="2400" b="1" dirty="0">
              <a:solidFill>
                <a:schemeClr val="bg1"/>
              </a:solidFill>
            </a:endParaRPr>
          </a:p>
          <a:p>
            <a:pPr algn="just"/>
            <a:endParaRPr lang="es-MX" sz="2400" b="1" dirty="0">
              <a:solidFill>
                <a:schemeClr val="bg1"/>
              </a:solidFill>
            </a:endParaRPr>
          </a:p>
          <a:p>
            <a:pPr marL="0" indent="0" algn="just">
              <a:buNone/>
            </a:pPr>
            <a:endParaRPr lang="es-MX" sz="2400" dirty="0">
              <a:solidFill>
                <a:schemeClr val="bg1"/>
              </a:solidFill>
            </a:endParaRPr>
          </a:p>
          <a:p>
            <a:pPr marL="0" indent="0" algn="just">
              <a:buNone/>
            </a:pPr>
            <a:endParaRPr lang="es-MX" sz="2400" dirty="0">
              <a:solidFill>
                <a:schemeClr val="bg1"/>
              </a:solidFill>
            </a:endParaRPr>
          </a:p>
        </p:txBody>
      </p:sp>
      <p:pic>
        <p:nvPicPr>
          <p:cNvPr id="4"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77272"/>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66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1268760"/>
            <a:ext cx="6912768" cy="1080120"/>
          </a:xfrm>
        </p:spPr>
        <p:txBody>
          <a:bodyPr/>
          <a:lstStyle/>
          <a:p>
            <a:pPr algn="ctr"/>
            <a:r>
              <a:rPr lang="es-MX" sz="7200" dirty="0">
                <a:ln w="0"/>
                <a:solidFill>
                  <a:schemeClr val="accent1"/>
                </a:solidFill>
                <a:effectLst>
                  <a:outerShdw blurRad="38100" dist="25400" dir="5400000" algn="ctr" rotWithShape="0">
                    <a:srgbClr val="6E747A">
                      <a:alpha val="43000"/>
                    </a:srgbClr>
                  </a:outerShdw>
                </a:effectLst>
              </a:rPr>
              <a:t>¡Muchas gracias!</a:t>
            </a:r>
            <a:endParaRPr lang="es-ES" sz="7200" dirty="0">
              <a:ln w="0"/>
              <a:solidFill>
                <a:schemeClr val="accent1"/>
              </a:solidFill>
              <a:effectLst>
                <a:outerShdw blurRad="38100" dist="25400" dir="5400000" algn="ctr" rotWithShape="0">
                  <a:srgbClr val="6E747A">
                    <a:alpha val="43000"/>
                  </a:srgbClr>
                </a:outerShdw>
              </a:effectLst>
            </a:endParaRPr>
          </a:p>
        </p:txBody>
      </p:sp>
      <p:sp>
        <p:nvSpPr>
          <p:cNvPr id="3" name="Marcador de contenido 2"/>
          <p:cNvSpPr>
            <a:spLocks noGrp="1"/>
          </p:cNvSpPr>
          <p:nvPr>
            <p:ph idx="1"/>
          </p:nvPr>
        </p:nvSpPr>
        <p:spPr>
          <a:xfrm>
            <a:off x="827700" y="2924944"/>
            <a:ext cx="7632732" cy="1656184"/>
          </a:xfrm>
        </p:spPr>
        <p:txBody>
          <a:bodyPr>
            <a:normAutofit/>
          </a:bodyPr>
          <a:lstStyle/>
          <a:p>
            <a:pPr marL="0" indent="0" algn="ctr">
              <a:buNone/>
            </a:pPr>
            <a:r>
              <a:rPr lang="es-MX" sz="3200" dirty="0">
                <a:solidFill>
                  <a:schemeClr val="accent5"/>
                </a:solidFill>
              </a:rPr>
              <a:t>Alejandro González Arreola</a:t>
            </a:r>
          </a:p>
          <a:p>
            <a:pPr marL="0" indent="0" algn="ctr">
              <a:buNone/>
            </a:pPr>
            <a:r>
              <a:rPr lang="es-MX" sz="3200" dirty="0">
                <a:solidFill>
                  <a:schemeClr val="accent5"/>
                </a:solidFill>
                <a:hlinkClick r:id="rId2"/>
              </a:rPr>
              <a:t>alejandro.gonzalez@gesoc.org.mx</a:t>
            </a:r>
            <a:endParaRPr lang="es-MX" sz="3200" dirty="0">
              <a:solidFill>
                <a:schemeClr val="accent5"/>
              </a:solidFill>
            </a:endParaRPr>
          </a:p>
          <a:p>
            <a:pPr marL="0" indent="0" algn="ctr">
              <a:buNone/>
            </a:pPr>
            <a:endParaRPr lang="es-ES" dirty="0">
              <a:solidFill>
                <a:schemeClr val="accent5"/>
              </a:solidFill>
            </a:endParaRPr>
          </a:p>
        </p:txBody>
      </p:sp>
      <p:sp>
        <p:nvSpPr>
          <p:cNvPr id="4" name="Rectangle 5"/>
          <p:cNvSpPr/>
          <p:nvPr/>
        </p:nvSpPr>
        <p:spPr>
          <a:xfrm>
            <a:off x="323528" y="4818788"/>
            <a:ext cx="3816424" cy="1200329"/>
          </a:xfrm>
          <a:prstGeom prst="rect">
            <a:avLst/>
          </a:prstGeom>
        </p:spPr>
        <p:txBody>
          <a:bodyPr wrap="square">
            <a:spAutoFit/>
          </a:bodyPr>
          <a:lstStyle/>
          <a:p>
            <a:pPr algn="ctr" fontAlgn="auto">
              <a:spcAft>
                <a:spcPts val="0"/>
              </a:spcAft>
              <a:defRPr/>
            </a:pPr>
            <a:r>
              <a:rPr lang="es-MX" sz="2400" dirty="0">
                <a:solidFill>
                  <a:schemeClr val="accent5"/>
                </a:solidFill>
                <a:latin typeface="Arial" panose="020B0604020202020204" pitchFamily="34" charset="0"/>
                <a:cs typeface="Arial" panose="020B0604020202020204" pitchFamily="34" charset="0"/>
              </a:rPr>
              <a:t>Visite</a:t>
            </a:r>
          </a:p>
          <a:p>
            <a:pPr algn="ctr" fontAlgn="auto">
              <a:spcAft>
                <a:spcPts val="0"/>
              </a:spcAft>
              <a:defRPr/>
            </a:pPr>
            <a:r>
              <a:rPr lang="es-MX" sz="2400" b="1" dirty="0">
                <a:latin typeface="Arial" panose="020B0604020202020204" pitchFamily="34" charset="0"/>
                <a:cs typeface="Arial" panose="020B0604020202020204" pitchFamily="34" charset="0"/>
                <a:hlinkClick r:id="rId3"/>
              </a:rPr>
              <a:t>www.gesoc.org.mx</a:t>
            </a:r>
            <a:endParaRPr lang="es-MX" sz="2400" b="1" dirty="0">
              <a:latin typeface="Arial" panose="020B0604020202020204" pitchFamily="34" charset="0"/>
              <a:cs typeface="Arial" panose="020B0604020202020204" pitchFamily="34" charset="0"/>
            </a:endParaRPr>
          </a:p>
          <a:p>
            <a:pPr algn="ctr" fontAlgn="auto">
              <a:spcAft>
                <a:spcPts val="0"/>
              </a:spcAft>
              <a:defRPr/>
            </a:pPr>
            <a:r>
              <a:rPr lang="es-MX" sz="2400" b="1" dirty="0">
                <a:latin typeface="Arial" panose="020B0604020202020204" pitchFamily="34" charset="0"/>
                <a:cs typeface="Arial" panose="020B0604020202020204" pitchFamily="34" charset="0"/>
              </a:rPr>
              <a:t> </a:t>
            </a:r>
          </a:p>
        </p:txBody>
      </p:sp>
      <p:sp>
        <p:nvSpPr>
          <p:cNvPr id="5" name="TextBox 4"/>
          <p:cNvSpPr txBox="1"/>
          <p:nvPr/>
        </p:nvSpPr>
        <p:spPr>
          <a:xfrm>
            <a:off x="4114057" y="4818788"/>
            <a:ext cx="4099189" cy="923330"/>
          </a:xfrm>
          <a:prstGeom prst="rect">
            <a:avLst/>
          </a:prstGeom>
          <a:noFill/>
        </p:spPr>
        <p:txBody>
          <a:bodyPr wrap="square" rtlCol="0">
            <a:spAutoFit/>
          </a:bodyPr>
          <a:lstStyle/>
          <a:p>
            <a:pPr algn="r"/>
            <a:r>
              <a:rPr lang="es-MX" dirty="0">
                <a:solidFill>
                  <a:schemeClr val="accent5"/>
                </a:solidFill>
                <a:latin typeface="Arial" panose="020B0604020202020204" pitchFamily="34" charset="0"/>
                <a:cs typeface="Arial" panose="020B0604020202020204" pitchFamily="34" charset="0"/>
              </a:rPr>
              <a:t>Presidente Carranza 133, Villa Coyoacán, CDMX.</a:t>
            </a:r>
          </a:p>
          <a:p>
            <a:pPr algn="r"/>
            <a:r>
              <a:rPr lang="es-MX" dirty="0">
                <a:solidFill>
                  <a:schemeClr val="accent5"/>
                </a:solidFill>
                <a:latin typeface="Arial" panose="020B0604020202020204" pitchFamily="34" charset="0"/>
                <a:cs typeface="Arial" panose="020B0604020202020204" pitchFamily="34" charset="0"/>
              </a:rPr>
              <a:t>Tels. 55732399, 55735789 (Ext. 15)</a:t>
            </a:r>
          </a:p>
        </p:txBody>
      </p:sp>
      <p:pic>
        <p:nvPicPr>
          <p:cNvPr id="6" name="Picture 4" descr="http://www.gesoc.org.mx/site/img/logotipo_geso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110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solidFill>
                  <a:schemeClr val="accent1"/>
                </a:solidFill>
              </a:rPr>
              <a:t>INTRODUCCIÓN </a:t>
            </a:r>
          </a:p>
        </p:txBody>
      </p:sp>
    </p:spTree>
    <p:extLst>
      <p:ext uri="{BB962C8B-B14F-4D97-AF65-F5344CB8AC3E}">
        <p14:creationId xmlns:p14="http://schemas.microsoft.com/office/powerpoint/2010/main" val="2467136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931" y="260648"/>
            <a:ext cx="7055380" cy="1400530"/>
          </a:xfrm>
        </p:spPr>
        <p:txBody>
          <a:bodyPr/>
          <a:lstStyle/>
          <a:p>
            <a:pPr algn="just"/>
            <a:r>
              <a:rPr lang="es-MX" sz="2800" dirty="0">
                <a:solidFill>
                  <a:schemeClr val="accent1"/>
                </a:solidFill>
              </a:rPr>
              <a:t>Elementos distintivos del concepto de Gobierno Abierto como medio o estrategia gubernamental</a:t>
            </a:r>
            <a:endParaRPr lang="es-ES" sz="2800" dirty="0">
              <a:solidFill>
                <a:schemeClr val="accent1"/>
              </a:solidFill>
            </a:endParaRPr>
          </a:p>
        </p:txBody>
      </p:sp>
      <p:graphicFrame>
        <p:nvGraphicFramePr>
          <p:cNvPr id="5" name="Marcador de contenido 4"/>
          <p:cNvGraphicFramePr>
            <a:graphicFrameLocks noGrp="1"/>
          </p:cNvGraphicFramePr>
          <p:nvPr>
            <p:ph idx="1"/>
            <p:extLst/>
          </p:nvPr>
        </p:nvGraphicFramePr>
        <p:xfrm>
          <a:off x="471931" y="1661178"/>
          <a:ext cx="8263752" cy="5008182"/>
        </p:xfrm>
        <a:graphic>
          <a:graphicData uri="http://schemas.openxmlformats.org/drawingml/2006/table">
            <a:tbl>
              <a:tblPr firstRow="1" firstCol="1" bandRow="1">
                <a:tableStyleId>{5C22544A-7EE6-4342-B048-85BDC9FD1C3A}</a:tableStyleId>
              </a:tblPr>
              <a:tblGrid>
                <a:gridCol w="1377292">
                  <a:extLst>
                    <a:ext uri="{9D8B030D-6E8A-4147-A177-3AD203B41FA5}">
                      <a16:colId xmlns:a16="http://schemas.microsoft.com/office/drawing/2014/main" xmlns="" val="3170576845"/>
                    </a:ext>
                  </a:extLst>
                </a:gridCol>
                <a:gridCol w="837790">
                  <a:extLst>
                    <a:ext uri="{9D8B030D-6E8A-4147-A177-3AD203B41FA5}">
                      <a16:colId xmlns:a16="http://schemas.microsoft.com/office/drawing/2014/main" xmlns="" val="49346485"/>
                    </a:ext>
                  </a:extLst>
                </a:gridCol>
                <a:gridCol w="1440160">
                  <a:extLst>
                    <a:ext uri="{9D8B030D-6E8A-4147-A177-3AD203B41FA5}">
                      <a16:colId xmlns:a16="http://schemas.microsoft.com/office/drawing/2014/main" xmlns="" val="93259173"/>
                    </a:ext>
                  </a:extLst>
                </a:gridCol>
                <a:gridCol w="1853926">
                  <a:extLst>
                    <a:ext uri="{9D8B030D-6E8A-4147-A177-3AD203B41FA5}">
                      <a16:colId xmlns:a16="http://schemas.microsoft.com/office/drawing/2014/main" xmlns="" val="1954853650"/>
                    </a:ext>
                  </a:extLst>
                </a:gridCol>
                <a:gridCol w="1377292">
                  <a:extLst>
                    <a:ext uri="{9D8B030D-6E8A-4147-A177-3AD203B41FA5}">
                      <a16:colId xmlns:a16="http://schemas.microsoft.com/office/drawing/2014/main" xmlns="" val="1156387533"/>
                    </a:ext>
                  </a:extLst>
                </a:gridCol>
                <a:gridCol w="1377292">
                  <a:extLst>
                    <a:ext uri="{9D8B030D-6E8A-4147-A177-3AD203B41FA5}">
                      <a16:colId xmlns:a16="http://schemas.microsoft.com/office/drawing/2014/main" xmlns="" val="3944982687"/>
                    </a:ext>
                  </a:extLst>
                </a:gridCol>
              </a:tblGrid>
              <a:tr h="623825">
                <a:tc>
                  <a:txBody>
                    <a:bodyPr/>
                    <a:lstStyle/>
                    <a:p>
                      <a:endParaRPr lang="es-ES" sz="1100" dirty="0">
                        <a:effectLst/>
                        <a:latin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cap="all">
                          <a:effectLst/>
                        </a:rPr>
                        <a:t>¿Qué es el</a:t>
                      </a:r>
                      <a:br>
                        <a:rPr lang="es-MX" sz="1100" cap="all">
                          <a:effectLst/>
                        </a:rPr>
                      </a:br>
                      <a:r>
                        <a:rPr lang="es-MX" sz="1100" cap="all">
                          <a:effectLst/>
                        </a:rPr>
                        <a:t>OG?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cap="all">
                          <a:effectLst/>
                        </a:rPr>
                        <a:t>Finalidad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cap="all" dirty="0">
                          <a:effectLst/>
                        </a:rPr>
                        <a:t>¿Qué hace el gobierno?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cap="all">
                          <a:effectLst/>
                        </a:rPr>
                        <a:t>¿Cómo lo hace?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cap="all">
                          <a:effectLst/>
                        </a:rPr>
                        <a:t>Valores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extLst>
                  <a:ext uri="{0D108BD9-81ED-4DB2-BD59-A6C34878D82A}">
                    <a16:rowId xmlns:a16="http://schemas.microsoft.com/office/drawing/2014/main" xmlns="" val="3089117606"/>
                  </a:ext>
                </a:extLst>
              </a:tr>
              <a:tr h="1790786">
                <a:tc>
                  <a:txBody>
                    <a:bodyPr/>
                    <a:lstStyle/>
                    <a:p>
                      <a:pPr>
                        <a:lnSpc>
                          <a:spcPct val="150000"/>
                        </a:lnSpc>
                        <a:spcAft>
                          <a:spcPts val="0"/>
                        </a:spcAft>
                      </a:pPr>
                      <a:r>
                        <a:rPr lang="es-MX" sz="1100" cap="all">
                          <a:effectLst/>
                        </a:rPr>
                        <a:t>(OCDE,</a:t>
                      </a:r>
                      <a:br>
                        <a:rPr lang="es-MX" sz="1100" cap="all">
                          <a:effectLst/>
                        </a:rPr>
                      </a:br>
                      <a:r>
                        <a:rPr lang="es-MX" sz="1100" cap="all">
                          <a:effectLst/>
                        </a:rPr>
                        <a:t>2006)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Modo de actuación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Facilita el escrutinio público, la accesibilidad a</a:t>
                      </a:r>
                      <a:br>
                        <a:rPr lang="es-MX" sz="1100">
                          <a:effectLst/>
                        </a:rPr>
                      </a:br>
                      <a:r>
                        <a:rPr lang="es-MX" sz="1100">
                          <a:effectLst/>
                        </a:rPr>
                        <a:t>la información y a los servicios públicos, y aumentar la capacidad de</a:t>
                      </a:r>
                      <a:br>
                        <a:rPr lang="es-MX" sz="1100">
                          <a:effectLst/>
                        </a:rPr>
                      </a:br>
                      <a:r>
                        <a:rPr lang="es-MX" sz="1100">
                          <a:effectLst/>
                        </a:rPr>
                        <a:t>respuesta del gobierno ante nuevas demandas.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Transparencia. Accesibilidad. Receptividad.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extLst>
                  <a:ext uri="{0D108BD9-81ED-4DB2-BD59-A6C34878D82A}">
                    <a16:rowId xmlns:a16="http://schemas.microsoft.com/office/drawing/2014/main" xmlns="" val="4032120165"/>
                  </a:ext>
                </a:extLst>
              </a:tr>
              <a:tr h="1058611">
                <a:tc>
                  <a:txBody>
                    <a:bodyPr/>
                    <a:lstStyle/>
                    <a:p>
                      <a:pPr>
                        <a:lnSpc>
                          <a:spcPct val="150000"/>
                        </a:lnSpc>
                        <a:spcAft>
                          <a:spcPts val="0"/>
                        </a:spcAft>
                      </a:pPr>
                      <a:r>
                        <a:rPr lang="es-MX" sz="1100" cap="all">
                          <a:effectLst/>
                        </a:rPr>
                        <a:t>(Calderón y</a:t>
                      </a:r>
                      <a:br>
                        <a:rPr lang="es-MX" sz="1100" cap="all">
                          <a:effectLst/>
                        </a:rPr>
                      </a:br>
                      <a:r>
                        <a:rPr lang="es-MX" sz="1100" cap="all">
                          <a:effectLst/>
                        </a:rPr>
                        <a:t>Lorenzo,</a:t>
                      </a:r>
                      <a:br>
                        <a:rPr lang="es-MX" sz="1100" cap="all">
                          <a:effectLst/>
                        </a:rPr>
                      </a:br>
                      <a:r>
                        <a:rPr lang="es-MX" sz="1100" cap="all">
                          <a:effectLst/>
                        </a:rPr>
                        <a:t>2010).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Forma o tipo de gobierno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Que el gobierno escuche lo que dicen y solicitan los ciudadanos.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Entabla conversaciones, toma decisiones, facilita la colaboración, comunica decisiones.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De forma transparente, abierta y colaborativa.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Transparencia.</a:t>
                      </a:r>
                      <a:br>
                        <a:rPr lang="es-MX" sz="1100">
                          <a:effectLst/>
                        </a:rPr>
                      </a:br>
                      <a:r>
                        <a:rPr lang="es-MX" sz="1100">
                          <a:effectLst/>
                        </a:rPr>
                        <a:t>Multidi- reccionalidad. Colaboración.</a:t>
                      </a:r>
                      <a:br>
                        <a:rPr lang="es-MX" sz="1100">
                          <a:effectLst/>
                        </a:rPr>
                      </a:br>
                      <a:r>
                        <a:rPr lang="es-MX" sz="1100">
                          <a:effectLst/>
                        </a:rPr>
                        <a:t>Apertura.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extLst>
                  <a:ext uri="{0D108BD9-81ED-4DB2-BD59-A6C34878D82A}">
                    <a16:rowId xmlns:a16="http://schemas.microsoft.com/office/drawing/2014/main" xmlns="" val="1072039983"/>
                  </a:ext>
                </a:extLst>
              </a:tr>
              <a:tr h="1534960">
                <a:tc>
                  <a:txBody>
                    <a:bodyPr/>
                    <a:lstStyle/>
                    <a:p>
                      <a:pPr>
                        <a:lnSpc>
                          <a:spcPct val="150000"/>
                        </a:lnSpc>
                        <a:spcAft>
                          <a:spcPts val="0"/>
                        </a:spcAft>
                      </a:pPr>
                      <a:r>
                        <a:rPr lang="es-MX" sz="1100" cap="all">
                          <a:effectLst/>
                        </a:rPr>
                        <a:t>(Noveck,</a:t>
                      </a:r>
                      <a:br>
                        <a:rPr lang="es-MX" sz="1100" cap="all">
                          <a:effectLst/>
                        </a:rPr>
                      </a:br>
                      <a:r>
                        <a:rPr lang="es-MX" sz="1100" cap="all">
                          <a:effectLst/>
                        </a:rPr>
                        <a:t>2011)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dirty="0">
                          <a:effectLst/>
                        </a:rPr>
                        <a:t>Modo de actuar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Garantizar el escrutinio público y la transparencia de la acción de gobierno y los servicios públicos.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dirty="0">
                          <a:effectLst/>
                        </a:rPr>
                        <a:t>Un compromiso por la</a:t>
                      </a:r>
                      <a:br>
                        <a:rPr lang="es-MX" sz="1100" dirty="0">
                          <a:effectLst/>
                        </a:rPr>
                      </a:br>
                      <a:r>
                        <a:rPr lang="es-MX" sz="1100" dirty="0">
                          <a:effectLst/>
                        </a:rPr>
                        <a:t>transparencia</a:t>
                      </a:r>
                      <a:br>
                        <a:rPr lang="es-MX" sz="1100" dirty="0">
                          <a:effectLst/>
                        </a:rPr>
                      </a:br>
                      <a:r>
                        <a:rPr lang="es-MX" sz="1100" dirty="0">
                          <a:effectLst/>
                        </a:rPr>
                        <a:t>aunado a la expansión de</a:t>
                      </a:r>
                      <a:br>
                        <a:rPr lang="es-MX" sz="1100" dirty="0">
                          <a:effectLst/>
                        </a:rPr>
                      </a:br>
                      <a:r>
                        <a:rPr lang="es-MX" sz="1100" dirty="0">
                          <a:effectLst/>
                        </a:rPr>
                        <a:t>espacios de diálogo participación y</a:t>
                      </a:r>
                      <a:br>
                        <a:rPr lang="es-MX" sz="1100" dirty="0">
                          <a:effectLst/>
                        </a:rPr>
                      </a:br>
                      <a:r>
                        <a:rPr lang="es-MX" sz="1100" dirty="0">
                          <a:effectLst/>
                        </a:rPr>
                        <a:t>deliberación.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Aprovechar el potencial y la energía de los sectores de la sociedad.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dirty="0">
                          <a:effectLst/>
                        </a:rPr>
                        <a:t>Transparencia.</a:t>
                      </a:r>
                      <a:br>
                        <a:rPr lang="es-MX" sz="1100" dirty="0">
                          <a:effectLst/>
                        </a:rPr>
                      </a:br>
                      <a:r>
                        <a:rPr lang="es-MX" sz="1100" dirty="0">
                          <a:effectLst/>
                        </a:rPr>
                        <a:t>Diálogo. Participación.</a:t>
                      </a:r>
                      <a:br>
                        <a:rPr lang="es-MX" sz="1100" dirty="0">
                          <a:effectLst/>
                        </a:rPr>
                      </a:br>
                      <a:r>
                        <a:rPr lang="es-MX" sz="1100" dirty="0">
                          <a:effectLst/>
                        </a:rPr>
                        <a:t>Deliberación. Colaboración.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extLst>
                  <a:ext uri="{0D108BD9-81ED-4DB2-BD59-A6C34878D82A}">
                    <a16:rowId xmlns:a16="http://schemas.microsoft.com/office/drawing/2014/main" xmlns="" val="680930029"/>
                  </a:ext>
                </a:extLst>
              </a:tr>
            </a:tbl>
          </a:graphicData>
        </a:graphic>
      </p:graphicFrame>
    </p:spTree>
    <p:extLst>
      <p:ext uri="{BB962C8B-B14F-4D97-AF65-F5344CB8AC3E}">
        <p14:creationId xmlns:p14="http://schemas.microsoft.com/office/powerpoint/2010/main" val="139463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7055380" cy="816042"/>
          </a:xfrm>
        </p:spPr>
        <p:txBody>
          <a:bodyPr/>
          <a:lstStyle/>
          <a:p>
            <a:r>
              <a:rPr lang="es-MX" dirty="0">
                <a:solidFill>
                  <a:schemeClr val="accent1">
                    <a:lumMod val="75000"/>
                  </a:schemeClr>
                </a:solidFill>
              </a:rPr>
              <a:t>La emergencia del GA</a:t>
            </a:r>
            <a:endParaRPr lang="es-ES" dirty="0">
              <a:solidFill>
                <a:schemeClr val="accent1">
                  <a:lumMod val="75000"/>
                </a:schemeClr>
              </a:solidFill>
            </a:endParaRPr>
          </a:p>
        </p:txBody>
      </p:sp>
      <p:sp>
        <p:nvSpPr>
          <p:cNvPr id="5" name="Marcador de contenido 4"/>
          <p:cNvSpPr>
            <a:spLocks noGrp="1"/>
          </p:cNvSpPr>
          <p:nvPr>
            <p:ph idx="1"/>
          </p:nvPr>
        </p:nvSpPr>
        <p:spPr>
          <a:xfrm>
            <a:off x="611560" y="1465767"/>
            <a:ext cx="7272692" cy="4195481"/>
          </a:xfrm>
        </p:spPr>
        <p:txBody>
          <a:bodyPr>
            <a:normAutofit fontScale="85000" lnSpcReduction="20000"/>
          </a:bodyPr>
          <a:lstStyle/>
          <a:p>
            <a:r>
              <a:rPr lang="es-MX" dirty="0">
                <a:solidFill>
                  <a:schemeClr val="bg1"/>
                </a:solidFill>
              </a:rPr>
              <a:t>Sin embargo, a finales del siglo XX los tres regímenes se cimbraron:</a:t>
            </a:r>
          </a:p>
          <a:p>
            <a:pPr lvl="1"/>
            <a:r>
              <a:rPr lang="es-MX" dirty="0">
                <a:solidFill>
                  <a:schemeClr val="bg1"/>
                </a:solidFill>
              </a:rPr>
              <a:t>Estados sociales democráticos: crisis fiscales, menos estado, más participación privada y social; necesidad de hacer más con menos</a:t>
            </a:r>
          </a:p>
          <a:p>
            <a:pPr lvl="1"/>
            <a:r>
              <a:rPr lang="es-MX" dirty="0">
                <a:solidFill>
                  <a:schemeClr val="bg1"/>
                </a:solidFill>
              </a:rPr>
              <a:t>Estados centralmente planificados: derrumbe y tránsito democratizador y libertario, menos estado, más participación privada y social</a:t>
            </a:r>
          </a:p>
          <a:p>
            <a:pPr lvl="1"/>
            <a:r>
              <a:rPr lang="es-MX" dirty="0">
                <a:solidFill>
                  <a:schemeClr val="bg1"/>
                </a:solidFill>
              </a:rPr>
              <a:t>Estados pre-democráticos y pre-republicanos: ola democratizadora y libertaria, aunada a crisis fiscal, menos estado más participación privada y social</a:t>
            </a:r>
          </a:p>
          <a:p>
            <a:r>
              <a:rPr lang="es-MX" dirty="0">
                <a:solidFill>
                  <a:schemeClr val="bg1"/>
                </a:solidFill>
              </a:rPr>
              <a:t>Creciente reivindicación autonómica de las sociedades respecto de sus gobiernos: emergencia de la sociedad civil organizada en sus distintas expresiones.</a:t>
            </a:r>
          </a:p>
          <a:p>
            <a:r>
              <a:rPr lang="es-MX" dirty="0">
                <a:solidFill>
                  <a:schemeClr val="bg1"/>
                </a:solidFill>
              </a:rPr>
              <a:t>Revolución tecnológica (</a:t>
            </a:r>
            <a:r>
              <a:rPr lang="es-MX" dirty="0" err="1">
                <a:solidFill>
                  <a:schemeClr val="bg1"/>
                </a:solidFill>
              </a:rPr>
              <a:t>TICs</a:t>
            </a:r>
            <a:r>
              <a:rPr lang="es-MX" dirty="0">
                <a:solidFill>
                  <a:schemeClr val="bg1"/>
                </a:solidFill>
              </a:rPr>
              <a:t>) de finales del S. XX acelera proceso autonómico de sociedad y modifica la forma en la que ésta se relaciona entre sí y con el gobierno </a:t>
            </a:r>
          </a:p>
          <a:p>
            <a:pPr lvl="1"/>
            <a:r>
              <a:rPr lang="es-MX" dirty="0">
                <a:solidFill>
                  <a:schemeClr val="bg1"/>
                </a:solidFill>
              </a:rPr>
              <a:t>Se reducen las asimetrías de información</a:t>
            </a:r>
          </a:p>
          <a:p>
            <a:pPr lvl="1"/>
            <a:r>
              <a:rPr lang="es-MX" dirty="0">
                <a:solidFill>
                  <a:schemeClr val="bg1"/>
                </a:solidFill>
              </a:rPr>
              <a:t>Se facilita la interacción gobierno-sociedad más allá de los canales, formas y tiempos tradicionales</a:t>
            </a:r>
            <a:endParaRPr lang="en-US" dirty="0">
              <a:solidFill>
                <a:schemeClr val="bg1"/>
              </a:solidFill>
            </a:endParaRPr>
          </a:p>
          <a:p>
            <a:pPr marL="457207" lvl="1" indent="0">
              <a:buNone/>
            </a:pPr>
            <a:endParaRPr lang="es-MX" dirty="0">
              <a:solidFill>
                <a:schemeClr val="bg1"/>
              </a:solidFill>
            </a:endParaRPr>
          </a:p>
          <a:p>
            <a:pPr marL="457207" lvl="1" indent="0">
              <a:buNone/>
            </a:pPr>
            <a:endParaRPr lang="es-MX" dirty="0">
              <a:solidFill>
                <a:schemeClr val="bg1"/>
              </a:solidFill>
            </a:endParaRP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36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930" y="260648"/>
            <a:ext cx="7055380" cy="1400530"/>
          </a:xfrm>
        </p:spPr>
        <p:txBody>
          <a:bodyPr/>
          <a:lstStyle/>
          <a:p>
            <a:pPr algn="just"/>
            <a:r>
              <a:rPr lang="es-MX" sz="2800" dirty="0">
                <a:solidFill>
                  <a:schemeClr val="accent1"/>
                </a:solidFill>
              </a:rPr>
              <a:t>Elementos distintivos del concepto de Gobierno Abierto como medio o estrategia gubernamental</a:t>
            </a:r>
            <a:endParaRPr lang="es-ES" sz="2800" dirty="0">
              <a:solidFill>
                <a:schemeClr val="accent1"/>
              </a:solidFill>
            </a:endParaRPr>
          </a:p>
        </p:txBody>
      </p:sp>
      <p:graphicFrame>
        <p:nvGraphicFramePr>
          <p:cNvPr id="6" name="Marcador de contenido 5"/>
          <p:cNvGraphicFramePr>
            <a:graphicFrameLocks noGrp="1"/>
          </p:cNvGraphicFramePr>
          <p:nvPr>
            <p:ph idx="1"/>
            <p:extLst/>
          </p:nvPr>
        </p:nvGraphicFramePr>
        <p:xfrm>
          <a:off x="471930" y="1661178"/>
          <a:ext cx="8132520" cy="5008181"/>
        </p:xfrm>
        <a:graphic>
          <a:graphicData uri="http://schemas.openxmlformats.org/drawingml/2006/table">
            <a:tbl>
              <a:tblPr firstRow="1" firstCol="1" bandRow="1">
                <a:tableStyleId>{5C22544A-7EE6-4342-B048-85BDC9FD1C3A}</a:tableStyleId>
              </a:tblPr>
              <a:tblGrid>
                <a:gridCol w="1355420">
                  <a:extLst>
                    <a:ext uri="{9D8B030D-6E8A-4147-A177-3AD203B41FA5}">
                      <a16:colId xmlns:a16="http://schemas.microsoft.com/office/drawing/2014/main" xmlns="" val="3101352665"/>
                    </a:ext>
                  </a:extLst>
                </a:gridCol>
                <a:gridCol w="1355420">
                  <a:extLst>
                    <a:ext uri="{9D8B030D-6E8A-4147-A177-3AD203B41FA5}">
                      <a16:colId xmlns:a16="http://schemas.microsoft.com/office/drawing/2014/main" xmlns="" val="1555701549"/>
                    </a:ext>
                  </a:extLst>
                </a:gridCol>
                <a:gridCol w="1355420">
                  <a:extLst>
                    <a:ext uri="{9D8B030D-6E8A-4147-A177-3AD203B41FA5}">
                      <a16:colId xmlns:a16="http://schemas.microsoft.com/office/drawing/2014/main" xmlns="" val="2384929171"/>
                    </a:ext>
                  </a:extLst>
                </a:gridCol>
                <a:gridCol w="1355420">
                  <a:extLst>
                    <a:ext uri="{9D8B030D-6E8A-4147-A177-3AD203B41FA5}">
                      <a16:colId xmlns:a16="http://schemas.microsoft.com/office/drawing/2014/main" xmlns="" val="392100959"/>
                    </a:ext>
                  </a:extLst>
                </a:gridCol>
                <a:gridCol w="1355420">
                  <a:extLst>
                    <a:ext uri="{9D8B030D-6E8A-4147-A177-3AD203B41FA5}">
                      <a16:colId xmlns:a16="http://schemas.microsoft.com/office/drawing/2014/main" xmlns="" val="1183084790"/>
                    </a:ext>
                  </a:extLst>
                </a:gridCol>
                <a:gridCol w="1355420">
                  <a:extLst>
                    <a:ext uri="{9D8B030D-6E8A-4147-A177-3AD203B41FA5}">
                      <a16:colId xmlns:a16="http://schemas.microsoft.com/office/drawing/2014/main" xmlns="" val="3528707218"/>
                    </a:ext>
                  </a:extLst>
                </a:gridCol>
              </a:tblGrid>
              <a:tr h="1080197">
                <a:tc>
                  <a:txBody>
                    <a:bodyPr/>
                    <a:lstStyle/>
                    <a:p>
                      <a:endParaRPr lang="es-ES" sz="1100">
                        <a:effectLst/>
                        <a:latin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cap="all">
                          <a:effectLst/>
                        </a:rPr>
                        <a:t>¿Qué es el</a:t>
                      </a:r>
                      <a:br>
                        <a:rPr lang="es-MX" sz="1100" cap="all">
                          <a:effectLst/>
                        </a:rPr>
                      </a:br>
                      <a:r>
                        <a:rPr lang="es-MX" sz="1100" cap="all">
                          <a:effectLst/>
                        </a:rPr>
                        <a:t>OG?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cap="all">
                          <a:effectLst/>
                        </a:rPr>
                        <a:t>Finalidad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cap="all">
                          <a:effectLst/>
                        </a:rPr>
                        <a:t>¿Qué hace el gobierno?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cap="all">
                          <a:effectLst/>
                        </a:rPr>
                        <a:t>¿Cómo lo hace?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cap="all">
                          <a:effectLst/>
                        </a:rPr>
                        <a:t>Valores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extLst>
                  <a:ext uri="{0D108BD9-81ED-4DB2-BD59-A6C34878D82A}">
                    <a16:rowId xmlns:a16="http://schemas.microsoft.com/office/drawing/2014/main" xmlns="" val="2676030914"/>
                  </a:ext>
                </a:extLst>
              </a:tr>
              <a:tr h="1833059">
                <a:tc>
                  <a:txBody>
                    <a:bodyPr/>
                    <a:lstStyle/>
                    <a:p>
                      <a:pPr>
                        <a:lnSpc>
                          <a:spcPct val="150000"/>
                        </a:lnSpc>
                        <a:spcAft>
                          <a:spcPts val="0"/>
                        </a:spcAft>
                      </a:pPr>
                      <a:r>
                        <a:rPr lang="es-MX" sz="1100" cap="all" dirty="0">
                          <a:effectLst/>
                        </a:rPr>
                        <a:t>(Ramírez- Alujas,</a:t>
                      </a:r>
                      <a:br>
                        <a:rPr lang="es-MX" sz="1100" cap="all" dirty="0">
                          <a:effectLst/>
                        </a:rPr>
                      </a:br>
                      <a:r>
                        <a:rPr lang="es-MX" sz="1100" cap="all" dirty="0">
                          <a:effectLst/>
                        </a:rPr>
                        <a:t>2011b)</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Estrategia innovadora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Cambiar la forma en cómo trabaja el</a:t>
                      </a:r>
                      <a:br>
                        <a:rPr lang="es-MX" sz="1100">
                          <a:effectLst/>
                        </a:rPr>
                      </a:br>
                      <a:r>
                        <a:rPr lang="es-MX" sz="1100">
                          <a:effectLst/>
                        </a:rPr>
                        <a:t>gobierno. Instituciones más eficaces Democracia</a:t>
                      </a:r>
                      <a:br>
                        <a:rPr lang="es-MX" sz="1100">
                          <a:effectLst/>
                        </a:rPr>
                      </a:br>
                      <a:r>
                        <a:rPr lang="es-MX" sz="1100">
                          <a:effectLst/>
                        </a:rPr>
                        <a:t>robusta.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dirty="0">
                          <a:effectLst/>
                        </a:rPr>
                        <a:t>Conecta al público con el gobierno.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Usando tecnología de redes y datos abiertos para conectar al público con el gobierno.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endParaRPr lang="es-ES" sz="1100" dirty="0">
                        <a:effectLst/>
                        <a:latin typeface="Calibri" panose="020F0502020204030204" pitchFamily="34" charset="0"/>
                        <a:cs typeface="Times New Roman" panose="02020603050405020304" pitchFamily="18" charset="0"/>
                      </a:endParaRPr>
                    </a:p>
                  </a:txBody>
                  <a:tcPr marL="34112" marR="34112" marT="0" marB="0" anchor="ctr"/>
                </a:tc>
                <a:extLst>
                  <a:ext uri="{0D108BD9-81ED-4DB2-BD59-A6C34878D82A}">
                    <a16:rowId xmlns:a16="http://schemas.microsoft.com/office/drawing/2014/main" xmlns="" val="2362546308"/>
                  </a:ext>
                </a:extLst>
              </a:tr>
              <a:tr h="2094925">
                <a:tc>
                  <a:txBody>
                    <a:bodyPr/>
                    <a:lstStyle/>
                    <a:p>
                      <a:pPr>
                        <a:lnSpc>
                          <a:spcPct val="150000"/>
                        </a:lnSpc>
                        <a:spcAft>
                          <a:spcPts val="0"/>
                        </a:spcAft>
                      </a:pPr>
                      <a:r>
                        <a:rPr lang="es-MX" sz="1100" cap="all">
                          <a:effectLst/>
                        </a:rPr>
                        <a:t>(Cabo,</a:t>
                      </a:r>
                      <a:br>
                        <a:rPr lang="es-MX" sz="1100" cap="all">
                          <a:effectLst/>
                        </a:rPr>
                      </a:br>
                      <a:r>
                        <a:rPr lang="es-MX" sz="1100" cap="all">
                          <a:effectLst/>
                        </a:rPr>
                        <a:t>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Medio (carácter instrumental)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Reformar el estado y la sociedad y crear valor público.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Transforma modelos administrativos</a:t>
                      </a:r>
                      <a:br>
                        <a:rPr lang="es-MX" sz="1100">
                          <a:effectLst/>
                        </a:rPr>
                      </a:br>
                      <a:r>
                        <a:rPr lang="es-MX" sz="1100">
                          <a:effectLst/>
                        </a:rPr>
                        <a:t>hacia redes de colaboración Gestión integral, compromisos</a:t>
                      </a:r>
                      <a:br>
                        <a:rPr lang="es-MX" sz="1100">
                          <a:effectLst/>
                        </a:rPr>
                      </a:br>
                      <a:r>
                        <a:rPr lang="es-MX" sz="1100">
                          <a:effectLst/>
                        </a:rPr>
                        <a:t>transversales.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a:effectLst/>
                        </a:rPr>
                        <a:t>Cambio organizacional Gestión holística</a:t>
                      </a:r>
                      <a:br>
                        <a:rPr lang="es-MX" sz="1100">
                          <a:effectLst/>
                        </a:rPr>
                      </a:br>
                      <a:r>
                        <a:rPr lang="es-MX" sz="1100">
                          <a:effectLst/>
                        </a:rPr>
                        <a:t>Gestión pública en</a:t>
                      </a:r>
                      <a:br>
                        <a:rPr lang="es-MX" sz="1100">
                          <a:effectLst/>
                        </a:rPr>
                      </a:br>
                      <a:r>
                        <a:rPr lang="es-MX" sz="1100">
                          <a:effectLst/>
                        </a:rPr>
                        <a:t>colaboración.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tc>
                  <a:txBody>
                    <a:bodyPr/>
                    <a:lstStyle/>
                    <a:p>
                      <a:pPr algn="ctr">
                        <a:lnSpc>
                          <a:spcPct val="150000"/>
                        </a:lnSpc>
                        <a:spcAft>
                          <a:spcPts val="0"/>
                        </a:spcAft>
                      </a:pPr>
                      <a:r>
                        <a:rPr lang="es-MX" sz="1100" dirty="0">
                          <a:effectLst/>
                        </a:rPr>
                        <a:t>Integralidad. Transversalidad. Colaboración.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112" marR="34112" marT="0" marB="0" anchor="ctr"/>
                </a:tc>
                <a:extLst>
                  <a:ext uri="{0D108BD9-81ED-4DB2-BD59-A6C34878D82A}">
                    <a16:rowId xmlns:a16="http://schemas.microsoft.com/office/drawing/2014/main" xmlns="" val="3895682605"/>
                  </a:ext>
                </a:extLst>
              </a:tr>
            </a:tbl>
          </a:graphicData>
        </a:graphic>
      </p:graphicFrame>
    </p:spTree>
    <p:extLst>
      <p:ext uri="{BB962C8B-B14F-4D97-AF65-F5344CB8AC3E}">
        <p14:creationId xmlns:p14="http://schemas.microsoft.com/office/powerpoint/2010/main" val="187247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7055380" cy="816042"/>
          </a:xfrm>
        </p:spPr>
        <p:txBody>
          <a:bodyPr/>
          <a:lstStyle/>
          <a:p>
            <a:r>
              <a:rPr lang="es-MX" dirty="0">
                <a:solidFill>
                  <a:schemeClr val="accent1">
                    <a:lumMod val="75000"/>
                  </a:schemeClr>
                </a:solidFill>
              </a:rPr>
              <a:t>La emergencia del GA</a:t>
            </a:r>
            <a:endParaRPr lang="es-ES" dirty="0">
              <a:solidFill>
                <a:schemeClr val="accent1">
                  <a:lumMod val="75000"/>
                </a:schemeClr>
              </a:solidFill>
            </a:endParaRPr>
          </a:p>
        </p:txBody>
      </p:sp>
      <p:sp>
        <p:nvSpPr>
          <p:cNvPr id="5" name="Marcador de contenido 4"/>
          <p:cNvSpPr>
            <a:spLocks noGrp="1"/>
          </p:cNvSpPr>
          <p:nvPr>
            <p:ph idx="1"/>
          </p:nvPr>
        </p:nvSpPr>
        <p:spPr>
          <a:xfrm>
            <a:off x="467544" y="1537775"/>
            <a:ext cx="7704856" cy="4771545"/>
          </a:xfrm>
        </p:spPr>
        <p:txBody>
          <a:bodyPr>
            <a:normAutofit/>
          </a:bodyPr>
          <a:lstStyle/>
          <a:p>
            <a:r>
              <a:rPr lang="es-MX" dirty="0">
                <a:solidFill>
                  <a:schemeClr val="bg1"/>
                </a:solidFill>
              </a:rPr>
              <a:t>Se modifica poco a poco el patrón de gobernanza:</a:t>
            </a:r>
          </a:p>
          <a:p>
            <a:pPr lvl="1"/>
            <a:r>
              <a:rPr lang="es-MX" dirty="0">
                <a:solidFill>
                  <a:schemeClr val="bg1"/>
                </a:solidFill>
              </a:rPr>
              <a:t>El gobierno comienza a abandonar su ensimismamiento y autosuficiencia</a:t>
            </a:r>
          </a:p>
          <a:p>
            <a:pPr lvl="1"/>
            <a:r>
              <a:rPr lang="es-MX" dirty="0">
                <a:solidFill>
                  <a:schemeClr val="bg1"/>
                </a:solidFill>
              </a:rPr>
              <a:t>Reconoce que más allá de las fronteras burocráticas existen capacidades, conocimientos, información y recursos</a:t>
            </a:r>
          </a:p>
          <a:p>
            <a:pPr lvl="1"/>
            <a:r>
              <a:rPr lang="es-MX" dirty="0">
                <a:solidFill>
                  <a:schemeClr val="bg1"/>
                </a:solidFill>
              </a:rPr>
              <a:t>Para identificar y estructurar mejor los problemas públicos; para establecer alternativas de solución e implementarlas</a:t>
            </a:r>
          </a:p>
          <a:p>
            <a:pPr lvl="1"/>
            <a:r>
              <a:rPr lang="es-MX" dirty="0">
                <a:solidFill>
                  <a:schemeClr val="bg1"/>
                </a:solidFill>
              </a:rPr>
              <a:t>Incluso en asuntos que el gobierno no quiere reconocer y abordar  a falta de incentivos o conveniencia</a:t>
            </a:r>
          </a:p>
          <a:p>
            <a:pPr lvl="1"/>
            <a:r>
              <a:rPr lang="es-MX" dirty="0">
                <a:solidFill>
                  <a:schemeClr val="bg1"/>
                </a:solidFill>
              </a:rPr>
              <a:t>O para vigilar que el gobierno se mantenga en la ruta trazada cuando se enfrentan resistencias por actores afectados</a:t>
            </a: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16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4710" y="452718"/>
            <a:ext cx="7055380" cy="816042"/>
          </a:xfrm>
        </p:spPr>
        <p:txBody>
          <a:bodyPr/>
          <a:lstStyle/>
          <a:p>
            <a:r>
              <a:rPr lang="es-MX" dirty="0">
                <a:solidFill>
                  <a:schemeClr val="accent1">
                    <a:lumMod val="75000"/>
                  </a:schemeClr>
                </a:solidFill>
              </a:rPr>
              <a:t>La emergencia del GA</a:t>
            </a:r>
            <a:endParaRPr lang="es-ES" dirty="0">
              <a:solidFill>
                <a:schemeClr val="accent1">
                  <a:lumMod val="75000"/>
                </a:schemeClr>
              </a:solidFill>
            </a:endParaRPr>
          </a:p>
        </p:txBody>
      </p:sp>
      <p:sp>
        <p:nvSpPr>
          <p:cNvPr id="5" name="Marcador de contenido 4"/>
          <p:cNvSpPr>
            <a:spLocks noGrp="1"/>
          </p:cNvSpPr>
          <p:nvPr>
            <p:ph idx="1"/>
          </p:nvPr>
        </p:nvSpPr>
        <p:spPr>
          <a:xfrm>
            <a:off x="467544" y="1340768"/>
            <a:ext cx="7704856" cy="4771545"/>
          </a:xfrm>
        </p:spPr>
        <p:txBody>
          <a:bodyPr>
            <a:normAutofit fontScale="92500" lnSpcReduction="20000"/>
          </a:bodyPr>
          <a:lstStyle/>
          <a:p>
            <a:r>
              <a:rPr lang="es-MX" dirty="0">
                <a:solidFill>
                  <a:schemeClr val="bg1"/>
                </a:solidFill>
              </a:rPr>
              <a:t>La sociedad deja ser sólo parte del problema para ser también parte de la solución: </a:t>
            </a:r>
          </a:p>
          <a:p>
            <a:pPr lvl="1"/>
            <a:r>
              <a:rPr lang="es-MX" dirty="0">
                <a:solidFill>
                  <a:schemeClr val="bg1"/>
                </a:solidFill>
              </a:rPr>
              <a:t>Ente con recursos significativos que puede colaborar con el gobierno para resolver problemas públicos; o bien</a:t>
            </a:r>
          </a:p>
          <a:p>
            <a:pPr lvl="1"/>
            <a:r>
              <a:rPr lang="es-MX" dirty="0">
                <a:solidFill>
                  <a:schemeClr val="bg1"/>
                </a:solidFill>
              </a:rPr>
              <a:t>Ente que puede ejercer control sobre el gobierno para que haga o deje de hacer cosas que de otra forma no haría</a:t>
            </a:r>
          </a:p>
          <a:p>
            <a:pPr lvl="1"/>
            <a:r>
              <a:rPr lang="es-MX" dirty="0">
                <a:solidFill>
                  <a:schemeClr val="bg1"/>
                </a:solidFill>
              </a:rPr>
              <a:t>Correlato 1: el gobierno requiere de nuevos instrumentos de conducción social, el mando y el control pierden eficacia</a:t>
            </a:r>
          </a:p>
          <a:p>
            <a:pPr lvl="1"/>
            <a:r>
              <a:rPr lang="es-MX" dirty="0">
                <a:solidFill>
                  <a:schemeClr val="bg1"/>
                </a:solidFill>
              </a:rPr>
              <a:t>Correlato 2: el gobierno requiere de nuevos instrumentos de conducción social para aprovechar y canalizar las capacidades auto-organizativas de sus sociedades</a:t>
            </a:r>
          </a:p>
          <a:p>
            <a:pPr lvl="1"/>
            <a:r>
              <a:rPr lang="es-MX" dirty="0">
                <a:solidFill>
                  <a:schemeClr val="bg1"/>
                </a:solidFill>
              </a:rPr>
              <a:t>Correlato 3: las prácticas de interacción de un gobierno con su sociedad pueden subutilizar el potencial y recursos en manos privadas; o bien, explotarlo cabalmente</a:t>
            </a:r>
          </a:p>
          <a:p>
            <a:pPr marL="457207" lvl="1" indent="0">
              <a:buNone/>
            </a:pPr>
            <a:r>
              <a:rPr lang="es-MX" b="1" dirty="0">
                <a:solidFill>
                  <a:schemeClr val="bg1"/>
                </a:solidFill>
              </a:rPr>
              <a:t>El GA aborda los factores y atributos político-administrativos de los cuales depende la capacidad de un gobierno para relacionarse con sus ciudadanos y aprovechar al máximo el potencial y recursos que poseen</a:t>
            </a:r>
          </a:p>
        </p:txBody>
      </p:sp>
      <p:pic>
        <p:nvPicPr>
          <p:cNvPr id="7" name="Picture 4" descr="http://www.gesoc.org.mx/site/img/logotipo_ge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867679"/>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1831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TM02900688[[fn=Faceta]]</Template>
  <TotalTime>2576</TotalTime>
  <Words>6009</Words>
  <Application>Microsoft Macintosh PowerPoint</Application>
  <PresentationFormat>Presentación en pantalla (4:3)</PresentationFormat>
  <Paragraphs>715</Paragraphs>
  <Slides>70</Slides>
  <Notes>4</Notes>
  <HiddenSlides>0</HiddenSlides>
  <MMClips>0</MMClips>
  <ScaleCrop>false</ScaleCrop>
  <HeadingPairs>
    <vt:vector size="4" baseType="variant">
      <vt:variant>
        <vt:lpstr>Tema</vt:lpstr>
      </vt:variant>
      <vt:variant>
        <vt:i4>3</vt:i4>
      </vt:variant>
      <vt:variant>
        <vt:lpstr>Títulos de diapositiva</vt:lpstr>
      </vt:variant>
      <vt:variant>
        <vt:i4>70</vt:i4>
      </vt:variant>
    </vt:vector>
  </HeadingPairs>
  <TitlesOfParts>
    <vt:vector size="73" baseType="lpstr">
      <vt:lpstr>HDOfficeLightV0</vt:lpstr>
      <vt:lpstr>1_HDOfficeLightV0</vt:lpstr>
      <vt:lpstr>Ion</vt:lpstr>
      <vt:lpstr>Gobierno Abierto Aspectos conceptuales básicos y casos  Alejandro González Arreola</vt:lpstr>
      <vt:lpstr>Objetivos de la sesión</vt:lpstr>
      <vt:lpstr>Temas de la sesión (1)</vt:lpstr>
      <vt:lpstr>Temas de la sesión (2)</vt:lpstr>
      <vt:lpstr>Temas de la sesión (1)</vt:lpstr>
      <vt:lpstr>La emergencia del GA</vt:lpstr>
      <vt:lpstr>La emergencia del GA</vt:lpstr>
      <vt:lpstr>La emergencia del GA</vt:lpstr>
      <vt:lpstr>La emergencia del GA</vt:lpstr>
      <vt:lpstr>Temas de la sesión (1)</vt:lpstr>
      <vt:lpstr>¿Qué es Gobierno Abierto?</vt:lpstr>
      <vt:lpstr>¿Qué es Gobierno Abierto?</vt:lpstr>
      <vt:lpstr>GOBIERNO ABIERTO: DEFINICIÓN Y ALCANCES</vt:lpstr>
      <vt:lpstr>¿Qué es, y qué no es, Gobierno Abierto?</vt:lpstr>
      <vt:lpstr>¿Qué es, y qué no es, Gobierno Abierto?</vt:lpstr>
      <vt:lpstr>Ejemplo Datos Abiertos</vt:lpstr>
      <vt:lpstr>Ejemplo Datos Abiertos</vt:lpstr>
      <vt:lpstr>Ejemplo Datos Abiertos</vt:lpstr>
      <vt:lpstr>¿Qué es, y qué no es, Gobierno Abierto?</vt:lpstr>
      <vt:lpstr>¿Qué es, y qué no es, Gobierno Abierto?</vt:lpstr>
      <vt:lpstr>¿Qué es, y qué no es, Gobierno Abierto?</vt:lpstr>
      <vt:lpstr>¿Qué es, y qué no es, Gobierno Abierto?</vt:lpstr>
      <vt:lpstr>¿Qué es, y qué no es, Gobierno Abierto?</vt:lpstr>
      <vt:lpstr>¿Qué es, y qué no es, Gobierno Abierto?</vt:lpstr>
      <vt:lpstr>¿Qué es, y qué no es, Gobierno Abierto?</vt:lpstr>
      <vt:lpstr>¿Qué es, y qué no es, Gobierno Abierto?</vt:lpstr>
      <vt:lpstr>¿Qué es, y qué no es, Gobierno Abierto?</vt:lpstr>
      <vt:lpstr>¿Qué es Gobierno Abierto?</vt:lpstr>
      <vt:lpstr>Temas de la sesión (1)</vt:lpstr>
      <vt:lpstr>Traducción del paradigma de GA práctica gubernativo-administrativa</vt:lpstr>
      <vt:lpstr>Traducción del paradigma de GA práctica gubernativo-administrativa</vt:lpstr>
      <vt:lpstr>GOBIERNO ABIERTO COMO MEDIO Y COMO FIN</vt:lpstr>
      <vt:lpstr>Contexto de la AP en México</vt:lpstr>
      <vt:lpstr>Ejemplos de calidad administrativa en México: INDEP e IDES de GESOC</vt:lpstr>
      <vt:lpstr>Agenda de cambio deseable de la AP</vt:lpstr>
      <vt:lpstr>Agenda de cambio deseable de la AP</vt:lpstr>
      <vt:lpstr>Un medio y un fin</vt:lpstr>
      <vt:lpstr>Agenda de cambio deseable de la AP</vt:lpstr>
      <vt:lpstr>Un medio y un fin</vt:lpstr>
      <vt:lpstr>Definición Gobierno Abierto en el contexto mexicano</vt:lpstr>
      <vt:lpstr>Ejemplos de iniciativas de Políticas públicas para el gobierno abierto</vt:lpstr>
      <vt:lpstr>Ejemplos de iniciativas de Políticas públicas para el gobierno abierto</vt:lpstr>
      <vt:lpstr>Ejemplos de iniciativas de Políticas públicas abiertas</vt:lpstr>
      <vt:lpstr>Ejemplos de iniciativas de Políticas públicas abiertas</vt:lpstr>
      <vt:lpstr>Ejemplos de iniciativas de Políticas públicas abiertas</vt:lpstr>
      <vt:lpstr>Ejemplos de iniciativas de Políticas públicas abiertas</vt:lpstr>
      <vt:lpstr>Ejemplos de iniciativas de Políticas públicas abiertas</vt:lpstr>
      <vt:lpstr>Presentación de PowerPoint</vt:lpstr>
      <vt:lpstr>Clasificación de compromisos de los PNAs como política pública para el gobierno abierto y política pública abierta (generales y desagregrados)</vt:lpstr>
      <vt:lpstr>Ejemplos de iniciativas de Políticas públicas abiertas en el Mundo</vt:lpstr>
      <vt:lpstr>Ejemplos de iniciativas de Políticas públicas abiertas en el Mundo</vt:lpstr>
      <vt:lpstr>Ejemplos de iniciativas de Políticas públicas para el Gobierno Abierto en el Mundo</vt:lpstr>
      <vt:lpstr>Ejemplos de iniciativas de Políticas públicas para el Gobierno Abierto en el Mundo</vt:lpstr>
      <vt:lpstr>Presentación de PowerPoint</vt:lpstr>
      <vt:lpstr>Presentación de PowerPoint</vt:lpstr>
      <vt:lpstr>Gobernanza OGP </vt:lpstr>
      <vt:lpstr>Presentación de PowerPoint</vt:lpstr>
      <vt:lpstr>Presentación de PowerPoint</vt:lpstr>
      <vt:lpstr>Presentación de PowerPoint</vt:lpstr>
      <vt:lpstr>Resultados de los Criterios de Eligibilidad 2015</vt:lpstr>
      <vt:lpstr>Presentación de PowerPoint</vt:lpstr>
      <vt:lpstr>Presentación de PowerPoint</vt:lpstr>
      <vt:lpstr>Presentación de PowerPoint</vt:lpstr>
      <vt:lpstr>Modelo OGP</vt:lpstr>
      <vt:lpstr>CONCLUSIONES</vt:lpstr>
      <vt:lpstr>Conclusiones</vt:lpstr>
      <vt:lpstr>¡Muchas gracias!</vt:lpstr>
      <vt:lpstr>INTRODUCCIÓN </vt:lpstr>
      <vt:lpstr>Elementos distintivos del concepto de Gobierno Abierto como medio o estrategia gubernamental</vt:lpstr>
      <vt:lpstr>Elementos distintivos del concepto de Gobierno Abierto como medio o estrategia gubernamental</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mejora continua para apoyo de la Profesionalización de  Instituciones de Asistencia Privada</dc:title>
  <dc:creator>GesocB</dc:creator>
  <cp:lastModifiedBy>Alicia Mateos</cp:lastModifiedBy>
  <cp:revision>196</cp:revision>
  <dcterms:created xsi:type="dcterms:W3CDTF">2012-05-31T13:57:11Z</dcterms:created>
  <dcterms:modified xsi:type="dcterms:W3CDTF">2018-03-05T15:51:34Z</dcterms:modified>
</cp:coreProperties>
</file>