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7" d="100"/>
          <a:sy n="57" d="100"/>
        </p:scale>
        <p:origin x="-1710" y="-27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2CEA8046-A71F-4605-BF72-DDB4CE1382CE}" type="datetimeFigureOut">
              <a:rPr lang="es-MX" smtClean="0"/>
              <a:pPr/>
              <a:t>08/06/2011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5683ACD-5153-4FE7-A3BB-31434C64F62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CEA8046-A71F-4605-BF72-DDB4CE1382CE}" type="datetimeFigureOut">
              <a:rPr lang="es-MX" smtClean="0"/>
              <a:pPr/>
              <a:t>08/06/2011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5683ACD-5153-4FE7-A3BB-31434C64F62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CEA8046-A71F-4605-BF72-DDB4CE1382CE}" type="datetimeFigureOut">
              <a:rPr lang="es-MX" smtClean="0"/>
              <a:pPr/>
              <a:t>08/06/2011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5683ACD-5153-4FE7-A3BB-31434C64F626}"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CEA8046-A71F-4605-BF72-DDB4CE1382CE}" type="datetimeFigureOut">
              <a:rPr lang="es-MX" smtClean="0"/>
              <a:pPr/>
              <a:t>08/06/2011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5683ACD-5153-4FE7-A3BB-31434C64F626}"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CEA8046-A71F-4605-BF72-DDB4CE1382CE}" type="datetimeFigureOut">
              <a:rPr lang="es-MX" smtClean="0"/>
              <a:pPr/>
              <a:t>08/06/2011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5683ACD-5153-4FE7-A3BB-31434C64F62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2CEA8046-A71F-4605-BF72-DDB4CE1382CE}" type="datetimeFigureOut">
              <a:rPr lang="es-MX" smtClean="0"/>
              <a:pPr/>
              <a:t>08/06/2011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5683ACD-5153-4FE7-A3BB-31434C64F62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2CEA8046-A71F-4605-BF72-DDB4CE1382CE}" type="datetimeFigureOut">
              <a:rPr lang="es-MX" smtClean="0"/>
              <a:pPr/>
              <a:t>08/06/2011</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C5683ACD-5153-4FE7-A3BB-31434C64F62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CEA8046-A71F-4605-BF72-DDB4CE1382CE}" type="datetimeFigureOut">
              <a:rPr lang="es-MX" smtClean="0"/>
              <a:pPr/>
              <a:t>08/06/2011</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C5683ACD-5153-4FE7-A3BB-31434C64F62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CEA8046-A71F-4605-BF72-DDB4CE1382CE}" type="datetimeFigureOut">
              <a:rPr lang="es-MX" smtClean="0"/>
              <a:pPr/>
              <a:t>08/06/2011</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C5683ACD-5153-4FE7-A3BB-31434C64F62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CEA8046-A71F-4605-BF72-DDB4CE1382CE}" type="datetimeFigureOut">
              <a:rPr lang="es-MX" smtClean="0"/>
              <a:pPr/>
              <a:t>08/06/2011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5683ACD-5153-4FE7-A3BB-31434C64F62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CEA8046-A71F-4605-BF72-DDB4CE1382CE}" type="datetimeFigureOut">
              <a:rPr lang="es-MX" smtClean="0"/>
              <a:pPr/>
              <a:t>08/06/2011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5683ACD-5153-4FE7-A3BB-31434C64F62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EA8046-A71F-4605-BF72-DDB4CE1382CE}" type="datetimeFigureOut">
              <a:rPr lang="es-MX" smtClean="0"/>
              <a:pPr/>
              <a:t>08/06/2011</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683ACD-5153-4FE7-A3BB-31434C64F626}"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395536" y="260648"/>
            <a:ext cx="8280920" cy="1077218"/>
          </a:xfrm>
          <a:prstGeom prst="rect">
            <a:avLst/>
          </a:prstGeom>
          <a:noFill/>
        </p:spPr>
        <p:txBody>
          <a:bodyPr wrap="square" rtlCol="0">
            <a:spAutoFit/>
          </a:bodyPr>
          <a:lstStyle/>
          <a:p>
            <a:pPr algn="ctr"/>
            <a:r>
              <a:rPr lang="es-MX" sz="1600" b="1" dirty="0" smtClean="0"/>
              <a:t>GOBIERNO DEL ESTADO DE QUINTANA ROO</a:t>
            </a:r>
          </a:p>
          <a:p>
            <a:pPr algn="ctr"/>
            <a:r>
              <a:rPr lang="es-MX" sz="1600" b="1" dirty="0" smtClean="0"/>
              <a:t>ARCHIVO GENERAL DEL ESTADO</a:t>
            </a:r>
          </a:p>
          <a:p>
            <a:pPr algn="ctr"/>
            <a:r>
              <a:rPr lang="es-MX" sz="1600" b="1" dirty="0" smtClean="0"/>
              <a:t>TABLA GENERAL DE TIEMPOS DE GUARDA PRECAUTORIA DE LA DOCUMENTACION GENERADA POR LAS DEPENDENCIAS Y ENTIDADES DE LA ADMINISTRACION PUBLICA ESTATAL</a:t>
            </a:r>
            <a:endParaRPr lang="es-MX" sz="1600" b="1" dirty="0"/>
          </a:p>
        </p:txBody>
      </p:sp>
      <p:graphicFrame>
        <p:nvGraphicFramePr>
          <p:cNvPr id="7" name="6 Tabla"/>
          <p:cNvGraphicFramePr>
            <a:graphicFrameLocks noGrp="1"/>
          </p:cNvGraphicFramePr>
          <p:nvPr/>
        </p:nvGraphicFramePr>
        <p:xfrm>
          <a:off x="251520" y="1412776"/>
          <a:ext cx="8136904" cy="4104456"/>
        </p:xfrm>
        <a:graphic>
          <a:graphicData uri="http://schemas.openxmlformats.org/drawingml/2006/table">
            <a:tbl>
              <a:tblPr/>
              <a:tblGrid>
                <a:gridCol w="2177438"/>
                <a:gridCol w="1249054"/>
                <a:gridCol w="4710412"/>
              </a:tblGrid>
              <a:tr h="498952">
                <a:tc>
                  <a:txBody>
                    <a:bodyPr/>
                    <a:lstStyle/>
                    <a:p>
                      <a:pPr algn="ctr">
                        <a:spcAft>
                          <a:spcPts val="0"/>
                        </a:spcAft>
                      </a:pPr>
                      <a:r>
                        <a:rPr lang="es-ES" sz="1000" b="1" dirty="0">
                          <a:latin typeface="Times New Roman"/>
                          <a:ea typeface="Times New Roman"/>
                        </a:rPr>
                        <a:t>VALOR O CARÁCTER DOCUMENTAL </a:t>
                      </a:r>
                      <a:endParaRPr lang="es-MX" sz="1000" dirty="0">
                        <a:latin typeface="Times New Roman"/>
                        <a:ea typeface="Times New Roman"/>
                      </a:endParaRPr>
                    </a:p>
                  </a:txBody>
                  <a:tcPr marL="50380" marR="50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dirty="0">
                          <a:latin typeface="Times New Roman"/>
                          <a:ea typeface="Times New Roman"/>
                        </a:rPr>
                        <a:t>TIEMPOS DE RESGUARDO </a:t>
                      </a:r>
                      <a:endParaRPr lang="es-MX" sz="1000" dirty="0">
                        <a:latin typeface="Times New Roman"/>
                        <a:ea typeface="Times New Roman"/>
                      </a:endParaRPr>
                    </a:p>
                  </a:txBody>
                  <a:tcPr marL="50380" marR="50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dirty="0">
                          <a:latin typeface="Times New Roman"/>
                          <a:ea typeface="Times New Roman"/>
                        </a:rPr>
                        <a:t>COMENTARIOS</a:t>
                      </a:r>
                      <a:endParaRPr lang="es-MX" sz="1000" dirty="0">
                        <a:latin typeface="Times New Roman"/>
                        <a:ea typeface="Times New Roman"/>
                      </a:endParaRPr>
                    </a:p>
                  </a:txBody>
                  <a:tcPr marL="50380" marR="50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2405">
                <a:tc>
                  <a:txBody>
                    <a:bodyPr/>
                    <a:lstStyle/>
                    <a:p>
                      <a:pPr algn="l">
                        <a:spcAft>
                          <a:spcPts val="0"/>
                        </a:spcAft>
                      </a:pPr>
                      <a:endParaRPr lang="es-MX" sz="1000" dirty="0">
                        <a:latin typeface="Times New Roman"/>
                        <a:ea typeface="Times New Roman"/>
                      </a:endParaRPr>
                    </a:p>
                    <a:p>
                      <a:pPr algn="l">
                        <a:spcAft>
                          <a:spcPts val="0"/>
                        </a:spcAft>
                      </a:pPr>
                      <a:r>
                        <a:rPr lang="es-ES" sz="1000" b="1" dirty="0">
                          <a:latin typeface="Times New Roman"/>
                          <a:ea typeface="Times New Roman"/>
                        </a:rPr>
                        <a:t>ADMINISTRATIVO</a:t>
                      </a:r>
                      <a:endParaRPr lang="es-MX" sz="1000" dirty="0">
                        <a:latin typeface="Times New Roman"/>
                        <a:ea typeface="Times New Roman"/>
                      </a:endParaRPr>
                    </a:p>
                  </a:txBody>
                  <a:tcPr marL="50380" marR="50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MX" sz="1000" dirty="0">
                        <a:latin typeface="Times New Roman"/>
                        <a:ea typeface="Times New Roman"/>
                      </a:endParaRPr>
                    </a:p>
                    <a:p>
                      <a:pPr algn="ctr">
                        <a:spcAft>
                          <a:spcPts val="0"/>
                        </a:spcAft>
                      </a:pPr>
                      <a:r>
                        <a:rPr lang="es-ES" sz="1000" b="1" dirty="0">
                          <a:latin typeface="Times New Roman"/>
                          <a:ea typeface="Times New Roman"/>
                        </a:rPr>
                        <a:t>5 años</a:t>
                      </a:r>
                      <a:endParaRPr lang="es-MX" sz="1000" dirty="0">
                        <a:latin typeface="Times New Roman"/>
                        <a:ea typeface="Times New Roman"/>
                      </a:endParaRPr>
                    </a:p>
                  </a:txBody>
                  <a:tcPr marL="50380" marR="50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000" dirty="0">
                          <a:latin typeface="Times New Roman"/>
                          <a:ea typeface="Times New Roman"/>
                        </a:rPr>
                        <a:t>Para aquellos expedientes que tienen valor o carácter administrativo el tiempo máximo de conservación en los Archivos de Concentración será de cinco años, haciendo la aclaración que podrá reducirse este tiempo, dependiendo de la importancia y uso de la información contenida en los documentos (copias).</a:t>
                      </a:r>
                      <a:endParaRPr lang="es-MX" sz="1000" dirty="0">
                        <a:latin typeface="Times New Roman"/>
                        <a:ea typeface="Times New Roman"/>
                      </a:endParaRPr>
                    </a:p>
                    <a:p>
                      <a:pPr algn="just">
                        <a:spcAft>
                          <a:spcPts val="0"/>
                        </a:spcAft>
                      </a:pPr>
                      <a:r>
                        <a:rPr lang="es-ES" sz="1000" dirty="0">
                          <a:latin typeface="Times New Roman"/>
                          <a:ea typeface="Times New Roman"/>
                        </a:rPr>
                        <a:t>Una vez que concluye el tiempo fijado para su guarda precautoria, la instancia al que pertenezca deberá  requerir el dictamen de baja correspondiente ante el Archivo General del Estado, para definir el destino final de la documentación.</a:t>
                      </a:r>
                      <a:endParaRPr lang="es-MX" sz="1000" dirty="0">
                        <a:latin typeface="Times New Roman"/>
                        <a:ea typeface="Times New Roman"/>
                      </a:endParaRPr>
                    </a:p>
                  </a:txBody>
                  <a:tcPr marL="50380" marR="50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2405">
                <a:tc>
                  <a:txBody>
                    <a:bodyPr/>
                    <a:lstStyle/>
                    <a:p>
                      <a:pPr algn="l">
                        <a:spcAft>
                          <a:spcPts val="0"/>
                        </a:spcAft>
                      </a:pPr>
                      <a:endParaRPr lang="es-MX" sz="1000">
                        <a:latin typeface="Times New Roman"/>
                        <a:ea typeface="Times New Roman"/>
                      </a:endParaRPr>
                    </a:p>
                    <a:p>
                      <a:pPr algn="l">
                        <a:spcAft>
                          <a:spcPts val="0"/>
                        </a:spcAft>
                      </a:pPr>
                      <a:r>
                        <a:rPr lang="es-ES" sz="1000" b="1">
                          <a:latin typeface="Times New Roman"/>
                          <a:ea typeface="Times New Roman"/>
                        </a:rPr>
                        <a:t>FISCAL O CONTABLE</a:t>
                      </a:r>
                      <a:endParaRPr lang="es-MX" sz="1000">
                        <a:latin typeface="Times New Roman"/>
                        <a:ea typeface="Times New Roman"/>
                      </a:endParaRPr>
                    </a:p>
                  </a:txBody>
                  <a:tcPr marL="50380" marR="50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MX" sz="1000" dirty="0">
                        <a:latin typeface="Times New Roman"/>
                        <a:ea typeface="Times New Roman"/>
                      </a:endParaRPr>
                    </a:p>
                    <a:p>
                      <a:pPr algn="ctr">
                        <a:spcAft>
                          <a:spcPts val="0"/>
                        </a:spcAft>
                      </a:pPr>
                      <a:r>
                        <a:rPr lang="es-ES" sz="1000" b="1" dirty="0">
                          <a:latin typeface="Times New Roman"/>
                          <a:ea typeface="Times New Roman"/>
                        </a:rPr>
                        <a:t>6 años</a:t>
                      </a:r>
                      <a:endParaRPr lang="es-MX" sz="1000" dirty="0">
                        <a:latin typeface="Times New Roman"/>
                        <a:ea typeface="Times New Roman"/>
                      </a:endParaRPr>
                    </a:p>
                  </a:txBody>
                  <a:tcPr marL="50380" marR="50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000" dirty="0">
                          <a:latin typeface="Times New Roman"/>
                          <a:ea typeface="Times New Roman"/>
                        </a:rPr>
                        <a:t>Para aquellos expedientes que tienen valor  fiscal o contable el tiempo máximo de conservación en los Archivos de Concentración será de seis años como máximo, haciendo la aclaración que podrá reducirse este tiempo si la documentación es copia y se sabe sobre la existencia de las originales.</a:t>
                      </a:r>
                      <a:endParaRPr lang="es-MX" sz="1000" dirty="0">
                        <a:latin typeface="Times New Roman"/>
                        <a:ea typeface="Times New Roman"/>
                      </a:endParaRPr>
                    </a:p>
                    <a:p>
                      <a:pPr algn="just">
                        <a:spcAft>
                          <a:spcPts val="0"/>
                        </a:spcAft>
                      </a:pPr>
                      <a:r>
                        <a:rPr lang="es-ES" sz="1000" dirty="0">
                          <a:latin typeface="Times New Roman"/>
                          <a:ea typeface="Times New Roman"/>
                        </a:rPr>
                        <a:t>Una vez que concluye el tiempo fijado para su guarda precautoria, la instancia al que pertenezca deberá  requerir el dictamen de baja correspondiente ante el Archivo General del Estado, para definir el destino final de la documentación</a:t>
                      </a:r>
                      <a:endParaRPr lang="es-MX" sz="1000" dirty="0">
                        <a:latin typeface="Times New Roman"/>
                        <a:ea typeface="Times New Roman"/>
                      </a:endParaRPr>
                    </a:p>
                  </a:txBody>
                  <a:tcPr marL="50380" marR="50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0694">
                <a:tc>
                  <a:txBody>
                    <a:bodyPr/>
                    <a:lstStyle/>
                    <a:p>
                      <a:pPr algn="l">
                        <a:spcAft>
                          <a:spcPts val="0"/>
                        </a:spcAft>
                      </a:pPr>
                      <a:endParaRPr lang="es-MX" sz="1000">
                        <a:latin typeface="Times New Roman"/>
                        <a:ea typeface="Times New Roman"/>
                      </a:endParaRPr>
                    </a:p>
                    <a:p>
                      <a:pPr algn="l">
                        <a:spcAft>
                          <a:spcPts val="0"/>
                        </a:spcAft>
                      </a:pPr>
                      <a:r>
                        <a:rPr lang="es-ES" sz="1000" b="1">
                          <a:latin typeface="Times New Roman"/>
                          <a:ea typeface="Times New Roman"/>
                        </a:rPr>
                        <a:t>LEGAL</a:t>
                      </a:r>
                      <a:endParaRPr lang="es-MX" sz="1000">
                        <a:latin typeface="Times New Roman"/>
                        <a:ea typeface="Times New Roman"/>
                      </a:endParaRPr>
                    </a:p>
                  </a:txBody>
                  <a:tcPr marL="50380" marR="50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MX" sz="1000" dirty="0">
                        <a:latin typeface="Times New Roman"/>
                        <a:ea typeface="Times New Roman"/>
                      </a:endParaRPr>
                    </a:p>
                    <a:p>
                      <a:pPr algn="ctr">
                        <a:spcAft>
                          <a:spcPts val="0"/>
                        </a:spcAft>
                      </a:pPr>
                      <a:r>
                        <a:rPr lang="es-ES" sz="1000" b="1" dirty="0">
                          <a:latin typeface="Times New Roman"/>
                          <a:ea typeface="Times New Roman"/>
                        </a:rPr>
                        <a:t>8 años</a:t>
                      </a:r>
                      <a:endParaRPr lang="es-MX" sz="1000" dirty="0">
                        <a:latin typeface="Times New Roman"/>
                        <a:ea typeface="Times New Roman"/>
                      </a:endParaRPr>
                    </a:p>
                  </a:txBody>
                  <a:tcPr marL="50380" marR="50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000" dirty="0">
                          <a:latin typeface="Times New Roman"/>
                          <a:ea typeface="Times New Roman"/>
                        </a:rPr>
                        <a:t>Para aquellos expedientes que tienen valor o carácter Legal el tiempo máximo de conservación en los Archivos de Concentración será de ocho años como máximo, haciendo la aclaración que podrá reducirse este tiempo si la documentación es copia y se sabe sobre la existencia de las originales.</a:t>
                      </a:r>
                      <a:endParaRPr lang="es-MX" sz="1000" dirty="0">
                        <a:latin typeface="Times New Roman"/>
                        <a:ea typeface="Times New Roman"/>
                      </a:endParaRPr>
                    </a:p>
                    <a:p>
                      <a:pPr algn="just">
                        <a:spcAft>
                          <a:spcPts val="0"/>
                        </a:spcAft>
                      </a:pPr>
                      <a:r>
                        <a:rPr lang="es-ES" sz="1000" dirty="0">
                          <a:latin typeface="Times New Roman"/>
                          <a:ea typeface="Times New Roman"/>
                        </a:rPr>
                        <a:t>Una vez que concluye el tiempo fijado para su guarda precautoria, la instancia al que pertenezca deberá  requerir el dictamen de baja correspondiente ante el Archivo General del Estado, para definir el destino final de la documentación</a:t>
                      </a:r>
                      <a:endParaRPr lang="es-MX" sz="1000" dirty="0">
                        <a:latin typeface="Times New Roman"/>
                        <a:ea typeface="Times New Roman"/>
                      </a:endParaRPr>
                    </a:p>
                  </a:txBody>
                  <a:tcPr marL="50380" marR="50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9" name="Picture 5" descr="2"/>
          <p:cNvPicPr>
            <a:picLocks noChangeAspect="1" noChangeArrowheads="1"/>
          </p:cNvPicPr>
          <p:nvPr/>
        </p:nvPicPr>
        <p:blipFill>
          <a:blip r:embed="rId2" cstate="print"/>
          <a:srcRect/>
          <a:stretch>
            <a:fillRect/>
          </a:stretch>
        </p:blipFill>
        <p:spPr bwMode="auto">
          <a:xfrm>
            <a:off x="7308304" y="0"/>
            <a:ext cx="1177925" cy="517525"/>
          </a:xfrm>
          <a:prstGeom prst="rect">
            <a:avLst/>
          </a:prstGeom>
          <a:noFill/>
          <a:ln w="9525">
            <a:noFill/>
            <a:miter lim="800000"/>
            <a:headEnd/>
            <a:tailEnd/>
          </a:ln>
        </p:spPr>
      </p:pic>
      <p:pic>
        <p:nvPicPr>
          <p:cNvPr id="10" name="Picture 7" descr="PIE"/>
          <p:cNvPicPr>
            <a:picLocks noChangeAspect="1" noChangeArrowheads="1"/>
          </p:cNvPicPr>
          <p:nvPr/>
        </p:nvPicPr>
        <p:blipFill>
          <a:blip r:embed="rId3" cstate="print"/>
          <a:srcRect/>
          <a:stretch>
            <a:fillRect/>
          </a:stretch>
        </p:blipFill>
        <p:spPr bwMode="auto">
          <a:xfrm>
            <a:off x="539552" y="5848350"/>
            <a:ext cx="7448550" cy="1009650"/>
          </a:xfrm>
          <a:prstGeom prst="rect">
            <a:avLst/>
          </a:prstGeom>
          <a:noFill/>
          <a:ln w="9525">
            <a:noFill/>
            <a:miter lim="800000"/>
            <a:headEnd/>
            <a:tailEnd/>
          </a:ln>
        </p:spPr>
      </p:pic>
      <p:pic>
        <p:nvPicPr>
          <p:cNvPr id="11" name="Picture 4" descr="1"/>
          <p:cNvPicPr>
            <a:picLocks noChangeAspect="1" noChangeArrowheads="1"/>
          </p:cNvPicPr>
          <p:nvPr>
            <p:ph type="ctrTitle"/>
          </p:nvPr>
        </p:nvPicPr>
        <p:blipFill>
          <a:blip r:embed="rId4" cstate="print"/>
          <a:srcRect/>
          <a:stretch>
            <a:fillRect/>
          </a:stretch>
        </p:blipFill>
        <p:spPr>
          <a:xfrm>
            <a:off x="611560" y="0"/>
            <a:ext cx="1327150" cy="596900"/>
          </a:xfrm>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315</Words>
  <Application>Microsoft Office PowerPoint</Application>
  <PresentationFormat>Presentación en pantalla (4:3)</PresentationFormat>
  <Paragraphs>24</Paragraphs>
  <Slides>1</Slides>
  <Notes>0</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Tema de Office</vt:lpstr>
      <vt:lpstr>Diapositiva 1</vt:lpstr>
    </vt:vector>
  </TitlesOfParts>
  <Company>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AGEQROO</dc:creator>
  <cp:lastModifiedBy>Windows Vista</cp:lastModifiedBy>
  <cp:revision>9</cp:revision>
  <dcterms:created xsi:type="dcterms:W3CDTF">2010-08-10T18:16:39Z</dcterms:created>
  <dcterms:modified xsi:type="dcterms:W3CDTF">2011-06-08T18:11:05Z</dcterms:modified>
</cp:coreProperties>
</file>