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951" autoAdjust="0"/>
  </p:normalViewPr>
  <p:slideViewPr>
    <p:cSldViewPr>
      <p:cViewPr>
        <p:scale>
          <a:sx n="90" d="100"/>
          <a:sy n="90" d="100"/>
        </p:scale>
        <p:origin x="-258" y="19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AA997-AC92-4E20-8A12-EA0D7773A790}" type="datetimeFigureOut">
              <a:rPr lang="es-MX" smtClean="0"/>
              <a:t>08/06/2011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ACC72-B7DF-496C-97A8-855B292A26A2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ACC72-B7DF-496C-97A8-855B292A26A2}" type="slidenum">
              <a:rPr lang="es-MX" smtClean="0"/>
              <a:t>11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30BD-86D0-436F-959B-10E603E180D8}" type="datetimeFigureOut">
              <a:rPr lang="es-MX" smtClean="0"/>
              <a:pPr/>
              <a:t>08/06/2011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67A8-F7FD-441D-93D2-9D5BD938B5F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30BD-86D0-436F-959B-10E603E180D8}" type="datetimeFigureOut">
              <a:rPr lang="es-MX" smtClean="0"/>
              <a:pPr/>
              <a:t>08/06/2011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67A8-F7FD-441D-93D2-9D5BD938B5F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30BD-86D0-436F-959B-10E603E180D8}" type="datetimeFigureOut">
              <a:rPr lang="es-MX" smtClean="0"/>
              <a:pPr/>
              <a:t>08/06/2011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67A8-F7FD-441D-93D2-9D5BD938B5F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30BD-86D0-436F-959B-10E603E180D8}" type="datetimeFigureOut">
              <a:rPr lang="es-MX" smtClean="0"/>
              <a:pPr/>
              <a:t>08/06/2011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67A8-F7FD-441D-93D2-9D5BD938B5F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30BD-86D0-436F-959B-10E603E180D8}" type="datetimeFigureOut">
              <a:rPr lang="es-MX" smtClean="0"/>
              <a:pPr/>
              <a:t>08/06/2011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67A8-F7FD-441D-93D2-9D5BD938B5F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30BD-86D0-436F-959B-10E603E180D8}" type="datetimeFigureOut">
              <a:rPr lang="es-MX" smtClean="0"/>
              <a:pPr/>
              <a:t>08/06/2011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67A8-F7FD-441D-93D2-9D5BD938B5F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30BD-86D0-436F-959B-10E603E180D8}" type="datetimeFigureOut">
              <a:rPr lang="es-MX" smtClean="0"/>
              <a:pPr/>
              <a:t>08/06/2011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67A8-F7FD-441D-93D2-9D5BD938B5F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30BD-86D0-436F-959B-10E603E180D8}" type="datetimeFigureOut">
              <a:rPr lang="es-MX" smtClean="0"/>
              <a:pPr/>
              <a:t>08/06/2011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67A8-F7FD-441D-93D2-9D5BD938B5F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30BD-86D0-436F-959B-10E603E180D8}" type="datetimeFigureOut">
              <a:rPr lang="es-MX" smtClean="0"/>
              <a:pPr/>
              <a:t>08/06/2011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67A8-F7FD-441D-93D2-9D5BD938B5F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30BD-86D0-436F-959B-10E603E180D8}" type="datetimeFigureOut">
              <a:rPr lang="es-MX" smtClean="0"/>
              <a:pPr/>
              <a:t>08/06/2011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67A8-F7FD-441D-93D2-9D5BD938B5F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30BD-86D0-436F-959B-10E603E180D8}" type="datetimeFigureOut">
              <a:rPr lang="es-MX" smtClean="0"/>
              <a:pPr/>
              <a:t>08/06/2011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67A8-F7FD-441D-93D2-9D5BD938B5F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230BD-86D0-436F-959B-10E603E180D8}" type="datetimeFigureOut">
              <a:rPr lang="es-MX" smtClean="0"/>
              <a:pPr/>
              <a:t>08/06/2011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C67A8-F7FD-441D-93D2-9D5BD938B5F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39552" y="620688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3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539552" y="1412776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latin typeface="Calibri" pitchFamily="34" charset="0"/>
              </a:rPr>
              <a:t>ARCHIVO GENERAL DEL ESTADO DE Q. ROO</a:t>
            </a:r>
          </a:p>
          <a:p>
            <a:pPr algn="ctr"/>
            <a:endParaRPr lang="es-MX" sz="3200" b="1" dirty="0">
              <a:latin typeface="Calibri" pitchFamily="34" charset="0"/>
            </a:endParaRPr>
          </a:p>
          <a:p>
            <a:pPr algn="ctr"/>
            <a:endParaRPr lang="es-MX" sz="3200" b="1" dirty="0" smtClean="0">
              <a:latin typeface="Calibri" pitchFamily="34" charset="0"/>
            </a:endParaRPr>
          </a:p>
          <a:p>
            <a:pPr algn="ctr"/>
            <a:r>
              <a:rPr lang="es-MX" sz="3200" b="1" dirty="0" smtClean="0">
                <a:latin typeface="Calibri" pitchFamily="34" charset="0"/>
              </a:rPr>
              <a:t>GUIA PARA EL LLENADO DE LOS FORMATOS DE ARCHIVO DE TRAMITE, ARCHIVO DE CONCENTRACION, ARCHIVO HISTORICO Y BAJA DOCUMENTAL</a:t>
            </a:r>
            <a:endParaRPr lang="es-MX" sz="3200" dirty="0"/>
          </a:p>
        </p:txBody>
      </p:sp>
      <p:pic>
        <p:nvPicPr>
          <p:cNvPr id="10" name="Picture 7" descr="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5300663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91952" y="773088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3200" dirty="0"/>
          </a:p>
        </p:txBody>
      </p:sp>
      <p:pic>
        <p:nvPicPr>
          <p:cNvPr id="12" name="Picture 4" descr="1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333375"/>
            <a:ext cx="1327150" cy="596900"/>
          </a:xfrm>
          <a:noFill/>
          <a:ln/>
        </p:spPr>
      </p:pic>
      <p:pic>
        <p:nvPicPr>
          <p:cNvPr id="13" name="Picture 5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388" y="404813"/>
            <a:ext cx="11779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4 Rectángulo"/>
          <p:cNvSpPr>
            <a:spLocks noChangeArrowheads="1"/>
          </p:cNvSpPr>
          <p:nvPr/>
        </p:nvSpPr>
        <p:spPr bwMode="auto">
          <a:xfrm>
            <a:off x="684213" y="1187450"/>
            <a:ext cx="1841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3200">
              <a:latin typeface="Calibri" pitchFamily="34" charset="0"/>
            </a:endParaRPr>
          </a:p>
        </p:txBody>
      </p:sp>
      <p:sp>
        <p:nvSpPr>
          <p:cNvPr id="48132" name="6 Rectángulo"/>
          <p:cNvSpPr>
            <a:spLocks noChangeArrowheads="1"/>
          </p:cNvSpPr>
          <p:nvPr/>
        </p:nvSpPr>
        <p:spPr bwMode="auto">
          <a:xfrm>
            <a:off x="144463" y="620713"/>
            <a:ext cx="8820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3" name="5 Rectángulo"/>
          <p:cNvSpPr>
            <a:spLocks noChangeArrowheads="1"/>
          </p:cNvSpPr>
          <p:nvPr/>
        </p:nvSpPr>
        <p:spPr bwMode="auto">
          <a:xfrm>
            <a:off x="4035425" y="324485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2000">
              <a:latin typeface="Calibri" pitchFamily="34" charset="0"/>
            </a:endParaRPr>
          </a:p>
        </p:txBody>
      </p:sp>
      <p:sp>
        <p:nvSpPr>
          <p:cNvPr id="48134" name="7 Rectángulo"/>
          <p:cNvSpPr>
            <a:spLocks noChangeArrowheads="1"/>
          </p:cNvSpPr>
          <p:nvPr/>
        </p:nvSpPr>
        <p:spPr bwMode="auto">
          <a:xfrm>
            <a:off x="2051050" y="692150"/>
            <a:ext cx="43195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5" name="9 Rectángulo"/>
          <p:cNvSpPr>
            <a:spLocks noChangeArrowheads="1"/>
          </p:cNvSpPr>
          <p:nvPr/>
        </p:nvSpPr>
        <p:spPr bwMode="auto">
          <a:xfrm>
            <a:off x="755650" y="549275"/>
            <a:ext cx="806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6" name="12 Rectángulo"/>
          <p:cNvSpPr>
            <a:spLocks noChangeArrowheads="1"/>
          </p:cNvSpPr>
          <p:nvPr/>
        </p:nvSpPr>
        <p:spPr bwMode="auto">
          <a:xfrm>
            <a:off x="468313" y="1700213"/>
            <a:ext cx="806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400" b="1"/>
          </a:p>
        </p:txBody>
      </p:sp>
      <p:sp>
        <p:nvSpPr>
          <p:cNvPr id="48137" name="13 Rectángulo"/>
          <p:cNvSpPr>
            <a:spLocks noChangeArrowheads="1"/>
          </p:cNvSpPr>
          <p:nvPr/>
        </p:nvSpPr>
        <p:spPr bwMode="auto">
          <a:xfrm>
            <a:off x="323850" y="476250"/>
            <a:ext cx="835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600" b="1">
              <a:cs typeface="Times New Roman" pitchFamily="18" charset="0"/>
            </a:endParaRPr>
          </a:p>
        </p:txBody>
      </p:sp>
      <p:sp>
        <p:nvSpPr>
          <p:cNvPr id="48138" name="11 Rectángulo"/>
          <p:cNvSpPr>
            <a:spLocks noChangeArrowheads="1"/>
          </p:cNvSpPr>
          <p:nvPr/>
        </p:nvSpPr>
        <p:spPr bwMode="auto">
          <a:xfrm>
            <a:off x="468313" y="44450"/>
            <a:ext cx="7920037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 sz="3200" b="1">
              <a:cs typeface="Arial" pitchFamily="34" charset="0"/>
            </a:endParaRPr>
          </a:p>
        </p:txBody>
      </p:sp>
      <p:sp>
        <p:nvSpPr>
          <p:cNvPr id="48139" name="14 Rectángulo"/>
          <p:cNvSpPr>
            <a:spLocks noChangeArrowheads="1"/>
          </p:cNvSpPr>
          <p:nvPr/>
        </p:nvSpPr>
        <p:spPr bwMode="auto">
          <a:xfrm>
            <a:off x="539750" y="549275"/>
            <a:ext cx="8135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MX" sz="2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8140" name="15 Rectángulo"/>
          <p:cNvSpPr>
            <a:spLocks noChangeArrowheads="1"/>
          </p:cNvSpPr>
          <p:nvPr/>
        </p:nvSpPr>
        <p:spPr bwMode="auto">
          <a:xfrm>
            <a:off x="468313" y="1652588"/>
            <a:ext cx="80645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  <p:sp>
        <p:nvSpPr>
          <p:cNvPr id="48141" name="17 Rectángulo"/>
          <p:cNvSpPr>
            <a:spLocks noChangeArrowheads="1"/>
          </p:cNvSpPr>
          <p:nvPr/>
        </p:nvSpPr>
        <p:spPr bwMode="auto">
          <a:xfrm>
            <a:off x="539750" y="620713"/>
            <a:ext cx="79930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endParaRPr lang="es-ES" sz="2800">
              <a:latin typeface="Calibri" pitchFamily="34" charset="0"/>
            </a:endParaRPr>
          </a:p>
        </p:txBody>
      </p:sp>
      <p:sp>
        <p:nvSpPr>
          <p:cNvPr id="48144" name="18 Rectángulo"/>
          <p:cNvSpPr>
            <a:spLocks noChangeArrowheads="1"/>
          </p:cNvSpPr>
          <p:nvPr/>
        </p:nvSpPr>
        <p:spPr bwMode="auto">
          <a:xfrm>
            <a:off x="323850" y="1125538"/>
            <a:ext cx="84963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/>
          </a:p>
        </p:txBody>
      </p:sp>
      <p:sp>
        <p:nvSpPr>
          <p:cNvPr id="48145" name="20 Rectángulo"/>
          <p:cNvSpPr>
            <a:spLocks noChangeArrowheads="1"/>
          </p:cNvSpPr>
          <p:nvPr/>
        </p:nvSpPr>
        <p:spPr bwMode="auto">
          <a:xfrm>
            <a:off x="323850" y="549275"/>
            <a:ext cx="8208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2800" b="1"/>
          </a:p>
        </p:txBody>
      </p:sp>
      <p:sp>
        <p:nvSpPr>
          <p:cNvPr id="48146" name="21 Rectángulo"/>
          <p:cNvSpPr>
            <a:spLocks noChangeArrowheads="1"/>
          </p:cNvSpPr>
          <p:nvPr/>
        </p:nvSpPr>
        <p:spPr bwMode="auto">
          <a:xfrm>
            <a:off x="0" y="476250"/>
            <a:ext cx="87487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</p:txBody>
      </p:sp>
      <p:sp>
        <p:nvSpPr>
          <p:cNvPr id="48147" name="23 Rectángulo"/>
          <p:cNvSpPr>
            <a:spLocks noChangeArrowheads="1"/>
          </p:cNvSpPr>
          <p:nvPr/>
        </p:nvSpPr>
        <p:spPr bwMode="auto">
          <a:xfrm>
            <a:off x="1116013" y="476250"/>
            <a:ext cx="64801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/>
          </a:p>
        </p:txBody>
      </p:sp>
      <p:sp>
        <p:nvSpPr>
          <p:cNvPr id="48148" name="25 Rectángulo"/>
          <p:cNvSpPr>
            <a:spLocks noChangeArrowheads="1"/>
          </p:cNvSpPr>
          <p:nvPr/>
        </p:nvSpPr>
        <p:spPr bwMode="auto">
          <a:xfrm>
            <a:off x="395288" y="2081213"/>
            <a:ext cx="8424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468313" y="1557338"/>
            <a:ext cx="8207375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323850" y="1628775"/>
            <a:ext cx="8496300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8151" name="30 Rectángulo"/>
          <p:cNvSpPr>
            <a:spLocks noChangeArrowheads="1"/>
          </p:cNvSpPr>
          <p:nvPr/>
        </p:nvSpPr>
        <p:spPr bwMode="auto">
          <a:xfrm>
            <a:off x="539750" y="1628775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800" b="1"/>
          </a:p>
        </p:txBody>
      </p:sp>
      <p:sp>
        <p:nvSpPr>
          <p:cNvPr id="48152" name="28 Rectángulo"/>
          <p:cNvSpPr>
            <a:spLocks noChangeArrowheads="1"/>
          </p:cNvSpPr>
          <p:nvPr/>
        </p:nvSpPr>
        <p:spPr bwMode="auto">
          <a:xfrm>
            <a:off x="4400550" y="69215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8153" name="29 Rectángulo"/>
          <p:cNvSpPr>
            <a:spLocks noChangeArrowheads="1"/>
          </p:cNvSpPr>
          <p:nvPr/>
        </p:nvSpPr>
        <p:spPr bwMode="auto">
          <a:xfrm>
            <a:off x="250825" y="204470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s-ES_tradnl" sz="2800">
              <a:latin typeface="Tahoma" pitchFamily="34" charset="0"/>
            </a:endParaRPr>
          </a:p>
        </p:txBody>
      </p:sp>
      <p:sp>
        <p:nvSpPr>
          <p:cNvPr id="48154" name="31 Rectángulo"/>
          <p:cNvSpPr>
            <a:spLocks noChangeArrowheads="1"/>
          </p:cNvSpPr>
          <p:nvPr/>
        </p:nvSpPr>
        <p:spPr bwMode="auto">
          <a:xfrm>
            <a:off x="468313" y="2551113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" sz="2800" b="1">
              <a:latin typeface="Tahoma" pitchFamily="34" charset="0"/>
            </a:endParaRPr>
          </a:p>
        </p:txBody>
      </p:sp>
      <p:sp>
        <p:nvSpPr>
          <p:cNvPr id="48155" name="32 Rectángulo"/>
          <p:cNvSpPr>
            <a:spLocks noChangeArrowheads="1"/>
          </p:cNvSpPr>
          <p:nvPr/>
        </p:nvSpPr>
        <p:spPr bwMode="auto">
          <a:xfrm>
            <a:off x="684213" y="404813"/>
            <a:ext cx="7991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8156" name="33 Rectángulo"/>
          <p:cNvSpPr>
            <a:spLocks noChangeArrowheads="1"/>
          </p:cNvSpPr>
          <p:nvPr/>
        </p:nvSpPr>
        <p:spPr bwMode="auto">
          <a:xfrm>
            <a:off x="287338" y="1628775"/>
            <a:ext cx="8532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endParaRPr lang="es-ES"/>
          </a:p>
        </p:txBody>
      </p:sp>
      <p:pic>
        <p:nvPicPr>
          <p:cNvPr id="482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2375" y="22964775"/>
            <a:ext cx="3581400" cy="7905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graphicFrame>
        <p:nvGraphicFramePr>
          <p:cNvPr id="32" name="31 Tabla"/>
          <p:cNvGraphicFramePr>
            <a:graphicFrameLocks noGrp="1"/>
          </p:cNvGraphicFramePr>
          <p:nvPr/>
        </p:nvGraphicFramePr>
        <p:xfrm>
          <a:off x="251521" y="1052736"/>
          <a:ext cx="8496953" cy="2387322"/>
        </p:xfrm>
        <a:graphic>
          <a:graphicData uri="http://schemas.openxmlformats.org/drawingml/2006/table">
            <a:tbl>
              <a:tblPr/>
              <a:tblGrid>
                <a:gridCol w="409372"/>
                <a:gridCol w="299540"/>
                <a:gridCol w="299540"/>
                <a:gridCol w="299540"/>
                <a:gridCol w="441822"/>
                <a:gridCol w="299540"/>
                <a:gridCol w="299540"/>
                <a:gridCol w="299540"/>
                <a:gridCol w="299540"/>
                <a:gridCol w="299540"/>
                <a:gridCol w="441822"/>
                <a:gridCol w="516707"/>
                <a:gridCol w="396890"/>
                <a:gridCol w="299540"/>
                <a:gridCol w="299540"/>
                <a:gridCol w="299540"/>
                <a:gridCol w="299540"/>
                <a:gridCol w="299540"/>
                <a:gridCol w="299540"/>
                <a:gridCol w="299540"/>
                <a:gridCol w="299540"/>
                <a:gridCol w="299540"/>
                <a:gridCol w="299540"/>
                <a:gridCol w="299540"/>
                <a:gridCol w="299540"/>
                <a:gridCol w="299540"/>
              </a:tblGrid>
              <a:tr h="340221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(15)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del Servidor Público responsable de generar la información contenida en el anexo.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40221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(16)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del Servidor Público designado para entregar (Titulares), o que entrega (demás sujetos obligados).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40221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(17)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del Servidor Público designado para recibir (Titulares), o que recibe (demás sujetos obligados).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40221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(18)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Número de hoja que le corresponde (1 de X). Se debe contabilizar la totalidad de hojas integradas al Anexo.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6792"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221">
                <a:tc>
                  <a:txBody>
                    <a:bodyPr/>
                    <a:lstStyle/>
                    <a:p>
                      <a:pPr algn="ctr" fontAlgn="t"/>
                      <a:endParaRPr lang="es-MX" sz="16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1" name="Picture 7" descr="P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301208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4 Rectángulo"/>
          <p:cNvSpPr>
            <a:spLocks noChangeArrowheads="1"/>
          </p:cNvSpPr>
          <p:nvPr/>
        </p:nvSpPr>
        <p:spPr bwMode="auto">
          <a:xfrm>
            <a:off x="684213" y="1187450"/>
            <a:ext cx="1841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3200">
              <a:latin typeface="Calibri" pitchFamily="34" charset="0"/>
            </a:endParaRPr>
          </a:p>
        </p:txBody>
      </p:sp>
      <p:sp>
        <p:nvSpPr>
          <p:cNvPr id="48132" name="6 Rectángulo"/>
          <p:cNvSpPr>
            <a:spLocks noChangeArrowheads="1"/>
          </p:cNvSpPr>
          <p:nvPr/>
        </p:nvSpPr>
        <p:spPr bwMode="auto">
          <a:xfrm>
            <a:off x="144463" y="620713"/>
            <a:ext cx="8820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3" name="5 Rectángulo"/>
          <p:cNvSpPr>
            <a:spLocks noChangeArrowheads="1"/>
          </p:cNvSpPr>
          <p:nvPr/>
        </p:nvSpPr>
        <p:spPr bwMode="auto">
          <a:xfrm>
            <a:off x="4035425" y="324485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2000">
              <a:latin typeface="Calibri" pitchFamily="34" charset="0"/>
            </a:endParaRPr>
          </a:p>
        </p:txBody>
      </p:sp>
      <p:sp>
        <p:nvSpPr>
          <p:cNvPr id="48134" name="7 Rectángulo"/>
          <p:cNvSpPr>
            <a:spLocks noChangeArrowheads="1"/>
          </p:cNvSpPr>
          <p:nvPr/>
        </p:nvSpPr>
        <p:spPr bwMode="auto">
          <a:xfrm>
            <a:off x="2051050" y="692150"/>
            <a:ext cx="43195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5" name="9 Rectángulo"/>
          <p:cNvSpPr>
            <a:spLocks noChangeArrowheads="1"/>
          </p:cNvSpPr>
          <p:nvPr/>
        </p:nvSpPr>
        <p:spPr bwMode="auto">
          <a:xfrm>
            <a:off x="755650" y="549275"/>
            <a:ext cx="806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6" name="12 Rectángulo"/>
          <p:cNvSpPr>
            <a:spLocks noChangeArrowheads="1"/>
          </p:cNvSpPr>
          <p:nvPr/>
        </p:nvSpPr>
        <p:spPr bwMode="auto">
          <a:xfrm>
            <a:off x="468313" y="1700213"/>
            <a:ext cx="806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400" b="1"/>
          </a:p>
        </p:txBody>
      </p:sp>
      <p:sp>
        <p:nvSpPr>
          <p:cNvPr id="48137" name="13 Rectángulo"/>
          <p:cNvSpPr>
            <a:spLocks noChangeArrowheads="1"/>
          </p:cNvSpPr>
          <p:nvPr/>
        </p:nvSpPr>
        <p:spPr bwMode="auto">
          <a:xfrm>
            <a:off x="323850" y="476250"/>
            <a:ext cx="835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600" b="1">
              <a:cs typeface="Times New Roman" pitchFamily="18" charset="0"/>
            </a:endParaRPr>
          </a:p>
        </p:txBody>
      </p:sp>
      <p:sp>
        <p:nvSpPr>
          <p:cNvPr id="48138" name="11 Rectángulo"/>
          <p:cNvSpPr>
            <a:spLocks noChangeArrowheads="1"/>
          </p:cNvSpPr>
          <p:nvPr/>
        </p:nvSpPr>
        <p:spPr bwMode="auto">
          <a:xfrm>
            <a:off x="468313" y="44450"/>
            <a:ext cx="7920037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 sz="3200" b="1">
              <a:cs typeface="Arial" pitchFamily="34" charset="0"/>
            </a:endParaRPr>
          </a:p>
        </p:txBody>
      </p:sp>
      <p:sp>
        <p:nvSpPr>
          <p:cNvPr id="48139" name="14 Rectángulo"/>
          <p:cNvSpPr>
            <a:spLocks noChangeArrowheads="1"/>
          </p:cNvSpPr>
          <p:nvPr/>
        </p:nvSpPr>
        <p:spPr bwMode="auto">
          <a:xfrm>
            <a:off x="539750" y="549275"/>
            <a:ext cx="8135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MX" sz="2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8140" name="15 Rectángulo"/>
          <p:cNvSpPr>
            <a:spLocks noChangeArrowheads="1"/>
          </p:cNvSpPr>
          <p:nvPr/>
        </p:nvSpPr>
        <p:spPr bwMode="auto">
          <a:xfrm>
            <a:off x="468313" y="1652588"/>
            <a:ext cx="80645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  <p:sp>
        <p:nvSpPr>
          <p:cNvPr id="48141" name="17 Rectángulo"/>
          <p:cNvSpPr>
            <a:spLocks noChangeArrowheads="1"/>
          </p:cNvSpPr>
          <p:nvPr/>
        </p:nvSpPr>
        <p:spPr bwMode="auto">
          <a:xfrm>
            <a:off x="539750" y="620713"/>
            <a:ext cx="79930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endParaRPr lang="es-ES" sz="2800">
              <a:latin typeface="Calibri" pitchFamily="34" charset="0"/>
            </a:endParaRPr>
          </a:p>
        </p:txBody>
      </p:sp>
      <p:sp>
        <p:nvSpPr>
          <p:cNvPr id="48144" name="18 Rectángulo"/>
          <p:cNvSpPr>
            <a:spLocks noChangeArrowheads="1"/>
          </p:cNvSpPr>
          <p:nvPr/>
        </p:nvSpPr>
        <p:spPr bwMode="auto">
          <a:xfrm>
            <a:off x="323850" y="1125538"/>
            <a:ext cx="84963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/>
          </a:p>
        </p:txBody>
      </p:sp>
      <p:sp>
        <p:nvSpPr>
          <p:cNvPr id="48145" name="20 Rectángulo"/>
          <p:cNvSpPr>
            <a:spLocks noChangeArrowheads="1"/>
          </p:cNvSpPr>
          <p:nvPr/>
        </p:nvSpPr>
        <p:spPr bwMode="auto">
          <a:xfrm>
            <a:off x="323850" y="549275"/>
            <a:ext cx="8208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2800" b="1"/>
          </a:p>
        </p:txBody>
      </p:sp>
      <p:sp>
        <p:nvSpPr>
          <p:cNvPr id="48146" name="21 Rectángulo"/>
          <p:cNvSpPr>
            <a:spLocks noChangeArrowheads="1"/>
          </p:cNvSpPr>
          <p:nvPr/>
        </p:nvSpPr>
        <p:spPr bwMode="auto">
          <a:xfrm>
            <a:off x="0" y="476250"/>
            <a:ext cx="87487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</p:txBody>
      </p:sp>
      <p:sp>
        <p:nvSpPr>
          <p:cNvPr id="48147" name="23 Rectángulo"/>
          <p:cNvSpPr>
            <a:spLocks noChangeArrowheads="1"/>
          </p:cNvSpPr>
          <p:nvPr/>
        </p:nvSpPr>
        <p:spPr bwMode="auto">
          <a:xfrm>
            <a:off x="1116013" y="476250"/>
            <a:ext cx="64801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/>
          </a:p>
        </p:txBody>
      </p:sp>
      <p:sp>
        <p:nvSpPr>
          <p:cNvPr id="48148" name="25 Rectángulo"/>
          <p:cNvSpPr>
            <a:spLocks noChangeArrowheads="1"/>
          </p:cNvSpPr>
          <p:nvPr/>
        </p:nvSpPr>
        <p:spPr bwMode="auto">
          <a:xfrm>
            <a:off x="395288" y="2081213"/>
            <a:ext cx="8424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468313" y="1557338"/>
            <a:ext cx="8207375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323850" y="1628775"/>
            <a:ext cx="8496300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8151" name="30 Rectángulo"/>
          <p:cNvSpPr>
            <a:spLocks noChangeArrowheads="1"/>
          </p:cNvSpPr>
          <p:nvPr/>
        </p:nvSpPr>
        <p:spPr bwMode="auto">
          <a:xfrm>
            <a:off x="539750" y="1628775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800" b="1"/>
          </a:p>
        </p:txBody>
      </p:sp>
      <p:sp>
        <p:nvSpPr>
          <p:cNvPr id="48152" name="28 Rectángulo"/>
          <p:cNvSpPr>
            <a:spLocks noChangeArrowheads="1"/>
          </p:cNvSpPr>
          <p:nvPr/>
        </p:nvSpPr>
        <p:spPr bwMode="auto">
          <a:xfrm>
            <a:off x="4400550" y="69215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8153" name="29 Rectángulo"/>
          <p:cNvSpPr>
            <a:spLocks noChangeArrowheads="1"/>
          </p:cNvSpPr>
          <p:nvPr/>
        </p:nvSpPr>
        <p:spPr bwMode="auto">
          <a:xfrm>
            <a:off x="250825" y="204470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s-ES_tradnl" sz="2800">
              <a:latin typeface="Tahoma" pitchFamily="34" charset="0"/>
            </a:endParaRPr>
          </a:p>
        </p:txBody>
      </p:sp>
      <p:sp>
        <p:nvSpPr>
          <p:cNvPr id="48154" name="31 Rectángulo"/>
          <p:cNvSpPr>
            <a:spLocks noChangeArrowheads="1"/>
          </p:cNvSpPr>
          <p:nvPr/>
        </p:nvSpPr>
        <p:spPr bwMode="auto">
          <a:xfrm>
            <a:off x="468313" y="2551113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" sz="2800" b="1">
              <a:latin typeface="Tahoma" pitchFamily="34" charset="0"/>
            </a:endParaRPr>
          </a:p>
        </p:txBody>
      </p:sp>
      <p:sp>
        <p:nvSpPr>
          <p:cNvPr id="48155" name="32 Rectángulo"/>
          <p:cNvSpPr>
            <a:spLocks noChangeArrowheads="1"/>
          </p:cNvSpPr>
          <p:nvPr/>
        </p:nvSpPr>
        <p:spPr bwMode="auto">
          <a:xfrm>
            <a:off x="684213" y="404813"/>
            <a:ext cx="7991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8156" name="33 Rectángulo"/>
          <p:cNvSpPr>
            <a:spLocks noChangeArrowheads="1"/>
          </p:cNvSpPr>
          <p:nvPr/>
        </p:nvSpPr>
        <p:spPr bwMode="auto">
          <a:xfrm>
            <a:off x="287338" y="1628775"/>
            <a:ext cx="8532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endParaRPr lang="es-ES"/>
          </a:p>
        </p:txBody>
      </p:sp>
      <p:pic>
        <p:nvPicPr>
          <p:cNvPr id="4826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82375" y="22964775"/>
            <a:ext cx="3581400" cy="7905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graphicFrame>
        <p:nvGraphicFramePr>
          <p:cNvPr id="31" name="30 Tabla"/>
          <p:cNvGraphicFramePr>
            <a:graphicFrameLocks noGrp="1"/>
          </p:cNvGraphicFramePr>
          <p:nvPr/>
        </p:nvGraphicFramePr>
        <p:xfrm>
          <a:off x="467541" y="692696"/>
          <a:ext cx="8496939" cy="5120640"/>
        </p:xfrm>
        <a:graphic>
          <a:graphicData uri="http://schemas.openxmlformats.org/drawingml/2006/table">
            <a:tbl>
              <a:tblPr/>
              <a:tblGrid>
                <a:gridCol w="454903"/>
                <a:gridCol w="285475"/>
                <a:gridCol w="285475"/>
                <a:gridCol w="285475"/>
                <a:gridCol w="285475"/>
                <a:gridCol w="285475"/>
                <a:gridCol w="285475"/>
                <a:gridCol w="285475"/>
                <a:gridCol w="285475"/>
                <a:gridCol w="287795"/>
                <a:gridCol w="287795"/>
                <a:gridCol w="287795"/>
                <a:gridCol w="285475"/>
                <a:gridCol w="285475"/>
                <a:gridCol w="285475"/>
                <a:gridCol w="389918"/>
                <a:gridCol w="285475"/>
                <a:gridCol w="285475"/>
                <a:gridCol w="285475"/>
                <a:gridCol w="285475"/>
                <a:gridCol w="522210"/>
                <a:gridCol w="285475"/>
                <a:gridCol w="285475"/>
                <a:gridCol w="287795"/>
                <a:gridCol w="287795"/>
                <a:gridCol w="550063"/>
                <a:gridCol w="287795"/>
              </a:tblGrid>
              <a:tr h="112758">
                <a:tc gridSpan="27"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 dirty="0" smtClean="0">
                          <a:latin typeface="Arial"/>
                        </a:rPr>
                        <a:t>                                                                                                           GOBIERNO </a:t>
                      </a:r>
                      <a:r>
                        <a:rPr lang="es-MX" sz="800" b="1" i="0" u="none" strike="noStrike" dirty="0">
                          <a:latin typeface="Arial"/>
                        </a:rPr>
                        <a:t>DEL ESTADO DE QUINTANA ROO</a:t>
                      </a:r>
                      <a:endParaRPr lang="es-MX" sz="800" b="0" i="0" u="none" strike="noStrike" dirty="0">
                        <a:latin typeface="Arial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98664"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ANEXO 32 (AGE-04)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0">
                <a:tc gridSpan="27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INVENTARIO DE ARCHIVO VENCIDO O BAJA DOCUMENTAL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98664"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3965">
                <a:tc gridSpan="27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Al _____ de ________________ de _________  ( 1 )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9871"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3965">
                <a:tc gridSpan="27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( 2 )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3965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( 3 )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172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75172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55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No PROGRE-SIVO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>
                          <a:latin typeface="Arial"/>
                        </a:rPr>
                        <a:t>CLAVE DEL EXPEDIENTE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>
                          <a:latin typeface="Arial"/>
                        </a:rPr>
                        <a:t>NOMBRE O DESCRIPCIÓN DEL EXPEDIENTE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>
                          <a:latin typeface="Arial"/>
                        </a:rPr>
                        <a:t>AÑO DEL EXPED.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>
                          <a:latin typeface="Arial"/>
                        </a:rPr>
                        <a:t>PERÍODO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>
                          <a:latin typeface="Arial"/>
                        </a:rPr>
                        <a:t>No DE HOJAS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>
                          <a:latin typeface="Arial"/>
                        </a:rPr>
                        <a:t>LOCALIZACIÓN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latin typeface="Arial"/>
                        </a:rPr>
                        <a:t>NO. DE CAJA</a:t>
                      </a:r>
                      <a:endParaRPr lang="es-MX" sz="8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>
                          <a:latin typeface="Arial"/>
                        </a:rPr>
                        <a:t>CLASIFICA-CIÓN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>
                          <a:latin typeface="Arial"/>
                        </a:rPr>
                        <a:t>CARÁCTER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>
                          <a:latin typeface="Arial"/>
                        </a:rPr>
                        <a:t>OBSERVACIÓN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39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( 4 )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( 5 )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( 6 )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( 7 )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( 8 )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( 9 )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( 10 )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 smtClean="0">
                          <a:latin typeface="Arial"/>
                        </a:rPr>
                        <a:t> (11)</a:t>
                      </a:r>
                      <a:endParaRPr lang="es-MX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( </a:t>
                      </a:r>
                      <a:r>
                        <a:rPr lang="es-MX" sz="800" b="1" i="0" u="none" strike="noStrike" dirty="0" smtClean="0">
                          <a:latin typeface="Arial"/>
                        </a:rPr>
                        <a:t>12 </a:t>
                      </a:r>
                      <a:r>
                        <a:rPr lang="es-MX" sz="800" b="1" i="0" u="none" strike="noStrike" dirty="0">
                          <a:latin typeface="Arial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( </a:t>
                      </a:r>
                      <a:r>
                        <a:rPr lang="es-MX" sz="800" b="1" i="0" u="none" strike="noStrike" dirty="0" smtClean="0">
                          <a:latin typeface="Arial"/>
                        </a:rPr>
                        <a:t>13)</a:t>
                      </a:r>
                      <a:endParaRPr lang="es-MX" sz="8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( </a:t>
                      </a:r>
                      <a:r>
                        <a:rPr lang="es-MX" sz="800" b="1" i="0" u="none" strike="noStrike" dirty="0" smtClean="0">
                          <a:latin typeface="Arial"/>
                        </a:rPr>
                        <a:t>14 </a:t>
                      </a:r>
                      <a:r>
                        <a:rPr lang="es-MX" sz="800" b="1" i="0" u="none" strike="noStrike" dirty="0">
                          <a:latin typeface="Arial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RESPONSABLE DE LA INFORMACIÓN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ENCARGADO DE LA ENTREGA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ENCARGADO DE LA RECEPCIÓN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3965"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 dirty="0">
                          <a:latin typeface="Arial"/>
                        </a:rPr>
                        <a:t>( </a:t>
                      </a:r>
                      <a:r>
                        <a:rPr lang="es-MX" sz="800" b="1" i="0" u="none" strike="noStrike" dirty="0" smtClean="0">
                          <a:latin typeface="Arial"/>
                        </a:rPr>
                        <a:t>15 </a:t>
                      </a:r>
                      <a:r>
                        <a:rPr lang="es-MX" sz="800" b="1" i="0" u="none" strike="noStrike" dirty="0">
                          <a:latin typeface="Arial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 dirty="0">
                          <a:latin typeface="Arial"/>
                        </a:rPr>
                        <a:t>( </a:t>
                      </a:r>
                      <a:r>
                        <a:rPr lang="es-MX" sz="800" b="1" i="0" u="none" strike="noStrike" dirty="0" smtClean="0">
                          <a:latin typeface="Arial"/>
                        </a:rPr>
                        <a:t>16 </a:t>
                      </a:r>
                      <a:r>
                        <a:rPr lang="es-MX" sz="800" b="1" i="0" u="none" strike="noStrike" dirty="0">
                          <a:latin typeface="Arial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( </a:t>
                      </a:r>
                      <a:r>
                        <a:rPr lang="es-MX" sz="500" b="1" i="0" u="none" strike="noStrike" dirty="0" smtClean="0">
                          <a:latin typeface="Arial"/>
                        </a:rPr>
                        <a:t>17 </a:t>
                      </a:r>
                      <a:r>
                        <a:rPr lang="es-MX" sz="500" b="1" i="0" u="none" strike="noStrike" dirty="0">
                          <a:latin typeface="Arial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9871"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3965">
                <a:tc gridSpan="27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Página___  ( </a:t>
                      </a:r>
                      <a:r>
                        <a:rPr lang="es-MX" sz="800" b="1" i="0" u="none" strike="noStrike" dirty="0" smtClean="0">
                          <a:latin typeface="Arial"/>
                        </a:rPr>
                        <a:t>18 </a:t>
                      </a:r>
                      <a:r>
                        <a:rPr lang="es-MX" sz="800" b="1" i="0" u="none" strike="noStrike" dirty="0">
                          <a:latin typeface="Arial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2" name="Picture 7" descr="PI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5848350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4 Rectángulo"/>
          <p:cNvSpPr>
            <a:spLocks noChangeArrowheads="1"/>
          </p:cNvSpPr>
          <p:nvPr/>
        </p:nvSpPr>
        <p:spPr bwMode="auto">
          <a:xfrm>
            <a:off x="684213" y="1187450"/>
            <a:ext cx="1841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3200">
              <a:latin typeface="Calibri" pitchFamily="34" charset="0"/>
            </a:endParaRPr>
          </a:p>
        </p:txBody>
      </p:sp>
      <p:sp>
        <p:nvSpPr>
          <p:cNvPr id="48132" name="6 Rectángulo"/>
          <p:cNvSpPr>
            <a:spLocks noChangeArrowheads="1"/>
          </p:cNvSpPr>
          <p:nvPr/>
        </p:nvSpPr>
        <p:spPr bwMode="auto">
          <a:xfrm>
            <a:off x="144463" y="620713"/>
            <a:ext cx="8820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3" name="5 Rectángulo"/>
          <p:cNvSpPr>
            <a:spLocks noChangeArrowheads="1"/>
          </p:cNvSpPr>
          <p:nvPr/>
        </p:nvSpPr>
        <p:spPr bwMode="auto">
          <a:xfrm>
            <a:off x="4035425" y="324485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2000">
              <a:latin typeface="Calibri" pitchFamily="34" charset="0"/>
            </a:endParaRPr>
          </a:p>
        </p:txBody>
      </p:sp>
      <p:sp>
        <p:nvSpPr>
          <p:cNvPr id="48134" name="7 Rectángulo"/>
          <p:cNvSpPr>
            <a:spLocks noChangeArrowheads="1"/>
          </p:cNvSpPr>
          <p:nvPr/>
        </p:nvSpPr>
        <p:spPr bwMode="auto">
          <a:xfrm>
            <a:off x="2051050" y="692150"/>
            <a:ext cx="43195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5" name="9 Rectángulo"/>
          <p:cNvSpPr>
            <a:spLocks noChangeArrowheads="1"/>
          </p:cNvSpPr>
          <p:nvPr/>
        </p:nvSpPr>
        <p:spPr bwMode="auto">
          <a:xfrm>
            <a:off x="755650" y="549275"/>
            <a:ext cx="806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6" name="12 Rectángulo"/>
          <p:cNvSpPr>
            <a:spLocks noChangeArrowheads="1"/>
          </p:cNvSpPr>
          <p:nvPr/>
        </p:nvSpPr>
        <p:spPr bwMode="auto">
          <a:xfrm>
            <a:off x="468313" y="1700213"/>
            <a:ext cx="806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400" b="1"/>
          </a:p>
        </p:txBody>
      </p:sp>
      <p:sp>
        <p:nvSpPr>
          <p:cNvPr id="48137" name="13 Rectángulo"/>
          <p:cNvSpPr>
            <a:spLocks noChangeArrowheads="1"/>
          </p:cNvSpPr>
          <p:nvPr/>
        </p:nvSpPr>
        <p:spPr bwMode="auto">
          <a:xfrm>
            <a:off x="323850" y="476250"/>
            <a:ext cx="835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600" b="1">
              <a:cs typeface="Times New Roman" pitchFamily="18" charset="0"/>
            </a:endParaRPr>
          </a:p>
        </p:txBody>
      </p:sp>
      <p:sp>
        <p:nvSpPr>
          <p:cNvPr id="48138" name="11 Rectángulo"/>
          <p:cNvSpPr>
            <a:spLocks noChangeArrowheads="1"/>
          </p:cNvSpPr>
          <p:nvPr/>
        </p:nvSpPr>
        <p:spPr bwMode="auto">
          <a:xfrm>
            <a:off x="468313" y="44450"/>
            <a:ext cx="7920037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 sz="3200" b="1">
              <a:cs typeface="Arial" pitchFamily="34" charset="0"/>
            </a:endParaRPr>
          </a:p>
        </p:txBody>
      </p:sp>
      <p:sp>
        <p:nvSpPr>
          <p:cNvPr id="48139" name="14 Rectángulo"/>
          <p:cNvSpPr>
            <a:spLocks noChangeArrowheads="1"/>
          </p:cNvSpPr>
          <p:nvPr/>
        </p:nvSpPr>
        <p:spPr bwMode="auto">
          <a:xfrm>
            <a:off x="539750" y="549275"/>
            <a:ext cx="8135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MX" sz="2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8140" name="15 Rectángulo"/>
          <p:cNvSpPr>
            <a:spLocks noChangeArrowheads="1"/>
          </p:cNvSpPr>
          <p:nvPr/>
        </p:nvSpPr>
        <p:spPr bwMode="auto">
          <a:xfrm>
            <a:off x="468313" y="1652588"/>
            <a:ext cx="80645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  <p:sp>
        <p:nvSpPr>
          <p:cNvPr id="48141" name="17 Rectángulo"/>
          <p:cNvSpPr>
            <a:spLocks noChangeArrowheads="1"/>
          </p:cNvSpPr>
          <p:nvPr/>
        </p:nvSpPr>
        <p:spPr bwMode="auto">
          <a:xfrm>
            <a:off x="539750" y="620713"/>
            <a:ext cx="79930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endParaRPr lang="es-ES" sz="2800">
              <a:latin typeface="Calibri" pitchFamily="34" charset="0"/>
            </a:endParaRPr>
          </a:p>
        </p:txBody>
      </p:sp>
      <p:sp>
        <p:nvSpPr>
          <p:cNvPr id="48144" name="18 Rectángulo"/>
          <p:cNvSpPr>
            <a:spLocks noChangeArrowheads="1"/>
          </p:cNvSpPr>
          <p:nvPr/>
        </p:nvSpPr>
        <p:spPr bwMode="auto">
          <a:xfrm>
            <a:off x="323850" y="1125538"/>
            <a:ext cx="84963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/>
          </a:p>
        </p:txBody>
      </p:sp>
      <p:sp>
        <p:nvSpPr>
          <p:cNvPr id="48145" name="20 Rectángulo"/>
          <p:cNvSpPr>
            <a:spLocks noChangeArrowheads="1"/>
          </p:cNvSpPr>
          <p:nvPr/>
        </p:nvSpPr>
        <p:spPr bwMode="auto">
          <a:xfrm>
            <a:off x="323850" y="549275"/>
            <a:ext cx="8208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2800" b="1"/>
          </a:p>
        </p:txBody>
      </p:sp>
      <p:sp>
        <p:nvSpPr>
          <p:cNvPr id="48146" name="21 Rectángulo"/>
          <p:cNvSpPr>
            <a:spLocks noChangeArrowheads="1"/>
          </p:cNvSpPr>
          <p:nvPr/>
        </p:nvSpPr>
        <p:spPr bwMode="auto">
          <a:xfrm>
            <a:off x="0" y="476250"/>
            <a:ext cx="87487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</p:txBody>
      </p:sp>
      <p:sp>
        <p:nvSpPr>
          <p:cNvPr id="48147" name="23 Rectángulo"/>
          <p:cNvSpPr>
            <a:spLocks noChangeArrowheads="1"/>
          </p:cNvSpPr>
          <p:nvPr/>
        </p:nvSpPr>
        <p:spPr bwMode="auto">
          <a:xfrm>
            <a:off x="1116013" y="476250"/>
            <a:ext cx="64801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/>
          </a:p>
        </p:txBody>
      </p:sp>
      <p:sp>
        <p:nvSpPr>
          <p:cNvPr id="48148" name="25 Rectángulo"/>
          <p:cNvSpPr>
            <a:spLocks noChangeArrowheads="1"/>
          </p:cNvSpPr>
          <p:nvPr/>
        </p:nvSpPr>
        <p:spPr bwMode="auto">
          <a:xfrm>
            <a:off x="395288" y="2081213"/>
            <a:ext cx="8424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468313" y="1557338"/>
            <a:ext cx="8207375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323850" y="1628775"/>
            <a:ext cx="8496300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8151" name="30 Rectángulo"/>
          <p:cNvSpPr>
            <a:spLocks noChangeArrowheads="1"/>
          </p:cNvSpPr>
          <p:nvPr/>
        </p:nvSpPr>
        <p:spPr bwMode="auto">
          <a:xfrm>
            <a:off x="539750" y="1628775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800" b="1"/>
          </a:p>
        </p:txBody>
      </p:sp>
      <p:sp>
        <p:nvSpPr>
          <p:cNvPr id="48152" name="28 Rectángulo"/>
          <p:cNvSpPr>
            <a:spLocks noChangeArrowheads="1"/>
          </p:cNvSpPr>
          <p:nvPr/>
        </p:nvSpPr>
        <p:spPr bwMode="auto">
          <a:xfrm>
            <a:off x="4400550" y="69215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8153" name="29 Rectángulo"/>
          <p:cNvSpPr>
            <a:spLocks noChangeArrowheads="1"/>
          </p:cNvSpPr>
          <p:nvPr/>
        </p:nvSpPr>
        <p:spPr bwMode="auto">
          <a:xfrm>
            <a:off x="250825" y="204470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s-ES_tradnl" sz="2800">
              <a:latin typeface="Tahoma" pitchFamily="34" charset="0"/>
            </a:endParaRPr>
          </a:p>
        </p:txBody>
      </p:sp>
      <p:sp>
        <p:nvSpPr>
          <p:cNvPr id="48154" name="31 Rectángulo"/>
          <p:cNvSpPr>
            <a:spLocks noChangeArrowheads="1"/>
          </p:cNvSpPr>
          <p:nvPr/>
        </p:nvSpPr>
        <p:spPr bwMode="auto">
          <a:xfrm>
            <a:off x="468313" y="2551113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" sz="2800" b="1">
              <a:latin typeface="Tahoma" pitchFamily="34" charset="0"/>
            </a:endParaRPr>
          </a:p>
        </p:txBody>
      </p:sp>
      <p:sp>
        <p:nvSpPr>
          <p:cNvPr id="48155" name="32 Rectángulo"/>
          <p:cNvSpPr>
            <a:spLocks noChangeArrowheads="1"/>
          </p:cNvSpPr>
          <p:nvPr/>
        </p:nvSpPr>
        <p:spPr bwMode="auto">
          <a:xfrm>
            <a:off x="684213" y="404813"/>
            <a:ext cx="7991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8156" name="33 Rectángulo"/>
          <p:cNvSpPr>
            <a:spLocks noChangeArrowheads="1"/>
          </p:cNvSpPr>
          <p:nvPr/>
        </p:nvSpPr>
        <p:spPr bwMode="auto">
          <a:xfrm>
            <a:off x="287338" y="1628775"/>
            <a:ext cx="8532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endParaRPr lang="es-ES"/>
          </a:p>
        </p:txBody>
      </p:sp>
      <p:pic>
        <p:nvPicPr>
          <p:cNvPr id="482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2375" y="22964775"/>
            <a:ext cx="3581400" cy="7905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graphicFrame>
        <p:nvGraphicFramePr>
          <p:cNvPr id="32" name="31 Tabla"/>
          <p:cNvGraphicFramePr>
            <a:graphicFrameLocks noGrp="1"/>
          </p:cNvGraphicFramePr>
          <p:nvPr/>
        </p:nvGraphicFramePr>
        <p:xfrm>
          <a:off x="251526" y="980719"/>
          <a:ext cx="8712961" cy="5120640"/>
        </p:xfrm>
        <a:graphic>
          <a:graphicData uri="http://schemas.openxmlformats.org/drawingml/2006/table">
            <a:tbl>
              <a:tblPr/>
              <a:tblGrid>
                <a:gridCol w="295597"/>
                <a:gridCol w="464851"/>
                <a:gridCol w="293213"/>
                <a:gridCol w="293213"/>
                <a:gridCol w="293213"/>
                <a:gridCol w="293213"/>
                <a:gridCol w="293213"/>
                <a:gridCol w="293213"/>
                <a:gridCol w="293213"/>
                <a:gridCol w="293213"/>
                <a:gridCol w="293213"/>
                <a:gridCol w="293213"/>
                <a:gridCol w="293213"/>
                <a:gridCol w="293213"/>
                <a:gridCol w="293213"/>
                <a:gridCol w="293213"/>
                <a:gridCol w="400487"/>
                <a:gridCol w="293213"/>
                <a:gridCol w="293213"/>
                <a:gridCol w="293213"/>
                <a:gridCol w="536366"/>
                <a:gridCol w="293213"/>
                <a:gridCol w="293213"/>
                <a:gridCol w="293213"/>
                <a:gridCol w="293213"/>
                <a:gridCol w="564974"/>
                <a:gridCol w="293213"/>
              </a:tblGrid>
              <a:tr h="19021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6"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>
                          <a:latin typeface="Calibri"/>
                        </a:rPr>
                        <a:t>ANEXO 32 (AGE-04) </a:t>
                      </a:r>
                      <a:r>
                        <a:rPr lang="es-MX" sz="1400" b="0" i="0" u="none" strike="noStrike" dirty="0">
                          <a:latin typeface="Calibri"/>
                        </a:rPr>
                        <a:t>  INVENTARIO DE ARCHIVO VENCIDO O BAJA </a:t>
                      </a:r>
                      <a:r>
                        <a:rPr lang="es-MX" sz="1400" b="0" i="0" u="none" strike="noStrike" dirty="0" smtClean="0">
                          <a:latin typeface="Calibri"/>
                        </a:rPr>
                        <a:t>DOCUMENTAL  </a:t>
                      </a:r>
                      <a:endParaRPr lang="es-MX" sz="14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5485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1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6">
                  <a:txBody>
                    <a:bodyPr/>
                    <a:lstStyle/>
                    <a:p>
                      <a:pPr algn="just" fontAlgn="auto"/>
                      <a:r>
                        <a:rPr lang="es-MX" sz="1400" b="1" i="0" u="none" strike="noStrike" dirty="0">
                          <a:latin typeface="Calibri"/>
                        </a:rPr>
                        <a:t>OBJETIVO:</a:t>
                      </a:r>
                      <a:r>
                        <a:rPr lang="es-MX" sz="1400" b="0" i="0" u="none" strike="noStrike" dirty="0">
                          <a:latin typeface="Calibri"/>
                        </a:rPr>
                        <a:t> Dar a conocer la relación de la documentación que una vez concluida su utilidad institucional, de gestión o conservación precautoria en los archivos de concentración, se proponen para baja documental.</a:t>
                      </a:r>
                      <a:endParaRPr lang="es-MX" sz="14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5485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59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la fecha de corte de la información contenida en el Anexo.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3627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(2)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 la Dependencia, Entidad u Órgano Desconcentrado contenido en la Ley Orgánica de la Administración Pública del Estado de Quintana Roo, Decreto o Acuerdo de Creación o Acta Constitutiva.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059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(3)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 la Unidad Administrativa responsable de la información contenida en el formato.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059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(4)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Número progresivo de los expedientes.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059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(5)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la clave o nomenclatura del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059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(6)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el nombre o descripción asignado al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059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(7)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 año de creación del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059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(8)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el periodo del expediente, indicando la fecha del primero y último de los documentos integrados.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059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(9)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número total de hojas que tiene el expediente incluyendo, en su caso, la de los legajos.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059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(10)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lugar donde se encuentra físicamente resguardado el expediente </a:t>
                      </a:r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(Almacén, </a:t>
                      </a:r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Bodega, Sección, Anaquel, etc</a:t>
                      </a:r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.)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059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(11)</a:t>
                      </a:r>
                    </a:p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(12)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Anotar el numero de la caja en la que se encuentran resguardados  los expedientes</a:t>
                      </a:r>
                    </a:p>
                    <a:p>
                      <a:pPr algn="just" fontAlgn="auto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Indicar </a:t>
                      </a:r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la clasificación del expediente, es decir si contiene Información Pública, Reservada o Confidencial.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059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(13)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si el expediente contiene documentos de carácter Legal, Administrativo o Fiscal.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8563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(14)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Anotar </a:t>
                      </a:r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datos tales como: si el expediente incluye hojas que en su contenido presente información confidencial o reservado; si se trata de originales o </a:t>
                      </a:r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copias, cantidad de legajos; </a:t>
                      </a:r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estado de conservación de la documentación u otras cuestiones que  se consideran relevantes.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059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3" name="Picture 7" descr="P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848350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4 Rectángulo"/>
          <p:cNvSpPr>
            <a:spLocks noChangeArrowheads="1"/>
          </p:cNvSpPr>
          <p:nvPr/>
        </p:nvSpPr>
        <p:spPr bwMode="auto">
          <a:xfrm>
            <a:off x="684213" y="1187450"/>
            <a:ext cx="1841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3200">
              <a:latin typeface="Calibri" pitchFamily="34" charset="0"/>
            </a:endParaRPr>
          </a:p>
        </p:txBody>
      </p:sp>
      <p:sp>
        <p:nvSpPr>
          <p:cNvPr id="48132" name="6 Rectángulo"/>
          <p:cNvSpPr>
            <a:spLocks noChangeArrowheads="1"/>
          </p:cNvSpPr>
          <p:nvPr/>
        </p:nvSpPr>
        <p:spPr bwMode="auto">
          <a:xfrm>
            <a:off x="144463" y="620713"/>
            <a:ext cx="8820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3" name="5 Rectángulo"/>
          <p:cNvSpPr>
            <a:spLocks noChangeArrowheads="1"/>
          </p:cNvSpPr>
          <p:nvPr/>
        </p:nvSpPr>
        <p:spPr bwMode="auto">
          <a:xfrm>
            <a:off x="4035425" y="324485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2000">
              <a:latin typeface="Calibri" pitchFamily="34" charset="0"/>
            </a:endParaRPr>
          </a:p>
        </p:txBody>
      </p:sp>
      <p:sp>
        <p:nvSpPr>
          <p:cNvPr id="48134" name="7 Rectángulo"/>
          <p:cNvSpPr>
            <a:spLocks noChangeArrowheads="1"/>
          </p:cNvSpPr>
          <p:nvPr/>
        </p:nvSpPr>
        <p:spPr bwMode="auto">
          <a:xfrm>
            <a:off x="2051050" y="692150"/>
            <a:ext cx="43195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5" name="9 Rectángulo"/>
          <p:cNvSpPr>
            <a:spLocks noChangeArrowheads="1"/>
          </p:cNvSpPr>
          <p:nvPr/>
        </p:nvSpPr>
        <p:spPr bwMode="auto">
          <a:xfrm>
            <a:off x="755650" y="549275"/>
            <a:ext cx="806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6" name="12 Rectángulo"/>
          <p:cNvSpPr>
            <a:spLocks noChangeArrowheads="1"/>
          </p:cNvSpPr>
          <p:nvPr/>
        </p:nvSpPr>
        <p:spPr bwMode="auto">
          <a:xfrm>
            <a:off x="468313" y="1700213"/>
            <a:ext cx="806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400" b="1"/>
          </a:p>
        </p:txBody>
      </p:sp>
      <p:sp>
        <p:nvSpPr>
          <p:cNvPr id="48137" name="13 Rectángulo"/>
          <p:cNvSpPr>
            <a:spLocks noChangeArrowheads="1"/>
          </p:cNvSpPr>
          <p:nvPr/>
        </p:nvSpPr>
        <p:spPr bwMode="auto">
          <a:xfrm>
            <a:off x="323850" y="476250"/>
            <a:ext cx="835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600" b="1">
              <a:cs typeface="Times New Roman" pitchFamily="18" charset="0"/>
            </a:endParaRPr>
          </a:p>
        </p:txBody>
      </p:sp>
      <p:sp>
        <p:nvSpPr>
          <p:cNvPr id="48138" name="11 Rectángulo"/>
          <p:cNvSpPr>
            <a:spLocks noChangeArrowheads="1"/>
          </p:cNvSpPr>
          <p:nvPr/>
        </p:nvSpPr>
        <p:spPr bwMode="auto">
          <a:xfrm>
            <a:off x="468313" y="44450"/>
            <a:ext cx="7920037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 sz="3200" b="1">
              <a:cs typeface="Arial" pitchFamily="34" charset="0"/>
            </a:endParaRPr>
          </a:p>
        </p:txBody>
      </p:sp>
      <p:sp>
        <p:nvSpPr>
          <p:cNvPr id="48139" name="14 Rectángulo"/>
          <p:cNvSpPr>
            <a:spLocks noChangeArrowheads="1"/>
          </p:cNvSpPr>
          <p:nvPr/>
        </p:nvSpPr>
        <p:spPr bwMode="auto">
          <a:xfrm>
            <a:off x="539750" y="549275"/>
            <a:ext cx="8135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MX" sz="2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8140" name="15 Rectángulo"/>
          <p:cNvSpPr>
            <a:spLocks noChangeArrowheads="1"/>
          </p:cNvSpPr>
          <p:nvPr/>
        </p:nvSpPr>
        <p:spPr bwMode="auto">
          <a:xfrm>
            <a:off x="468313" y="1652588"/>
            <a:ext cx="80645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  <p:sp>
        <p:nvSpPr>
          <p:cNvPr id="48141" name="17 Rectángulo"/>
          <p:cNvSpPr>
            <a:spLocks noChangeArrowheads="1"/>
          </p:cNvSpPr>
          <p:nvPr/>
        </p:nvSpPr>
        <p:spPr bwMode="auto">
          <a:xfrm>
            <a:off x="539750" y="620713"/>
            <a:ext cx="79930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endParaRPr lang="es-ES" sz="2800">
              <a:latin typeface="Calibri" pitchFamily="34" charset="0"/>
            </a:endParaRPr>
          </a:p>
        </p:txBody>
      </p:sp>
      <p:sp>
        <p:nvSpPr>
          <p:cNvPr id="48144" name="18 Rectángulo"/>
          <p:cNvSpPr>
            <a:spLocks noChangeArrowheads="1"/>
          </p:cNvSpPr>
          <p:nvPr/>
        </p:nvSpPr>
        <p:spPr bwMode="auto">
          <a:xfrm>
            <a:off x="323850" y="1125538"/>
            <a:ext cx="84963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/>
          </a:p>
        </p:txBody>
      </p:sp>
      <p:sp>
        <p:nvSpPr>
          <p:cNvPr id="48145" name="20 Rectángulo"/>
          <p:cNvSpPr>
            <a:spLocks noChangeArrowheads="1"/>
          </p:cNvSpPr>
          <p:nvPr/>
        </p:nvSpPr>
        <p:spPr bwMode="auto">
          <a:xfrm>
            <a:off x="323850" y="549275"/>
            <a:ext cx="8208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2800" b="1"/>
          </a:p>
        </p:txBody>
      </p:sp>
      <p:sp>
        <p:nvSpPr>
          <p:cNvPr id="48146" name="21 Rectángulo"/>
          <p:cNvSpPr>
            <a:spLocks noChangeArrowheads="1"/>
          </p:cNvSpPr>
          <p:nvPr/>
        </p:nvSpPr>
        <p:spPr bwMode="auto">
          <a:xfrm>
            <a:off x="0" y="476250"/>
            <a:ext cx="87487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</p:txBody>
      </p:sp>
      <p:sp>
        <p:nvSpPr>
          <p:cNvPr id="48147" name="23 Rectángulo"/>
          <p:cNvSpPr>
            <a:spLocks noChangeArrowheads="1"/>
          </p:cNvSpPr>
          <p:nvPr/>
        </p:nvSpPr>
        <p:spPr bwMode="auto">
          <a:xfrm>
            <a:off x="1116013" y="476250"/>
            <a:ext cx="64801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/>
          </a:p>
        </p:txBody>
      </p:sp>
      <p:sp>
        <p:nvSpPr>
          <p:cNvPr id="48148" name="25 Rectángulo"/>
          <p:cNvSpPr>
            <a:spLocks noChangeArrowheads="1"/>
          </p:cNvSpPr>
          <p:nvPr/>
        </p:nvSpPr>
        <p:spPr bwMode="auto">
          <a:xfrm>
            <a:off x="395288" y="2081213"/>
            <a:ext cx="8424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468313" y="1557338"/>
            <a:ext cx="8207375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323850" y="1628775"/>
            <a:ext cx="8496300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8151" name="30 Rectángulo"/>
          <p:cNvSpPr>
            <a:spLocks noChangeArrowheads="1"/>
          </p:cNvSpPr>
          <p:nvPr/>
        </p:nvSpPr>
        <p:spPr bwMode="auto">
          <a:xfrm>
            <a:off x="539750" y="1628775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800" b="1"/>
          </a:p>
        </p:txBody>
      </p:sp>
      <p:sp>
        <p:nvSpPr>
          <p:cNvPr id="48152" name="28 Rectángulo"/>
          <p:cNvSpPr>
            <a:spLocks noChangeArrowheads="1"/>
          </p:cNvSpPr>
          <p:nvPr/>
        </p:nvSpPr>
        <p:spPr bwMode="auto">
          <a:xfrm>
            <a:off x="4400550" y="69215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8153" name="29 Rectángulo"/>
          <p:cNvSpPr>
            <a:spLocks noChangeArrowheads="1"/>
          </p:cNvSpPr>
          <p:nvPr/>
        </p:nvSpPr>
        <p:spPr bwMode="auto">
          <a:xfrm>
            <a:off x="250825" y="204470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s-ES_tradnl" sz="2800">
              <a:latin typeface="Tahoma" pitchFamily="34" charset="0"/>
            </a:endParaRPr>
          </a:p>
        </p:txBody>
      </p:sp>
      <p:sp>
        <p:nvSpPr>
          <p:cNvPr id="48154" name="31 Rectángulo"/>
          <p:cNvSpPr>
            <a:spLocks noChangeArrowheads="1"/>
          </p:cNvSpPr>
          <p:nvPr/>
        </p:nvSpPr>
        <p:spPr bwMode="auto">
          <a:xfrm>
            <a:off x="468313" y="2551113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" sz="2800" b="1">
              <a:latin typeface="Tahoma" pitchFamily="34" charset="0"/>
            </a:endParaRPr>
          </a:p>
        </p:txBody>
      </p:sp>
      <p:sp>
        <p:nvSpPr>
          <p:cNvPr id="48155" name="32 Rectángulo"/>
          <p:cNvSpPr>
            <a:spLocks noChangeArrowheads="1"/>
          </p:cNvSpPr>
          <p:nvPr/>
        </p:nvSpPr>
        <p:spPr bwMode="auto">
          <a:xfrm>
            <a:off x="684213" y="404813"/>
            <a:ext cx="7991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8156" name="33 Rectángulo"/>
          <p:cNvSpPr>
            <a:spLocks noChangeArrowheads="1"/>
          </p:cNvSpPr>
          <p:nvPr/>
        </p:nvSpPr>
        <p:spPr bwMode="auto">
          <a:xfrm>
            <a:off x="287338" y="1628775"/>
            <a:ext cx="8532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endParaRPr lang="es-ES"/>
          </a:p>
        </p:txBody>
      </p:sp>
      <p:pic>
        <p:nvPicPr>
          <p:cNvPr id="482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2375" y="22964775"/>
            <a:ext cx="3581400" cy="7905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graphicFrame>
        <p:nvGraphicFramePr>
          <p:cNvPr id="31" name="30 Tabla"/>
          <p:cNvGraphicFramePr>
            <a:graphicFrameLocks noGrp="1"/>
          </p:cNvGraphicFramePr>
          <p:nvPr/>
        </p:nvGraphicFramePr>
        <p:xfrm>
          <a:off x="539554" y="1268760"/>
          <a:ext cx="8232579" cy="2707652"/>
        </p:xfrm>
        <a:graphic>
          <a:graphicData uri="http://schemas.openxmlformats.org/drawingml/2006/table">
            <a:tbl>
              <a:tblPr/>
              <a:tblGrid>
                <a:gridCol w="456718"/>
                <a:gridCol w="288944"/>
                <a:gridCol w="286614"/>
                <a:gridCol w="286614"/>
                <a:gridCol w="286614"/>
                <a:gridCol w="286614"/>
                <a:gridCol w="286614"/>
                <a:gridCol w="286614"/>
                <a:gridCol w="286614"/>
                <a:gridCol w="286614"/>
                <a:gridCol w="286614"/>
                <a:gridCol w="286614"/>
                <a:gridCol w="286614"/>
                <a:gridCol w="286614"/>
                <a:gridCol w="286614"/>
                <a:gridCol w="391472"/>
                <a:gridCol w="286614"/>
                <a:gridCol w="286614"/>
                <a:gridCol w="286614"/>
                <a:gridCol w="524294"/>
                <a:gridCol w="286614"/>
                <a:gridCol w="286614"/>
                <a:gridCol w="286614"/>
                <a:gridCol w="286614"/>
                <a:gridCol w="552257"/>
                <a:gridCol w="286614"/>
              </a:tblGrid>
              <a:tr h="475231">
                <a:tc>
                  <a:txBody>
                    <a:bodyPr/>
                    <a:lstStyle/>
                    <a:p>
                      <a:pPr algn="ctr" fontAlgn="t"/>
                      <a:endParaRPr lang="es-MX" sz="14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15)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del Servidor Público responsable de generar la información contenida en el anexo.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60610"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231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</a:t>
                      </a:r>
                      <a:r>
                        <a:rPr lang="es-MX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17)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del Servidor Público designado para recibir (Titulares), o que recibe (demás sujetos obligados).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60610"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231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</a:t>
                      </a:r>
                      <a:r>
                        <a:rPr lang="es-MX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18)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Número de hoja que le corresponde (1 de X). Se debe contabilizar la totalidad de hojas integradas al Anexo.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60610"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231">
                <a:tc>
                  <a:txBody>
                    <a:bodyPr/>
                    <a:lstStyle/>
                    <a:p>
                      <a:pPr algn="ctr" fontAlgn="t"/>
                      <a:endParaRPr lang="es-MX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endParaRPr lang="es-MX" sz="9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2" name="Picture 7" descr="P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301208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4 Rectángulo"/>
          <p:cNvSpPr>
            <a:spLocks noChangeArrowheads="1"/>
          </p:cNvSpPr>
          <p:nvPr/>
        </p:nvSpPr>
        <p:spPr bwMode="auto">
          <a:xfrm>
            <a:off x="684213" y="1187450"/>
            <a:ext cx="1841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3200">
              <a:latin typeface="Calibri" pitchFamily="34" charset="0"/>
            </a:endParaRPr>
          </a:p>
        </p:txBody>
      </p:sp>
      <p:sp>
        <p:nvSpPr>
          <p:cNvPr id="40964" name="6 Rectángulo"/>
          <p:cNvSpPr>
            <a:spLocks noChangeArrowheads="1"/>
          </p:cNvSpPr>
          <p:nvPr/>
        </p:nvSpPr>
        <p:spPr bwMode="auto">
          <a:xfrm>
            <a:off x="144463" y="620713"/>
            <a:ext cx="8820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0965" name="5 Rectángulo"/>
          <p:cNvSpPr>
            <a:spLocks noChangeArrowheads="1"/>
          </p:cNvSpPr>
          <p:nvPr/>
        </p:nvSpPr>
        <p:spPr bwMode="auto">
          <a:xfrm>
            <a:off x="4035425" y="324485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2000">
              <a:latin typeface="Calibri" pitchFamily="34" charset="0"/>
            </a:endParaRPr>
          </a:p>
        </p:txBody>
      </p:sp>
      <p:sp>
        <p:nvSpPr>
          <p:cNvPr id="40966" name="7 Rectángulo"/>
          <p:cNvSpPr>
            <a:spLocks noChangeArrowheads="1"/>
          </p:cNvSpPr>
          <p:nvPr/>
        </p:nvSpPr>
        <p:spPr bwMode="auto">
          <a:xfrm>
            <a:off x="2124075" y="692150"/>
            <a:ext cx="43195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0967" name="9 Rectángulo"/>
          <p:cNvSpPr>
            <a:spLocks noChangeArrowheads="1"/>
          </p:cNvSpPr>
          <p:nvPr/>
        </p:nvSpPr>
        <p:spPr bwMode="auto">
          <a:xfrm>
            <a:off x="755650" y="549275"/>
            <a:ext cx="806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0968" name="12 Rectángulo"/>
          <p:cNvSpPr>
            <a:spLocks noChangeArrowheads="1"/>
          </p:cNvSpPr>
          <p:nvPr/>
        </p:nvSpPr>
        <p:spPr bwMode="auto">
          <a:xfrm>
            <a:off x="468313" y="981075"/>
            <a:ext cx="806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400" b="1"/>
          </a:p>
        </p:txBody>
      </p:sp>
      <p:sp>
        <p:nvSpPr>
          <p:cNvPr id="40969" name="13 Rectángulo"/>
          <p:cNvSpPr>
            <a:spLocks noChangeArrowheads="1"/>
          </p:cNvSpPr>
          <p:nvPr/>
        </p:nvSpPr>
        <p:spPr bwMode="auto">
          <a:xfrm>
            <a:off x="323850" y="476250"/>
            <a:ext cx="835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600" b="1">
              <a:cs typeface="Times New Roman" pitchFamily="18" charset="0"/>
            </a:endParaRPr>
          </a:p>
        </p:txBody>
      </p:sp>
      <p:sp>
        <p:nvSpPr>
          <p:cNvPr id="40970" name="11 Rectángulo"/>
          <p:cNvSpPr>
            <a:spLocks noChangeArrowheads="1"/>
          </p:cNvSpPr>
          <p:nvPr/>
        </p:nvSpPr>
        <p:spPr bwMode="auto">
          <a:xfrm>
            <a:off x="468313" y="44450"/>
            <a:ext cx="7920037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 sz="3200" b="1">
              <a:cs typeface="Arial" pitchFamily="34" charset="0"/>
            </a:endParaRPr>
          </a:p>
        </p:txBody>
      </p:sp>
      <p:sp>
        <p:nvSpPr>
          <p:cNvPr id="40971" name="14 Rectángulo"/>
          <p:cNvSpPr>
            <a:spLocks noChangeArrowheads="1"/>
          </p:cNvSpPr>
          <p:nvPr/>
        </p:nvSpPr>
        <p:spPr bwMode="auto">
          <a:xfrm>
            <a:off x="539750" y="549275"/>
            <a:ext cx="8135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MX" sz="2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0972" name="15 Rectángulo"/>
          <p:cNvSpPr>
            <a:spLocks noChangeArrowheads="1"/>
          </p:cNvSpPr>
          <p:nvPr/>
        </p:nvSpPr>
        <p:spPr bwMode="auto">
          <a:xfrm>
            <a:off x="468313" y="1652588"/>
            <a:ext cx="80645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  <p:sp>
        <p:nvSpPr>
          <p:cNvPr id="40973" name="17 Rectángulo"/>
          <p:cNvSpPr>
            <a:spLocks noChangeArrowheads="1"/>
          </p:cNvSpPr>
          <p:nvPr/>
        </p:nvSpPr>
        <p:spPr bwMode="auto">
          <a:xfrm>
            <a:off x="539750" y="620713"/>
            <a:ext cx="79930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endParaRPr lang="es-ES" sz="2800">
              <a:latin typeface="Calibri" pitchFamily="34" charset="0"/>
            </a:endParaRPr>
          </a:p>
        </p:txBody>
      </p:sp>
      <p:sp>
        <p:nvSpPr>
          <p:cNvPr id="40976" name="18 Rectángulo"/>
          <p:cNvSpPr>
            <a:spLocks noChangeArrowheads="1"/>
          </p:cNvSpPr>
          <p:nvPr/>
        </p:nvSpPr>
        <p:spPr bwMode="auto">
          <a:xfrm>
            <a:off x="323850" y="1125538"/>
            <a:ext cx="84963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/>
          </a:p>
        </p:txBody>
      </p:sp>
      <p:sp>
        <p:nvSpPr>
          <p:cNvPr id="40977" name="19 Rectángulo"/>
          <p:cNvSpPr>
            <a:spLocks noChangeArrowheads="1"/>
          </p:cNvSpPr>
          <p:nvPr/>
        </p:nvSpPr>
        <p:spPr bwMode="auto">
          <a:xfrm>
            <a:off x="323850" y="549275"/>
            <a:ext cx="8424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cs typeface="Times New Roman" pitchFamily="18" charset="0"/>
            </a:endParaRPr>
          </a:p>
        </p:txBody>
      </p:sp>
      <p:sp>
        <p:nvSpPr>
          <p:cNvPr id="40978" name="20 Rectángulo"/>
          <p:cNvSpPr>
            <a:spLocks noChangeArrowheads="1"/>
          </p:cNvSpPr>
          <p:nvPr/>
        </p:nvSpPr>
        <p:spPr bwMode="auto">
          <a:xfrm>
            <a:off x="323850" y="549275"/>
            <a:ext cx="8208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2800" b="1"/>
          </a:p>
        </p:txBody>
      </p:sp>
      <p:sp>
        <p:nvSpPr>
          <p:cNvPr id="40979" name="21 Rectángulo"/>
          <p:cNvSpPr>
            <a:spLocks noChangeArrowheads="1"/>
          </p:cNvSpPr>
          <p:nvPr/>
        </p:nvSpPr>
        <p:spPr bwMode="auto">
          <a:xfrm>
            <a:off x="144463" y="620713"/>
            <a:ext cx="8748712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</p:txBody>
      </p:sp>
      <p:sp>
        <p:nvSpPr>
          <p:cNvPr id="40980" name="22 Rectángulo"/>
          <p:cNvSpPr>
            <a:spLocks noChangeArrowheads="1"/>
          </p:cNvSpPr>
          <p:nvPr/>
        </p:nvSpPr>
        <p:spPr bwMode="auto">
          <a:xfrm>
            <a:off x="250825" y="549275"/>
            <a:ext cx="85693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endParaRPr lang="es-ES" sz="3200" b="1"/>
          </a:p>
        </p:txBody>
      </p:sp>
      <p:sp>
        <p:nvSpPr>
          <p:cNvPr id="40981" name="23 Rectángulo"/>
          <p:cNvSpPr>
            <a:spLocks noChangeArrowheads="1"/>
          </p:cNvSpPr>
          <p:nvPr/>
        </p:nvSpPr>
        <p:spPr bwMode="auto">
          <a:xfrm>
            <a:off x="1116013" y="836613"/>
            <a:ext cx="6480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/>
          </a:p>
        </p:txBody>
      </p:sp>
      <p:sp>
        <p:nvSpPr>
          <p:cNvPr id="40982" name="25 Rectángulo"/>
          <p:cNvSpPr>
            <a:spLocks noChangeArrowheads="1"/>
          </p:cNvSpPr>
          <p:nvPr/>
        </p:nvSpPr>
        <p:spPr bwMode="auto">
          <a:xfrm>
            <a:off x="395288" y="2081213"/>
            <a:ext cx="8424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468313" y="1557338"/>
            <a:ext cx="8207375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323850" y="1628775"/>
            <a:ext cx="8496300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0985" name="30 Rectángulo"/>
          <p:cNvSpPr>
            <a:spLocks noChangeArrowheads="1"/>
          </p:cNvSpPr>
          <p:nvPr/>
        </p:nvSpPr>
        <p:spPr bwMode="auto">
          <a:xfrm>
            <a:off x="539750" y="1628775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800" b="1"/>
          </a:p>
        </p:txBody>
      </p:sp>
      <p:sp>
        <p:nvSpPr>
          <p:cNvPr id="40986" name="28 Rectángulo"/>
          <p:cNvSpPr>
            <a:spLocks noChangeArrowheads="1"/>
          </p:cNvSpPr>
          <p:nvPr/>
        </p:nvSpPr>
        <p:spPr bwMode="auto">
          <a:xfrm>
            <a:off x="4400550" y="69215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0987" name="29 Rectángulo"/>
          <p:cNvSpPr>
            <a:spLocks noChangeArrowheads="1"/>
          </p:cNvSpPr>
          <p:nvPr/>
        </p:nvSpPr>
        <p:spPr bwMode="auto">
          <a:xfrm>
            <a:off x="250825" y="204470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s-ES_tradnl" sz="2800">
              <a:latin typeface="Tahoma" pitchFamily="34" charset="0"/>
            </a:endParaRPr>
          </a:p>
        </p:txBody>
      </p:sp>
      <p:sp>
        <p:nvSpPr>
          <p:cNvPr id="40988" name="31 Rectángulo"/>
          <p:cNvSpPr>
            <a:spLocks noChangeArrowheads="1"/>
          </p:cNvSpPr>
          <p:nvPr/>
        </p:nvSpPr>
        <p:spPr bwMode="auto">
          <a:xfrm>
            <a:off x="468313" y="2551113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" sz="2800" b="1">
              <a:latin typeface="Tahoma" pitchFamily="34" charset="0"/>
            </a:endParaRPr>
          </a:p>
        </p:txBody>
      </p:sp>
      <p:graphicFrame>
        <p:nvGraphicFramePr>
          <p:cNvPr id="33" name="32 Tabla"/>
          <p:cNvGraphicFramePr>
            <a:graphicFrameLocks noGrp="1"/>
          </p:cNvGraphicFramePr>
          <p:nvPr/>
        </p:nvGraphicFramePr>
        <p:xfrm>
          <a:off x="250825" y="908050"/>
          <a:ext cx="8640966" cy="5332796"/>
        </p:xfrm>
        <a:graphic>
          <a:graphicData uri="http://schemas.openxmlformats.org/drawingml/2006/table">
            <a:tbl>
              <a:tblPr/>
              <a:tblGrid>
                <a:gridCol w="306391"/>
                <a:gridCol w="333383"/>
                <a:gridCol w="152321"/>
                <a:gridCol w="181062"/>
                <a:gridCol w="333383"/>
                <a:gridCol w="333383"/>
                <a:gridCol w="42388"/>
                <a:gridCol w="290996"/>
                <a:gridCol w="333383"/>
                <a:gridCol w="333383"/>
                <a:gridCol w="144239"/>
                <a:gridCol w="189144"/>
                <a:gridCol w="333383"/>
                <a:gridCol w="333383"/>
                <a:gridCol w="33867"/>
                <a:gridCol w="299516"/>
                <a:gridCol w="333383"/>
                <a:gridCol w="333383"/>
                <a:gridCol w="333383"/>
                <a:gridCol w="333383"/>
                <a:gridCol w="333383"/>
                <a:gridCol w="33867"/>
                <a:gridCol w="299516"/>
                <a:gridCol w="333383"/>
                <a:gridCol w="333383"/>
                <a:gridCol w="128090"/>
                <a:gridCol w="205293"/>
                <a:gridCol w="333383"/>
                <a:gridCol w="307982"/>
                <a:gridCol w="25400"/>
                <a:gridCol w="333383"/>
                <a:gridCol w="333383"/>
                <a:gridCol w="333383"/>
              </a:tblGrid>
              <a:tr h="72003">
                <a:tc gridSpan="33">
                  <a:txBody>
                    <a:bodyPr/>
                    <a:lstStyle/>
                    <a:p>
                      <a:pPr algn="l" fontAlgn="b"/>
                      <a:r>
                        <a:rPr lang="es-MX" sz="700" b="1" i="0" u="none" strike="noStrike" dirty="0" smtClean="0">
                          <a:latin typeface="Arial"/>
                        </a:rPr>
                        <a:t>                                                                                                                                 GOBIERNO DEL ESTADO DE QUINTANA ROO</a:t>
                      </a:r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0860"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ANEXO 34 (AGE-01)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0860">
                <a:tc gridSpan="33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INVENTARIO DE ARCHIVO DE TRÁMITE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0860"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 gridSpan="33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Al _____ de ________________ de _________  ( 1 )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097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 gridSpan="33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( 2 )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( 3 )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048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 smtClean="0">
                          <a:latin typeface="Arial"/>
                        </a:rPr>
                        <a:t>NO.</a:t>
                      </a:r>
                      <a:r>
                        <a:rPr lang="es-MX" sz="900" b="1" i="0" u="none" strike="noStrike" baseline="0" dirty="0" smtClean="0">
                          <a:latin typeface="Arial"/>
                        </a:rPr>
                        <a:t> </a:t>
                      </a:r>
                      <a:r>
                        <a:rPr lang="es-MX" sz="900" b="1" i="0" u="none" strike="noStrike" dirty="0" smtClean="0">
                          <a:latin typeface="Arial"/>
                        </a:rPr>
                        <a:t> PROGRESIVO</a:t>
                      </a:r>
                      <a:endParaRPr lang="es-MX" sz="9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0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latin typeface="Arial"/>
                        </a:rPr>
                        <a:t>CLAVE DEL EXPEDIENTE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latin typeface="Arial"/>
                        </a:rPr>
                        <a:t>NOMBRE O DESCRIPCIÓN DEL EXPEDIENTE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latin typeface="Arial"/>
                        </a:rPr>
                        <a:t>MES Y AÑO DEL EXPEDIENTE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>
                          <a:latin typeface="Arial"/>
                        </a:rPr>
                        <a:t>LOCALIZACIÓN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latin typeface="Arial"/>
                        </a:rPr>
                        <a:t>CLASIFICACION</a:t>
                      </a:r>
                      <a:endParaRPr lang="es-MX" sz="10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7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0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>
                          <a:latin typeface="Arial"/>
                        </a:rPr>
                        <a:t>CARÁCTER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0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latin typeface="Arial"/>
                        </a:rPr>
                        <a:t>OBSERVACIÓN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( 4 )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( 5 )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( 6 )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( 7 )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( 8 )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( 9 )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7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7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( 10 )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( 11 )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7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RESPONSABLE DE LA INFORMACIÓN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ENCARGADO DE LA ENTREGA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ENCARGADO DE LA RECEPCIÓN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7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i="0" u="none" strike="noStrike">
                          <a:latin typeface="Arial"/>
                        </a:rPr>
                        <a:t>( 12 )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i="0" u="none" strike="noStrike">
                          <a:latin typeface="Arial"/>
                        </a:rPr>
                        <a:t>( 13 )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i="0" u="none" strike="noStrike">
                          <a:latin typeface="Arial"/>
                        </a:rPr>
                        <a:t>( 14 )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61231">
                <a:tc gridSpan="33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>
                          <a:latin typeface="Arial"/>
                        </a:rPr>
                        <a:t>Página___  ( 15 )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779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1" name="Picture 5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0"/>
            <a:ext cx="11779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4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0"/>
            <a:ext cx="13271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7" descr="PI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5848350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23850" y="0"/>
          <a:ext cx="7811152" cy="7093150"/>
        </p:xfrm>
        <a:graphic>
          <a:graphicData uri="http://schemas.openxmlformats.org/drawingml/2006/table">
            <a:tbl>
              <a:tblPr/>
              <a:tblGrid>
                <a:gridCol w="288020"/>
                <a:gridCol w="322337"/>
                <a:gridCol w="210129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  <a:gridCol w="303942"/>
              </a:tblGrid>
              <a:tr h="288032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5">
                  <a:txBody>
                    <a:bodyPr/>
                    <a:lstStyle/>
                    <a:p>
                      <a:pPr algn="ctr" fontAlgn="b"/>
                      <a:r>
                        <a:rPr lang="es-MX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INSTRUCTIVO DE LLENADO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2051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730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5">
                  <a:txBody>
                    <a:bodyPr/>
                    <a:lstStyle/>
                    <a:p>
                      <a:pPr algn="l" fontAlgn="b"/>
                      <a:r>
                        <a:rPr lang="es-MX" sz="2400" b="1" i="0" u="none" strike="noStrike" dirty="0">
                          <a:latin typeface="Calibri"/>
                        </a:rPr>
                        <a:t>ANEXO 32 (AGE-01) </a:t>
                      </a:r>
                      <a:r>
                        <a:rPr lang="es-MX" sz="2400" b="0" i="0" u="none" strike="noStrike" dirty="0">
                          <a:latin typeface="Calibri"/>
                        </a:rPr>
                        <a:t>  INVENTARIO DE ARCHIVO EN TRÁMITE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36592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(1)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la fecha de corte de la información contenida en el Anexo.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3271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(2)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 la Dependencia, Entidad u Órgano Desconcentrado contenido en la Ley Orgánica de la Administración Pública del Estado de Quintana Roo, Decreto o Acuerdo de Creación o Acta Constitutiva.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(3)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 la Unidad Administrativa responsable de la información contenida en el formato.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(4)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Número progresivo de los expedientes.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(5)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la clave o nomenclatura del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(6)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el nombre o descripción asignado al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(7)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mes y año de creación del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(8)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lugar donde se encuentra físicamente resguardado el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(9)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si el expediente contiene información pública, reservada o confidencial.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endParaRPr lang="es-MX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49078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endParaRPr lang="es-MX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endParaRPr lang="es-MX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endParaRPr lang="es-MX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endParaRPr lang="es-MX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endParaRPr lang="es-MX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7" descr="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848350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4 Rectángulo"/>
          <p:cNvSpPr>
            <a:spLocks noChangeArrowheads="1"/>
          </p:cNvSpPr>
          <p:nvPr/>
        </p:nvSpPr>
        <p:spPr bwMode="auto">
          <a:xfrm>
            <a:off x="684213" y="1187450"/>
            <a:ext cx="1841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3200">
              <a:latin typeface="Calibri" pitchFamily="34" charset="0"/>
            </a:endParaRPr>
          </a:p>
        </p:txBody>
      </p:sp>
      <p:sp>
        <p:nvSpPr>
          <p:cNvPr id="43012" name="6 Rectángulo"/>
          <p:cNvSpPr>
            <a:spLocks noChangeArrowheads="1"/>
          </p:cNvSpPr>
          <p:nvPr/>
        </p:nvSpPr>
        <p:spPr bwMode="auto">
          <a:xfrm>
            <a:off x="144463" y="620713"/>
            <a:ext cx="8820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3013" name="5 Rectángulo"/>
          <p:cNvSpPr>
            <a:spLocks noChangeArrowheads="1"/>
          </p:cNvSpPr>
          <p:nvPr/>
        </p:nvSpPr>
        <p:spPr bwMode="auto">
          <a:xfrm>
            <a:off x="4035425" y="324485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2000">
              <a:latin typeface="Calibri" pitchFamily="34" charset="0"/>
            </a:endParaRPr>
          </a:p>
        </p:txBody>
      </p:sp>
      <p:sp>
        <p:nvSpPr>
          <p:cNvPr id="43014" name="7 Rectángulo"/>
          <p:cNvSpPr>
            <a:spLocks noChangeArrowheads="1"/>
          </p:cNvSpPr>
          <p:nvPr/>
        </p:nvSpPr>
        <p:spPr bwMode="auto">
          <a:xfrm>
            <a:off x="2051050" y="692150"/>
            <a:ext cx="43195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3015" name="9 Rectángulo"/>
          <p:cNvSpPr>
            <a:spLocks noChangeArrowheads="1"/>
          </p:cNvSpPr>
          <p:nvPr/>
        </p:nvSpPr>
        <p:spPr bwMode="auto">
          <a:xfrm>
            <a:off x="755650" y="549275"/>
            <a:ext cx="806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3016" name="12 Rectángulo"/>
          <p:cNvSpPr>
            <a:spLocks noChangeArrowheads="1"/>
          </p:cNvSpPr>
          <p:nvPr/>
        </p:nvSpPr>
        <p:spPr bwMode="auto">
          <a:xfrm>
            <a:off x="468313" y="1700213"/>
            <a:ext cx="806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400" b="1"/>
          </a:p>
        </p:txBody>
      </p:sp>
      <p:sp>
        <p:nvSpPr>
          <p:cNvPr id="43017" name="13 Rectángulo"/>
          <p:cNvSpPr>
            <a:spLocks noChangeArrowheads="1"/>
          </p:cNvSpPr>
          <p:nvPr/>
        </p:nvSpPr>
        <p:spPr bwMode="auto">
          <a:xfrm>
            <a:off x="323850" y="476250"/>
            <a:ext cx="835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600" b="1">
              <a:cs typeface="Times New Roman" pitchFamily="18" charset="0"/>
            </a:endParaRPr>
          </a:p>
        </p:txBody>
      </p:sp>
      <p:sp>
        <p:nvSpPr>
          <p:cNvPr id="43018" name="11 Rectángulo"/>
          <p:cNvSpPr>
            <a:spLocks noChangeArrowheads="1"/>
          </p:cNvSpPr>
          <p:nvPr/>
        </p:nvSpPr>
        <p:spPr bwMode="auto">
          <a:xfrm>
            <a:off x="468313" y="44450"/>
            <a:ext cx="7920037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 sz="3200" b="1">
              <a:cs typeface="Arial" pitchFamily="34" charset="0"/>
            </a:endParaRPr>
          </a:p>
        </p:txBody>
      </p:sp>
      <p:sp>
        <p:nvSpPr>
          <p:cNvPr id="43019" name="14 Rectángulo"/>
          <p:cNvSpPr>
            <a:spLocks noChangeArrowheads="1"/>
          </p:cNvSpPr>
          <p:nvPr/>
        </p:nvSpPr>
        <p:spPr bwMode="auto">
          <a:xfrm>
            <a:off x="539750" y="549275"/>
            <a:ext cx="8135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MX" sz="2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3020" name="15 Rectángulo"/>
          <p:cNvSpPr>
            <a:spLocks noChangeArrowheads="1"/>
          </p:cNvSpPr>
          <p:nvPr/>
        </p:nvSpPr>
        <p:spPr bwMode="auto">
          <a:xfrm>
            <a:off x="468313" y="1652588"/>
            <a:ext cx="80645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  <p:sp>
        <p:nvSpPr>
          <p:cNvPr id="43021" name="17 Rectángulo"/>
          <p:cNvSpPr>
            <a:spLocks noChangeArrowheads="1"/>
          </p:cNvSpPr>
          <p:nvPr/>
        </p:nvSpPr>
        <p:spPr bwMode="auto">
          <a:xfrm>
            <a:off x="539750" y="620713"/>
            <a:ext cx="79930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endParaRPr lang="es-ES" sz="2800">
              <a:latin typeface="Calibri" pitchFamily="34" charset="0"/>
            </a:endParaRPr>
          </a:p>
        </p:txBody>
      </p:sp>
      <p:sp>
        <p:nvSpPr>
          <p:cNvPr id="43024" name="18 Rectángulo"/>
          <p:cNvSpPr>
            <a:spLocks noChangeArrowheads="1"/>
          </p:cNvSpPr>
          <p:nvPr/>
        </p:nvSpPr>
        <p:spPr bwMode="auto">
          <a:xfrm>
            <a:off x="323850" y="1125538"/>
            <a:ext cx="84963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/>
          </a:p>
        </p:txBody>
      </p:sp>
      <p:sp>
        <p:nvSpPr>
          <p:cNvPr id="43025" name="19 Rectángulo"/>
          <p:cNvSpPr>
            <a:spLocks noChangeArrowheads="1"/>
          </p:cNvSpPr>
          <p:nvPr/>
        </p:nvSpPr>
        <p:spPr bwMode="auto">
          <a:xfrm>
            <a:off x="323850" y="549275"/>
            <a:ext cx="8424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cs typeface="Times New Roman" pitchFamily="18" charset="0"/>
            </a:endParaRPr>
          </a:p>
        </p:txBody>
      </p:sp>
      <p:sp>
        <p:nvSpPr>
          <p:cNvPr id="43026" name="20 Rectángulo"/>
          <p:cNvSpPr>
            <a:spLocks noChangeArrowheads="1"/>
          </p:cNvSpPr>
          <p:nvPr/>
        </p:nvSpPr>
        <p:spPr bwMode="auto">
          <a:xfrm>
            <a:off x="323850" y="549275"/>
            <a:ext cx="8208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2800" b="1"/>
          </a:p>
        </p:txBody>
      </p:sp>
      <p:sp>
        <p:nvSpPr>
          <p:cNvPr id="43027" name="21 Rectángulo"/>
          <p:cNvSpPr>
            <a:spLocks noChangeArrowheads="1"/>
          </p:cNvSpPr>
          <p:nvPr/>
        </p:nvSpPr>
        <p:spPr bwMode="auto">
          <a:xfrm>
            <a:off x="0" y="476250"/>
            <a:ext cx="87487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</p:txBody>
      </p:sp>
      <p:sp>
        <p:nvSpPr>
          <p:cNvPr id="43028" name="23 Rectángulo"/>
          <p:cNvSpPr>
            <a:spLocks noChangeArrowheads="1"/>
          </p:cNvSpPr>
          <p:nvPr/>
        </p:nvSpPr>
        <p:spPr bwMode="auto">
          <a:xfrm>
            <a:off x="1116013" y="836613"/>
            <a:ext cx="6480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/>
          </a:p>
        </p:txBody>
      </p:sp>
      <p:sp>
        <p:nvSpPr>
          <p:cNvPr id="43029" name="25 Rectángulo"/>
          <p:cNvSpPr>
            <a:spLocks noChangeArrowheads="1"/>
          </p:cNvSpPr>
          <p:nvPr/>
        </p:nvSpPr>
        <p:spPr bwMode="auto">
          <a:xfrm>
            <a:off x="395288" y="2081213"/>
            <a:ext cx="8424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468313" y="1557338"/>
            <a:ext cx="8207375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323850" y="1628775"/>
            <a:ext cx="8496300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3032" name="30 Rectángulo"/>
          <p:cNvSpPr>
            <a:spLocks noChangeArrowheads="1"/>
          </p:cNvSpPr>
          <p:nvPr/>
        </p:nvSpPr>
        <p:spPr bwMode="auto">
          <a:xfrm>
            <a:off x="539750" y="1628775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800" b="1"/>
          </a:p>
        </p:txBody>
      </p:sp>
      <p:sp>
        <p:nvSpPr>
          <p:cNvPr id="43033" name="28 Rectángulo"/>
          <p:cNvSpPr>
            <a:spLocks noChangeArrowheads="1"/>
          </p:cNvSpPr>
          <p:nvPr/>
        </p:nvSpPr>
        <p:spPr bwMode="auto">
          <a:xfrm>
            <a:off x="4400550" y="69215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3034" name="29 Rectángulo"/>
          <p:cNvSpPr>
            <a:spLocks noChangeArrowheads="1"/>
          </p:cNvSpPr>
          <p:nvPr/>
        </p:nvSpPr>
        <p:spPr bwMode="auto">
          <a:xfrm>
            <a:off x="250825" y="204470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s-ES_tradnl" sz="2800">
              <a:latin typeface="Tahoma" pitchFamily="34" charset="0"/>
            </a:endParaRPr>
          </a:p>
        </p:txBody>
      </p:sp>
      <p:sp>
        <p:nvSpPr>
          <p:cNvPr id="43035" name="31 Rectángulo"/>
          <p:cNvSpPr>
            <a:spLocks noChangeArrowheads="1"/>
          </p:cNvSpPr>
          <p:nvPr/>
        </p:nvSpPr>
        <p:spPr bwMode="auto">
          <a:xfrm>
            <a:off x="468313" y="2551113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" sz="2800" b="1">
              <a:latin typeface="Tahoma" pitchFamily="34" charset="0"/>
            </a:endParaRPr>
          </a:p>
        </p:txBody>
      </p:sp>
      <p:graphicFrame>
        <p:nvGraphicFramePr>
          <p:cNvPr id="33" name="32 Tabla"/>
          <p:cNvGraphicFramePr>
            <a:graphicFrameLocks noGrp="1"/>
          </p:cNvGraphicFramePr>
          <p:nvPr/>
        </p:nvGraphicFramePr>
        <p:xfrm>
          <a:off x="179388" y="549275"/>
          <a:ext cx="8640951" cy="4267200"/>
        </p:xfrm>
        <a:graphic>
          <a:graphicData uri="http://schemas.openxmlformats.org/drawingml/2006/table">
            <a:tbl>
              <a:tblPr/>
              <a:tblGrid>
                <a:gridCol w="578952"/>
                <a:gridCol w="32630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  <a:gridCol w="349103"/>
              </a:tblGrid>
              <a:tr h="116359"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(10)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si el expediente contiene documentos de carácter legal, administrativo o fiscal.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49078"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(11)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datos tales como: si el expediente contiene hojas en las que se reporte información confidencial o reservada; si se trata de originales o copias; estado de conservación de la documentación u otras cuestiones que se consideren relevantes.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(12)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del Servidor Público responsable de generar la información contenida en el anexo.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(13)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del Servidor Público designado para entregar (Titulares), o que entrega (demás sujetos obligados).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(14)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del Servidor Público designado para recibir (Titulares), o que recibe (demás sujetos obligados).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359"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(15)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Número de hoja que le corresponde (1 de X). Se debe contabilizar la totalidad de hojas integradas al Anexo.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9" name="Picture 7" descr="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301208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4 Rectángulo"/>
          <p:cNvSpPr>
            <a:spLocks noChangeArrowheads="1"/>
          </p:cNvSpPr>
          <p:nvPr/>
        </p:nvSpPr>
        <p:spPr bwMode="auto">
          <a:xfrm>
            <a:off x="684213" y="1187450"/>
            <a:ext cx="1841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3200">
              <a:latin typeface="Calibri" pitchFamily="34" charset="0"/>
            </a:endParaRPr>
          </a:p>
        </p:txBody>
      </p:sp>
      <p:sp>
        <p:nvSpPr>
          <p:cNvPr id="46084" name="6 Rectángulo"/>
          <p:cNvSpPr>
            <a:spLocks noChangeArrowheads="1"/>
          </p:cNvSpPr>
          <p:nvPr/>
        </p:nvSpPr>
        <p:spPr bwMode="auto">
          <a:xfrm>
            <a:off x="144463" y="620713"/>
            <a:ext cx="8820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6085" name="5 Rectángulo"/>
          <p:cNvSpPr>
            <a:spLocks noChangeArrowheads="1"/>
          </p:cNvSpPr>
          <p:nvPr/>
        </p:nvSpPr>
        <p:spPr bwMode="auto">
          <a:xfrm>
            <a:off x="4035425" y="324485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2000">
              <a:latin typeface="Calibri" pitchFamily="34" charset="0"/>
            </a:endParaRPr>
          </a:p>
        </p:txBody>
      </p:sp>
      <p:sp>
        <p:nvSpPr>
          <p:cNvPr id="46086" name="7 Rectángulo"/>
          <p:cNvSpPr>
            <a:spLocks noChangeArrowheads="1"/>
          </p:cNvSpPr>
          <p:nvPr/>
        </p:nvSpPr>
        <p:spPr bwMode="auto">
          <a:xfrm>
            <a:off x="2051050" y="692150"/>
            <a:ext cx="43195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6087" name="9 Rectángulo"/>
          <p:cNvSpPr>
            <a:spLocks noChangeArrowheads="1"/>
          </p:cNvSpPr>
          <p:nvPr/>
        </p:nvSpPr>
        <p:spPr bwMode="auto">
          <a:xfrm>
            <a:off x="755650" y="549275"/>
            <a:ext cx="806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6088" name="12 Rectángulo"/>
          <p:cNvSpPr>
            <a:spLocks noChangeArrowheads="1"/>
          </p:cNvSpPr>
          <p:nvPr/>
        </p:nvSpPr>
        <p:spPr bwMode="auto">
          <a:xfrm>
            <a:off x="468313" y="1700213"/>
            <a:ext cx="806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400" b="1"/>
          </a:p>
        </p:txBody>
      </p:sp>
      <p:sp>
        <p:nvSpPr>
          <p:cNvPr id="46089" name="13 Rectángulo"/>
          <p:cNvSpPr>
            <a:spLocks noChangeArrowheads="1"/>
          </p:cNvSpPr>
          <p:nvPr/>
        </p:nvSpPr>
        <p:spPr bwMode="auto">
          <a:xfrm>
            <a:off x="323850" y="476250"/>
            <a:ext cx="835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600" b="1">
              <a:cs typeface="Times New Roman" pitchFamily="18" charset="0"/>
            </a:endParaRPr>
          </a:p>
        </p:txBody>
      </p:sp>
      <p:sp>
        <p:nvSpPr>
          <p:cNvPr id="46090" name="11 Rectángulo"/>
          <p:cNvSpPr>
            <a:spLocks noChangeArrowheads="1"/>
          </p:cNvSpPr>
          <p:nvPr/>
        </p:nvSpPr>
        <p:spPr bwMode="auto">
          <a:xfrm>
            <a:off x="468313" y="44450"/>
            <a:ext cx="7920037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 sz="3200" b="1">
              <a:cs typeface="Arial" pitchFamily="34" charset="0"/>
            </a:endParaRPr>
          </a:p>
        </p:txBody>
      </p:sp>
      <p:sp>
        <p:nvSpPr>
          <p:cNvPr id="46091" name="14 Rectángulo"/>
          <p:cNvSpPr>
            <a:spLocks noChangeArrowheads="1"/>
          </p:cNvSpPr>
          <p:nvPr/>
        </p:nvSpPr>
        <p:spPr bwMode="auto">
          <a:xfrm>
            <a:off x="539750" y="549275"/>
            <a:ext cx="8135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MX" sz="2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6092" name="15 Rectángulo"/>
          <p:cNvSpPr>
            <a:spLocks noChangeArrowheads="1"/>
          </p:cNvSpPr>
          <p:nvPr/>
        </p:nvSpPr>
        <p:spPr bwMode="auto">
          <a:xfrm>
            <a:off x="468313" y="1652588"/>
            <a:ext cx="80645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  <p:sp>
        <p:nvSpPr>
          <p:cNvPr id="46093" name="17 Rectángulo"/>
          <p:cNvSpPr>
            <a:spLocks noChangeArrowheads="1"/>
          </p:cNvSpPr>
          <p:nvPr/>
        </p:nvSpPr>
        <p:spPr bwMode="auto">
          <a:xfrm>
            <a:off x="539750" y="620713"/>
            <a:ext cx="79930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endParaRPr lang="es-ES" sz="2800">
              <a:latin typeface="Calibri" pitchFamily="34" charset="0"/>
            </a:endParaRPr>
          </a:p>
        </p:txBody>
      </p:sp>
      <p:sp>
        <p:nvSpPr>
          <p:cNvPr id="46096" name="18 Rectángulo"/>
          <p:cNvSpPr>
            <a:spLocks noChangeArrowheads="1"/>
          </p:cNvSpPr>
          <p:nvPr/>
        </p:nvSpPr>
        <p:spPr bwMode="auto">
          <a:xfrm>
            <a:off x="323850" y="1125538"/>
            <a:ext cx="84963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/>
          </a:p>
        </p:txBody>
      </p:sp>
      <p:sp>
        <p:nvSpPr>
          <p:cNvPr id="46097" name="19 Rectángulo"/>
          <p:cNvSpPr>
            <a:spLocks noChangeArrowheads="1"/>
          </p:cNvSpPr>
          <p:nvPr/>
        </p:nvSpPr>
        <p:spPr bwMode="auto">
          <a:xfrm>
            <a:off x="323850" y="549275"/>
            <a:ext cx="8424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cs typeface="Times New Roman" pitchFamily="18" charset="0"/>
            </a:endParaRPr>
          </a:p>
        </p:txBody>
      </p:sp>
      <p:sp>
        <p:nvSpPr>
          <p:cNvPr id="46098" name="20 Rectángulo"/>
          <p:cNvSpPr>
            <a:spLocks noChangeArrowheads="1"/>
          </p:cNvSpPr>
          <p:nvPr/>
        </p:nvSpPr>
        <p:spPr bwMode="auto">
          <a:xfrm>
            <a:off x="323850" y="549275"/>
            <a:ext cx="8208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2800" b="1"/>
          </a:p>
        </p:txBody>
      </p:sp>
      <p:sp>
        <p:nvSpPr>
          <p:cNvPr id="46099" name="21 Rectángulo"/>
          <p:cNvSpPr>
            <a:spLocks noChangeArrowheads="1"/>
          </p:cNvSpPr>
          <p:nvPr/>
        </p:nvSpPr>
        <p:spPr bwMode="auto">
          <a:xfrm>
            <a:off x="0" y="476250"/>
            <a:ext cx="87487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</p:txBody>
      </p:sp>
      <p:sp>
        <p:nvSpPr>
          <p:cNvPr id="46100" name="23 Rectángulo"/>
          <p:cNvSpPr>
            <a:spLocks noChangeArrowheads="1"/>
          </p:cNvSpPr>
          <p:nvPr/>
        </p:nvSpPr>
        <p:spPr bwMode="auto">
          <a:xfrm>
            <a:off x="1116013" y="836613"/>
            <a:ext cx="6480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/>
          </a:p>
        </p:txBody>
      </p:sp>
      <p:sp>
        <p:nvSpPr>
          <p:cNvPr id="46101" name="25 Rectángulo"/>
          <p:cNvSpPr>
            <a:spLocks noChangeArrowheads="1"/>
          </p:cNvSpPr>
          <p:nvPr/>
        </p:nvSpPr>
        <p:spPr bwMode="auto">
          <a:xfrm>
            <a:off x="395288" y="2081213"/>
            <a:ext cx="8424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468313" y="1557338"/>
            <a:ext cx="8207375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323850" y="1628775"/>
            <a:ext cx="8496300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6104" name="30 Rectángulo"/>
          <p:cNvSpPr>
            <a:spLocks noChangeArrowheads="1"/>
          </p:cNvSpPr>
          <p:nvPr/>
        </p:nvSpPr>
        <p:spPr bwMode="auto">
          <a:xfrm>
            <a:off x="539750" y="1628775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800" b="1"/>
          </a:p>
        </p:txBody>
      </p:sp>
      <p:sp>
        <p:nvSpPr>
          <p:cNvPr id="46105" name="28 Rectángulo"/>
          <p:cNvSpPr>
            <a:spLocks noChangeArrowheads="1"/>
          </p:cNvSpPr>
          <p:nvPr/>
        </p:nvSpPr>
        <p:spPr bwMode="auto">
          <a:xfrm>
            <a:off x="4400550" y="69215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6106" name="29 Rectángulo"/>
          <p:cNvSpPr>
            <a:spLocks noChangeArrowheads="1"/>
          </p:cNvSpPr>
          <p:nvPr/>
        </p:nvSpPr>
        <p:spPr bwMode="auto">
          <a:xfrm>
            <a:off x="250825" y="204470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s-ES_tradnl" sz="2800">
              <a:latin typeface="Tahoma" pitchFamily="34" charset="0"/>
            </a:endParaRPr>
          </a:p>
        </p:txBody>
      </p:sp>
      <p:sp>
        <p:nvSpPr>
          <p:cNvPr id="46107" name="31 Rectángulo"/>
          <p:cNvSpPr>
            <a:spLocks noChangeArrowheads="1"/>
          </p:cNvSpPr>
          <p:nvPr/>
        </p:nvSpPr>
        <p:spPr bwMode="auto">
          <a:xfrm>
            <a:off x="468313" y="2551113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" sz="2800" b="1">
              <a:latin typeface="Tahoma" pitchFamily="34" charset="0"/>
            </a:endParaRPr>
          </a:p>
        </p:txBody>
      </p:sp>
      <p:graphicFrame>
        <p:nvGraphicFramePr>
          <p:cNvPr id="33" name="32 Tabla"/>
          <p:cNvGraphicFramePr>
            <a:graphicFrameLocks noGrp="1"/>
          </p:cNvGraphicFramePr>
          <p:nvPr/>
        </p:nvGraphicFramePr>
        <p:xfrm>
          <a:off x="611560" y="332656"/>
          <a:ext cx="7781947" cy="7726680"/>
        </p:xfrm>
        <a:graphic>
          <a:graphicData uri="http://schemas.openxmlformats.org/drawingml/2006/table">
            <a:tbl>
              <a:tblPr/>
              <a:tblGrid>
                <a:gridCol w="368573"/>
                <a:gridCol w="321663"/>
                <a:gridCol w="152261"/>
                <a:gridCol w="139245"/>
                <a:gridCol w="291506"/>
                <a:gridCol w="87706"/>
                <a:gridCol w="203800"/>
                <a:gridCol w="291506"/>
                <a:gridCol w="291506"/>
                <a:gridCol w="291506"/>
                <a:gridCol w="314963"/>
                <a:gridCol w="328368"/>
                <a:gridCol w="92951"/>
                <a:gridCol w="201907"/>
                <a:gridCol w="294858"/>
                <a:gridCol w="294858"/>
                <a:gridCol w="294858"/>
                <a:gridCol w="294858"/>
                <a:gridCol w="238841"/>
                <a:gridCol w="52665"/>
                <a:gridCol w="291506"/>
                <a:gridCol w="291506"/>
                <a:gridCol w="77201"/>
                <a:gridCol w="214305"/>
                <a:gridCol w="291506"/>
                <a:gridCol w="268646"/>
                <a:gridCol w="25400"/>
                <a:gridCol w="291506"/>
                <a:gridCol w="271998"/>
                <a:gridCol w="25400"/>
                <a:gridCol w="294858"/>
                <a:gridCol w="294858"/>
                <a:gridCol w="294858"/>
              </a:tblGrid>
              <a:tr h="104131">
                <a:tc gridSpan="33"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 dirty="0" smtClean="0">
                          <a:latin typeface="Arial"/>
                        </a:rPr>
                        <a:t>                                                                                 </a:t>
                      </a:r>
                      <a:r>
                        <a:rPr lang="es-MX" sz="900" b="1" i="0" u="none" strike="noStrike" baseline="0" dirty="0" smtClean="0">
                          <a:latin typeface="Arial"/>
                        </a:rPr>
                        <a:t> </a:t>
                      </a:r>
                      <a:r>
                        <a:rPr lang="es-MX" sz="900" b="1" i="0" u="none" strike="noStrike" dirty="0" smtClean="0">
                          <a:latin typeface="Arial"/>
                        </a:rPr>
                        <a:t> GOBIERNO </a:t>
                      </a:r>
                      <a:r>
                        <a:rPr lang="es-MX" sz="900" b="1" i="0" u="none" strike="noStrike" dirty="0">
                          <a:latin typeface="Arial"/>
                        </a:rPr>
                        <a:t>DEL ESTADO DE </a:t>
                      </a:r>
                      <a:r>
                        <a:rPr lang="es-MX" sz="900" b="1" i="0" u="none" strike="noStrike" dirty="0" smtClean="0">
                          <a:latin typeface="Arial"/>
                        </a:rPr>
                        <a:t>QUINTANA ROO</a:t>
                      </a:r>
                      <a:endParaRPr lang="es-MX" sz="900" b="0" i="0" u="none" strike="noStrike" dirty="0">
                        <a:latin typeface="Arial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4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ANEXO 32 (AGE-02)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9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04131">
                <a:tc gridSpan="33"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>
                          <a:latin typeface="Arial"/>
                        </a:rPr>
                        <a:t>INVENTARIO DE ARCHIVO DE CONCENTRACIÓN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041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4131">
                <a:tc gridSpan="33"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>
                          <a:latin typeface="Arial"/>
                        </a:rPr>
                        <a:t>Al _____ de ________________ de _________  ( 1 )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041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2561">
                <a:tc gridSpan="33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( 2 )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92561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2561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latin typeface="Arial"/>
                        </a:rPr>
                        <a:t>( 3 )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2561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561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92561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396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No </a:t>
                      </a:r>
                      <a:r>
                        <a:rPr lang="es-MX" sz="700" b="1" i="0" u="none" strike="noStrike" dirty="0" smtClean="0">
                          <a:latin typeface="Arial"/>
                        </a:rPr>
                        <a:t>PROGRESIVO</a:t>
                      </a:r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FECHA DE TRANSF.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CLAVE DEL EXPEDIENTE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NOMBRE O DESCRIPCIÓN DEL EXPEDIENTE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AÑO DEL EXPED.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 dirty="0">
                          <a:latin typeface="Arial"/>
                        </a:rPr>
                        <a:t>PERÍODO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 dirty="0">
                          <a:latin typeface="Arial"/>
                        </a:rPr>
                        <a:t>TIEMPO DE CONSERVACIÓN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 dirty="0">
                          <a:latin typeface="Arial"/>
                        </a:rPr>
                        <a:t>No DE LEGAJO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No DE HOJAS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 smtClean="0">
                          <a:latin typeface="Arial"/>
                        </a:rPr>
                        <a:t>PRESER-VACIÓN</a:t>
                      </a:r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 smtClean="0">
                          <a:latin typeface="Arial"/>
                        </a:rPr>
                        <a:t>UBICACIÓN</a:t>
                      </a:r>
                      <a:r>
                        <a:rPr lang="es-MX" sz="700" b="1" i="0" u="none" strike="noStrike" baseline="0" dirty="0" smtClean="0">
                          <a:latin typeface="Arial"/>
                        </a:rPr>
                        <a:t> TOPOGRAFICA</a:t>
                      </a:r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CLASIFICACIÓN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CARÁCTER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 smtClean="0">
                          <a:latin typeface="Arial"/>
                        </a:rPr>
                        <a:t>OBSERVACIONES</a:t>
                      </a:r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4710"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3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MX" sz="3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3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s-MX" sz="3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MX" sz="3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3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34710"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710"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710"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710"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710"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710"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710"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710"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2207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( 4 )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( 5 )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4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( 6 )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( 7 )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( 8 )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( 9 )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( 10 )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( 11 )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( 12 )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( 13 )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4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 smtClean="0">
                          <a:latin typeface="Arial"/>
                        </a:rPr>
                        <a:t>(14)</a:t>
                      </a:r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4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( 15 )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4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>
                          <a:latin typeface="Arial"/>
                        </a:rPr>
                        <a:t>( 16 )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( 17 )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61982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3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RESPONSABLE DE LA INFORMACIÓN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ENCARGADO DE LA ENTREGA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3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ENCARGADO DE LA RECEPCIÓN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i="0" u="none" strike="noStrike" dirty="0">
                          <a:latin typeface="Arial"/>
                        </a:rPr>
                        <a:t>( 18 )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1" i="0" u="none" strike="noStrike" dirty="0">
                          <a:latin typeface="Arial"/>
                        </a:rPr>
                        <a:t>( 19 )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i="0" u="none" strike="noStrike" dirty="0">
                          <a:latin typeface="Arial"/>
                        </a:rPr>
                        <a:t>( 20 )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0991">
                <a:tc gridSpan="33">
                  <a:txBody>
                    <a:bodyPr/>
                    <a:lstStyle/>
                    <a:p>
                      <a:pPr algn="ctr" fontAlgn="b"/>
                      <a:r>
                        <a:rPr lang="es-MX" sz="700" b="1" i="0" u="none" strike="noStrike" dirty="0">
                          <a:latin typeface="Arial"/>
                        </a:rPr>
                        <a:t>Página___  ( 21 )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991"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0" name="Picture 7" descr="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848350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4 Rectángulo"/>
          <p:cNvSpPr>
            <a:spLocks noChangeArrowheads="1"/>
          </p:cNvSpPr>
          <p:nvPr/>
        </p:nvSpPr>
        <p:spPr bwMode="auto">
          <a:xfrm>
            <a:off x="684213" y="1187450"/>
            <a:ext cx="1841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3200">
              <a:latin typeface="Calibri" pitchFamily="34" charset="0"/>
            </a:endParaRPr>
          </a:p>
        </p:txBody>
      </p:sp>
      <p:sp>
        <p:nvSpPr>
          <p:cNvPr id="48132" name="6 Rectángulo"/>
          <p:cNvSpPr>
            <a:spLocks noChangeArrowheads="1"/>
          </p:cNvSpPr>
          <p:nvPr/>
        </p:nvSpPr>
        <p:spPr bwMode="auto">
          <a:xfrm>
            <a:off x="144463" y="620713"/>
            <a:ext cx="8820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3" name="5 Rectángulo"/>
          <p:cNvSpPr>
            <a:spLocks noChangeArrowheads="1"/>
          </p:cNvSpPr>
          <p:nvPr/>
        </p:nvSpPr>
        <p:spPr bwMode="auto">
          <a:xfrm>
            <a:off x="4035425" y="324485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2000">
              <a:latin typeface="Calibri" pitchFamily="34" charset="0"/>
            </a:endParaRPr>
          </a:p>
        </p:txBody>
      </p:sp>
      <p:sp>
        <p:nvSpPr>
          <p:cNvPr id="48134" name="7 Rectángulo"/>
          <p:cNvSpPr>
            <a:spLocks noChangeArrowheads="1"/>
          </p:cNvSpPr>
          <p:nvPr/>
        </p:nvSpPr>
        <p:spPr bwMode="auto">
          <a:xfrm>
            <a:off x="2051050" y="692150"/>
            <a:ext cx="43195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5" name="9 Rectángulo"/>
          <p:cNvSpPr>
            <a:spLocks noChangeArrowheads="1"/>
          </p:cNvSpPr>
          <p:nvPr/>
        </p:nvSpPr>
        <p:spPr bwMode="auto">
          <a:xfrm>
            <a:off x="755650" y="549275"/>
            <a:ext cx="806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6" name="12 Rectángulo"/>
          <p:cNvSpPr>
            <a:spLocks noChangeArrowheads="1"/>
          </p:cNvSpPr>
          <p:nvPr/>
        </p:nvSpPr>
        <p:spPr bwMode="auto">
          <a:xfrm>
            <a:off x="468313" y="1700213"/>
            <a:ext cx="806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400" b="1"/>
          </a:p>
        </p:txBody>
      </p:sp>
      <p:sp>
        <p:nvSpPr>
          <p:cNvPr id="48137" name="13 Rectángulo"/>
          <p:cNvSpPr>
            <a:spLocks noChangeArrowheads="1"/>
          </p:cNvSpPr>
          <p:nvPr/>
        </p:nvSpPr>
        <p:spPr bwMode="auto">
          <a:xfrm>
            <a:off x="323850" y="476250"/>
            <a:ext cx="835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600" b="1">
              <a:cs typeface="Times New Roman" pitchFamily="18" charset="0"/>
            </a:endParaRPr>
          </a:p>
        </p:txBody>
      </p:sp>
      <p:sp>
        <p:nvSpPr>
          <p:cNvPr id="48138" name="11 Rectángulo"/>
          <p:cNvSpPr>
            <a:spLocks noChangeArrowheads="1"/>
          </p:cNvSpPr>
          <p:nvPr/>
        </p:nvSpPr>
        <p:spPr bwMode="auto">
          <a:xfrm>
            <a:off x="468313" y="44450"/>
            <a:ext cx="7920037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 sz="3200" b="1">
              <a:cs typeface="Arial" pitchFamily="34" charset="0"/>
            </a:endParaRPr>
          </a:p>
        </p:txBody>
      </p:sp>
      <p:sp>
        <p:nvSpPr>
          <p:cNvPr id="48139" name="14 Rectángulo"/>
          <p:cNvSpPr>
            <a:spLocks noChangeArrowheads="1"/>
          </p:cNvSpPr>
          <p:nvPr/>
        </p:nvSpPr>
        <p:spPr bwMode="auto">
          <a:xfrm>
            <a:off x="539750" y="549275"/>
            <a:ext cx="8135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MX" sz="2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8140" name="15 Rectángulo"/>
          <p:cNvSpPr>
            <a:spLocks noChangeArrowheads="1"/>
          </p:cNvSpPr>
          <p:nvPr/>
        </p:nvSpPr>
        <p:spPr bwMode="auto">
          <a:xfrm>
            <a:off x="468313" y="1652588"/>
            <a:ext cx="80645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  <p:sp>
        <p:nvSpPr>
          <p:cNvPr id="48141" name="17 Rectángulo"/>
          <p:cNvSpPr>
            <a:spLocks noChangeArrowheads="1"/>
          </p:cNvSpPr>
          <p:nvPr/>
        </p:nvSpPr>
        <p:spPr bwMode="auto">
          <a:xfrm>
            <a:off x="539750" y="620713"/>
            <a:ext cx="79930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endParaRPr lang="es-ES" sz="2800">
              <a:latin typeface="Calibri" pitchFamily="34" charset="0"/>
            </a:endParaRPr>
          </a:p>
        </p:txBody>
      </p:sp>
      <p:sp>
        <p:nvSpPr>
          <p:cNvPr id="48144" name="18 Rectángulo"/>
          <p:cNvSpPr>
            <a:spLocks noChangeArrowheads="1"/>
          </p:cNvSpPr>
          <p:nvPr/>
        </p:nvSpPr>
        <p:spPr bwMode="auto">
          <a:xfrm>
            <a:off x="323850" y="1125538"/>
            <a:ext cx="84963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/>
          </a:p>
        </p:txBody>
      </p:sp>
      <p:sp>
        <p:nvSpPr>
          <p:cNvPr id="48145" name="20 Rectángulo"/>
          <p:cNvSpPr>
            <a:spLocks noChangeArrowheads="1"/>
          </p:cNvSpPr>
          <p:nvPr/>
        </p:nvSpPr>
        <p:spPr bwMode="auto">
          <a:xfrm>
            <a:off x="323850" y="549275"/>
            <a:ext cx="8208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2800" b="1"/>
          </a:p>
        </p:txBody>
      </p:sp>
      <p:sp>
        <p:nvSpPr>
          <p:cNvPr id="48146" name="21 Rectángulo"/>
          <p:cNvSpPr>
            <a:spLocks noChangeArrowheads="1"/>
          </p:cNvSpPr>
          <p:nvPr/>
        </p:nvSpPr>
        <p:spPr bwMode="auto">
          <a:xfrm>
            <a:off x="0" y="476250"/>
            <a:ext cx="87487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</p:txBody>
      </p:sp>
      <p:sp>
        <p:nvSpPr>
          <p:cNvPr id="48147" name="23 Rectángulo"/>
          <p:cNvSpPr>
            <a:spLocks noChangeArrowheads="1"/>
          </p:cNvSpPr>
          <p:nvPr/>
        </p:nvSpPr>
        <p:spPr bwMode="auto">
          <a:xfrm>
            <a:off x="1116013" y="476250"/>
            <a:ext cx="64801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/>
          </a:p>
        </p:txBody>
      </p:sp>
      <p:sp>
        <p:nvSpPr>
          <p:cNvPr id="48148" name="25 Rectángulo"/>
          <p:cNvSpPr>
            <a:spLocks noChangeArrowheads="1"/>
          </p:cNvSpPr>
          <p:nvPr/>
        </p:nvSpPr>
        <p:spPr bwMode="auto">
          <a:xfrm>
            <a:off x="395288" y="2081213"/>
            <a:ext cx="8424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468313" y="1557338"/>
            <a:ext cx="8207375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323850" y="1628775"/>
            <a:ext cx="8496300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8151" name="30 Rectángulo"/>
          <p:cNvSpPr>
            <a:spLocks noChangeArrowheads="1"/>
          </p:cNvSpPr>
          <p:nvPr/>
        </p:nvSpPr>
        <p:spPr bwMode="auto">
          <a:xfrm>
            <a:off x="539750" y="1628775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800" b="1"/>
          </a:p>
        </p:txBody>
      </p:sp>
      <p:sp>
        <p:nvSpPr>
          <p:cNvPr id="48152" name="28 Rectángulo"/>
          <p:cNvSpPr>
            <a:spLocks noChangeArrowheads="1"/>
          </p:cNvSpPr>
          <p:nvPr/>
        </p:nvSpPr>
        <p:spPr bwMode="auto">
          <a:xfrm>
            <a:off x="4400550" y="69215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8153" name="29 Rectángulo"/>
          <p:cNvSpPr>
            <a:spLocks noChangeArrowheads="1"/>
          </p:cNvSpPr>
          <p:nvPr/>
        </p:nvSpPr>
        <p:spPr bwMode="auto">
          <a:xfrm>
            <a:off x="250825" y="204470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s-ES_tradnl" sz="2800">
              <a:latin typeface="Tahoma" pitchFamily="34" charset="0"/>
            </a:endParaRPr>
          </a:p>
        </p:txBody>
      </p:sp>
      <p:sp>
        <p:nvSpPr>
          <p:cNvPr id="48154" name="31 Rectángulo"/>
          <p:cNvSpPr>
            <a:spLocks noChangeArrowheads="1"/>
          </p:cNvSpPr>
          <p:nvPr/>
        </p:nvSpPr>
        <p:spPr bwMode="auto">
          <a:xfrm>
            <a:off x="468313" y="2551113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" sz="2800" b="1">
              <a:latin typeface="Tahoma" pitchFamily="34" charset="0"/>
            </a:endParaRPr>
          </a:p>
        </p:txBody>
      </p:sp>
      <p:sp>
        <p:nvSpPr>
          <p:cNvPr id="48155" name="32 Rectángulo"/>
          <p:cNvSpPr>
            <a:spLocks noChangeArrowheads="1"/>
          </p:cNvSpPr>
          <p:nvPr/>
        </p:nvSpPr>
        <p:spPr bwMode="auto">
          <a:xfrm>
            <a:off x="684213" y="404813"/>
            <a:ext cx="7991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8156" name="33 Rectángulo"/>
          <p:cNvSpPr>
            <a:spLocks noChangeArrowheads="1"/>
          </p:cNvSpPr>
          <p:nvPr/>
        </p:nvSpPr>
        <p:spPr bwMode="auto">
          <a:xfrm>
            <a:off x="287338" y="1628775"/>
            <a:ext cx="8532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endParaRPr lang="es-ES"/>
          </a:p>
        </p:txBody>
      </p:sp>
      <p:graphicFrame>
        <p:nvGraphicFramePr>
          <p:cNvPr id="35" name="34 Tabla"/>
          <p:cNvGraphicFramePr>
            <a:graphicFrameLocks noGrp="1"/>
          </p:cNvGraphicFramePr>
          <p:nvPr/>
        </p:nvGraphicFramePr>
        <p:xfrm>
          <a:off x="323850" y="404813"/>
          <a:ext cx="8064898" cy="5364480"/>
        </p:xfrm>
        <a:graphic>
          <a:graphicData uri="http://schemas.openxmlformats.org/drawingml/2006/table">
            <a:tbl>
              <a:tblPr/>
              <a:tblGrid>
                <a:gridCol w="382297"/>
                <a:gridCol w="335163"/>
                <a:gridCol w="303743"/>
                <a:gridCol w="303743"/>
                <a:gridCol w="303743"/>
                <a:gridCol w="303743"/>
                <a:gridCol w="303743"/>
                <a:gridCol w="303743"/>
                <a:gridCol w="324691"/>
                <a:gridCol w="340401"/>
                <a:gridCol w="303743"/>
                <a:gridCol w="303743"/>
                <a:gridCol w="303743"/>
                <a:gridCol w="303743"/>
                <a:gridCol w="303743"/>
                <a:gridCol w="303743"/>
                <a:gridCol w="303743"/>
                <a:gridCol w="303743"/>
                <a:gridCol w="303743"/>
                <a:gridCol w="303743"/>
                <a:gridCol w="303743"/>
                <a:gridCol w="303743"/>
                <a:gridCol w="303743"/>
                <a:gridCol w="303743"/>
                <a:gridCol w="303743"/>
                <a:gridCol w="303743"/>
              </a:tblGrid>
              <a:tr h="120171">
                <a:tc gridSpan="26"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INSTRUCTIVO DE LLENADO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2960"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171">
                <a:tc gridSpan="26">
                  <a:txBody>
                    <a:bodyPr/>
                    <a:lstStyle/>
                    <a:p>
                      <a:pPr algn="l" fontAlgn="b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ANEXO 32 (AGE-02) </a:t>
                      </a:r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 INVENTARIO DE ARCHIVO EN CONCENTRACIÓN.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2960"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922">
                <a:tc gridSpan="26">
                  <a:txBody>
                    <a:bodyPr/>
                    <a:lstStyle/>
                    <a:p>
                      <a:pPr algn="just" fontAlgn="auto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OBJETIVO:</a:t>
                      </a:r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Dar a conocer la relación de la documentación cuya utilidad inmediata para el desahogo de trámites y asuntos han concluido, y que por lo general se transfieren a la bodega de la Dependencia o Entidad por un tiempo determinado, de acuerdo a la tabla de temporalidades para su guarda y custodia.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2960"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3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4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la fecha de corte de la información contenida en el Anexo.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66090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(2)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 la Dependencia, Entidad u Órgano Desconcentrado contenido en la Ley Orgánica de la Administración Pública del Estado de Quintana Roo, Decreto o Acuerdo de Creación o Acta Constitutiva.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33045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(3)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 la Unidad Administrativa responsable de la información contenida en el formato.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33045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(4)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Número progresivo de los expedientes.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33045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(5)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la fecha de transferencia del documento.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33045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(6)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la clave o nomenclatura del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33045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(7)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el nombre o descripción asignado al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33045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(8)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año de creación del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33045">
                <a:tc>
                  <a:txBody>
                    <a:bodyPr/>
                    <a:lstStyle/>
                    <a:p>
                      <a:pPr algn="ctr" fontAlgn="t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(9)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el periodo del expediente, indicando la fecha del primer y ultimo documento integrado.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82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2375" y="22964775"/>
            <a:ext cx="3581400" cy="7905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31" name="Picture 7" descr="P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848350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4 Rectángulo"/>
          <p:cNvSpPr>
            <a:spLocks noChangeArrowheads="1"/>
          </p:cNvSpPr>
          <p:nvPr/>
        </p:nvSpPr>
        <p:spPr bwMode="auto">
          <a:xfrm>
            <a:off x="684213" y="1187450"/>
            <a:ext cx="1841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3200">
              <a:latin typeface="Calibri" pitchFamily="34" charset="0"/>
            </a:endParaRPr>
          </a:p>
        </p:txBody>
      </p:sp>
      <p:sp>
        <p:nvSpPr>
          <p:cNvPr id="49156" name="6 Rectángulo"/>
          <p:cNvSpPr>
            <a:spLocks noChangeArrowheads="1"/>
          </p:cNvSpPr>
          <p:nvPr/>
        </p:nvSpPr>
        <p:spPr bwMode="auto">
          <a:xfrm>
            <a:off x="144463" y="620713"/>
            <a:ext cx="8820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9157" name="5 Rectángulo"/>
          <p:cNvSpPr>
            <a:spLocks noChangeArrowheads="1"/>
          </p:cNvSpPr>
          <p:nvPr/>
        </p:nvSpPr>
        <p:spPr bwMode="auto">
          <a:xfrm>
            <a:off x="4035425" y="324485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2000">
              <a:latin typeface="Calibri" pitchFamily="34" charset="0"/>
            </a:endParaRPr>
          </a:p>
        </p:txBody>
      </p:sp>
      <p:sp>
        <p:nvSpPr>
          <p:cNvPr id="49158" name="7 Rectángulo"/>
          <p:cNvSpPr>
            <a:spLocks noChangeArrowheads="1"/>
          </p:cNvSpPr>
          <p:nvPr/>
        </p:nvSpPr>
        <p:spPr bwMode="auto">
          <a:xfrm>
            <a:off x="2051050" y="692150"/>
            <a:ext cx="43195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9159" name="9 Rectángulo"/>
          <p:cNvSpPr>
            <a:spLocks noChangeArrowheads="1"/>
          </p:cNvSpPr>
          <p:nvPr/>
        </p:nvSpPr>
        <p:spPr bwMode="auto">
          <a:xfrm>
            <a:off x="755650" y="549275"/>
            <a:ext cx="806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9160" name="12 Rectángulo"/>
          <p:cNvSpPr>
            <a:spLocks noChangeArrowheads="1"/>
          </p:cNvSpPr>
          <p:nvPr/>
        </p:nvSpPr>
        <p:spPr bwMode="auto">
          <a:xfrm>
            <a:off x="468313" y="1700213"/>
            <a:ext cx="806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400" b="1"/>
          </a:p>
        </p:txBody>
      </p:sp>
      <p:sp>
        <p:nvSpPr>
          <p:cNvPr id="49161" name="13 Rectángulo"/>
          <p:cNvSpPr>
            <a:spLocks noChangeArrowheads="1"/>
          </p:cNvSpPr>
          <p:nvPr/>
        </p:nvSpPr>
        <p:spPr bwMode="auto">
          <a:xfrm>
            <a:off x="323850" y="476250"/>
            <a:ext cx="835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600" b="1">
              <a:cs typeface="Times New Roman" pitchFamily="18" charset="0"/>
            </a:endParaRPr>
          </a:p>
        </p:txBody>
      </p:sp>
      <p:sp>
        <p:nvSpPr>
          <p:cNvPr id="49162" name="11 Rectángulo"/>
          <p:cNvSpPr>
            <a:spLocks noChangeArrowheads="1"/>
          </p:cNvSpPr>
          <p:nvPr/>
        </p:nvSpPr>
        <p:spPr bwMode="auto">
          <a:xfrm>
            <a:off x="468313" y="44450"/>
            <a:ext cx="7920037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 sz="3200" b="1">
              <a:cs typeface="Arial" pitchFamily="34" charset="0"/>
            </a:endParaRPr>
          </a:p>
        </p:txBody>
      </p:sp>
      <p:sp>
        <p:nvSpPr>
          <p:cNvPr id="49163" name="14 Rectángulo"/>
          <p:cNvSpPr>
            <a:spLocks noChangeArrowheads="1"/>
          </p:cNvSpPr>
          <p:nvPr/>
        </p:nvSpPr>
        <p:spPr bwMode="auto">
          <a:xfrm>
            <a:off x="539750" y="549275"/>
            <a:ext cx="8135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MX" sz="2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9164" name="15 Rectángulo"/>
          <p:cNvSpPr>
            <a:spLocks noChangeArrowheads="1"/>
          </p:cNvSpPr>
          <p:nvPr/>
        </p:nvSpPr>
        <p:spPr bwMode="auto">
          <a:xfrm>
            <a:off x="468313" y="1652588"/>
            <a:ext cx="80645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  <p:sp>
        <p:nvSpPr>
          <p:cNvPr id="49165" name="17 Rectángulo"/>
          <p:cNvSpPr>
            <a:spLocks noChangeArrowheads="1"/>
          </p:cNvSpPr>
          <p:nvPr/>
        </p:nvSpPr>
        <p:spPr bwMode="auto">
          <a:xfrm>
            <a:off x="539750" y="620713"/>
            <a:ext cx="79930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endParaRPr lang="es-ES" sz="2800">
              <a:latin typeface="Calibri" pitchFamily="34" charset="0"/>
            </a:endParaRPr>
          </a:p>
        </p:txBody>
      </p:sp>
      <p:sp>
        <p:nvSpPr>
          <p:cNvPr id="49168" name="18 Rectángulo"/>
          <p:cNvSpPr>
            <a:spLocks noChangeArrowheads="1"/>
          </p:cNvSpPr>
          <p:nvPr/>
        </p:nvSpPr>
        <p:spPr bwMode="auto">
          <a:xfrm>
            <a:off x="323850" y="1125538"/>
            <a:ext cx="84963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/>
          </a:p>
        </p:txBody>
      </p:sp>
      <p:sp>
        <p:nvSpPr>
          <p:cNvPr id="49169" name="20 Rectángulo"/>
          <p:cNvSpPr>
            <a:spLocks noChangeArrowheads="1"/>
          </p:cNvSpPr>
          <p:nvPr/>
        </p:nvSpPr>
        <p:spPr bwMode="auto">
          <a:xfrm>
            <a:off x="323850" y="549275"/>
            <a:ext cx="8208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2800" b="1"/>
          </a:p>
        </p:txBody>
      </p:sp>
      <p:sp>
        <p:nvSpPr>
          <p:cNvPr id="49170" name="21 Rectángulo"/>
          <p:cNvSpPr>
            <a:spLocks noChangeArrowheads="1"/>
          </p:cNvSpPr>
          <p:nvPr/>
        </p:nvSpPr>
        <p:spPr bwMode="auto">
          <a:xfrm>
            <a:off x="0" y="476250"/>
            <a:ext cx="87487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</p:txBody>
      </p:sp>
      <p:sp>
        <p:nvSpPr>
          <p:cNvPr id="49171" name="23 Rectángulo"/>
          <p:cNvSpPr>
            <a:spLocks noChangeArrowheads="1"/>
          </p:cNvSpPr>
          <p:nvPr/>
        </p:nvSpPr>
        <p:spPr bwMode="auto">
          <a:xfrm>
            <a:off x="1116013" y="476250"/>
            <a:ext cx="64801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/>
          </a:p>
        </p:txBody>
      </p:sp>
      <p:sp>
        <p:nvSpPr>
          <p:cNvPr id="49172" name="25 Rectángulo"/>
          <p:cNvSpPr>
            <a:spLocks noChangeArrowheads="1"/>
          </p:cNvSpPr>
          <p:nvPr/>
        </p:nvSpPr>
        <p:spPr bwMode="auto">
          <a:xfrm>
            <a:off x="395288" y="2081213"/>
            <a:ext cx="8424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468313" y="1557338"/>
            <a:ext cx="8207375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323850" y="1628775"/>
            <a:ext cx="8496300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9175" name="30 Rectángulo"/>
          <p:cNvSpPr>
            <a:spLocks noChangeArrowheads="1"/>
          </p:cNvSpPr>
          <p:nvPr/>
        </p:nvSpPr>
        <p:spPr bwMode="auto">
          <a:xfrm>
            <a:off x="539750" y="1628775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800" b="1"/>
          </a:p>
        </p:txBody>
      </p:sp>
      <p:sp>
        <p:nvSpPr>
          <p:cNvPr id="49176" name="28 Rectángulo"/>
          <p:cNvSpPr>
            <a:spLocks noChangeArrowheads="1"/>
          </p:cNvSpPr>
          <p:nvPr/>
        </p:nvSpPr>
        <p:spPr bwMode="auto">
          <a:xfrm>
            <a:off x="4400550" y="69215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9177" name="29 Rectángulo"/>
          <p:cNvSpPr>
            <a:spLocks noChangeArrowheads="1"/>
          </p:cNvSpPr>
          <p:nvPr/>
        </p:nvSpPr>
        <p:spPr bwMode="auto">
          <a:xfrm>
            <a:off x="250825" y="204470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s-ES_tradnl" sz="2800">
              <a:latin typeface="Tahoma" pitchFamily="34" charset="0"/>
            </a:endParaRPr>
          </a:p>
        </p:txBody>
      </p:sp>
      <p:sp>
        <p:nvSpPr>
          <p:cNvPr id="49178" name="31 Rectángulo"/>
          <p:cNvSpPr>
            <a:spLocks noChangeArrowheads="1"/>
          </p:cNvSpPr>
          <p:nvPr/>
        </p:nvSpPr>
        <p:spPr bwMode="auto">
          <a:xfrm>
            <a:off x="468313" y="2551113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" sz="2800" b="1">
              <a:latin typeface="Tahoma" pitchFamily="34" charset="0"/>
            </a:endParaRPr>
          </a:p>
        </p:txBody>
      </p:sp>
      <p:sp>
        <p:nvSpPr>
          <p:cNvPr id="49179" name="32 Rectángulo"/>
          <p:cNvSpPr>
            <a:spLocks noChangeArrowheads="1"/>
          </p:cNvSpPr>
          <p:nvPr/>
        </p:nvSpPr>
        <p:spPr bwMode="auto">
          <a:xfrm>
            <a:off x="684213" y="404813"/>
            <a:ext cx="7991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9180" name="33 Rectángulo"/>
          <p:cNvSpPr>
            <a:spLocks noChangeArrowheads="1"/>
          </p:cNvSpPr>
          <p:nvPr/>
        </p:nvSpPr>
        <p:spPr bwMode="auto">
          <a:xfrm>
            <a:off x="287338" y="1628775"/>
            <a:ext cx="8532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endParaRPr lang="es-ES"/>
          </a:p>
        </p:txBody>
      </p:sp>
      <p:graphicFrame>
        <p:nvGraphicFramePr>
          <p:cNvPr id="35" name="34 Tabla"/>
          <p:cNvGraphicFramePr>
            <a:graphicFrameLocks noGrp="1"/>
          </p:cNvGraphicFramePr>
          <p:nvPr/>
        </p:nvGraphicFramePr>
        <p:xfrm>
          <a:off x="611188" y="476250"/>
          <a:ext cx="8136905" cy="4608934"/>
        </p:xfrm>
        <a:graphic>
          <a:graphicData uri="http://schemas.openxmlformats.org/drawingml/2006/table">
            <a:tbl>
              <a:tblPr/>
              <a:tblGrid>
                <a:gridCol w="385711"/>
                <a:gridCol w="338156"/>
                <a:gridCol w="7413038"/>
              </a:tblGrid>
              <a:tr h="432048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(10)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tiempo de </a:t>
                      </a:r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conservación </a:t>
                      </a:r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del expediente (Aplicando la tabla de valores emitido por la Dirección General del Archivo de Gobierno).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(11)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el número de legajos que forman parte el expediente, por ser de una misma tipología.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(12)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número total de hojas que tiene el expediente o los legajos.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45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(13)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si es necesario preservar definitivamente el expediente, es decir si es o no histórico.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(14)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lugar donde se encuentra </a:t>
                      </a:r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físicamente </a:t>
                      </a:r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resguardado el expediente </a:t>
                      </a:r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(Almacén, </a:t>
                      </a:r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bodega, sección, anaquel, etc.)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(15)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la </a:t>
                      </a:r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clasificación </a:t>
                      </a:r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del expediente, es decir si contiene Información Pública, Reservada o Confidencial.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(16)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si el expediente contiene documentos de Carácter Legal, Administrativo o Fiscal.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(17)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datos tales como: si el expediente contiene algunas hojas en las que se tiene registrada información confidencial o reservada; si se trata de originales o copias; estado de conservación de la documentación u otras consideraciones relevantes que señalar.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(19)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del Servidor Público responsable de generar la información contenida en el anexo.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(20)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del Servidor Público designado para entregar (Titulares), o que entrega (demás sujetos obligados).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(21)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del Servidor Público designado para recibir (Titulares), o que recibe (demás sujetos obligados).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(22)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Número de hoja que le corresponde (1 de X). Se debe contabilizar la totalidad de hojas integradas al Anexo.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0" name="Picture 7" descr="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848350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4 Rectángulo"/>
          <p:cNvSpPr>
            <a:spLocks noChangeArrowheads="1"/>
          </p:cNvSpPr>
          <p:nvPr/>
        </p:nvSpPr>
        <p:spPr bwMode="auto">
          <a:xfrm>
            <a:off x="684213" y="1187450"/>
            <a:ext cx="1841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3200">
              <a:latin typeface="Calibri" pitchFamily="34" charset="0"/>
            </a:endParaRPr>
          </a:p>
        </p:txBody>
      </p:sp>
      <p:sp>
        <p:nvSpPr>
          <p:cNvPr id="49156" name="6 Rectángulo"/>
          <p:cNvSpPr>
            <a:spLocks noChangeArrowheads="1"/>
          </p:cNvSpPr>
          <p:nvPr/>
        </p:nvSpPr>
        <p:spPr bwMode="auto">
          <a:xfrm>
            <a:off x="144463" y="620713"/>
            <a:ext cx="8820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9157" name="5 Rectángulo"/>
          <p:cNvSpPr>
            <a:spLocks noChangeArrowheads="1"/>
          </p:cNvSpPr>
          <p:nvPr/>
        </p:nvSpPr>
        <p:spPr bwMode="auto">
          <a:xfrm>
            <a:off x="4035425" y="324485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2000">
              <a:latin typeface="Calibri" pitchFamily="34" charset="0"/>
            </a:endParaRPr>
          </a:p>
        </p:txBody>
      </p:sp>
      <p:sp>
        <p:nvSpPr>
          <p:cNvPr id="49158" name="7 Rectángulo"/>
          <p:cNvSpPr>
            <a:spLocks noChangeArrowheads="1"/>
          </p:cNvSpPr>
          <p:nvPr/>
        </p:nvSpPr>
        <p:spPr bwMode="auto">
          <a:xfrm>
            <a:off x="2051050" y="692150"/>
            <a:ext cx="43195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9159" name="9 Rectángulo"/>
          <p:cNvSpPr>
            <a:spLocks noChangeArrowheads="1"/>
          </p:cNvSpPr>
          <p:nvPr/>
        </p:nvSpPr>
        <p:spPr bwMode="auto">
          <a:xfrm>
            <a:off x="755650" y="549275"/>
            <a:ext cx="806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9160" name="12 Rectángulo"/>
          <p:cNvSpPr>
            <a:spLocks noChangeArrowheads="1"/>
          </p:cNvSpPr>
          <p:nvPr/>
        </p:nvSpPr>
        <p:spPr bwMode="auto">
          <a:xfrm>
            <a:off x="468313" y="1700213"/>
            <a:ext cx="806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400" b="1"/>
          </a:p>
        </p:txBody>
      </p:sp>
      <p:sp>
        <p:nvSpPr>
          <p:cNvPr id="49161" name="13 Rectángulo"/>
          <p:cNvSpPr>
            <a:spLocks noChangeArrowheads="1"/>
          </p:cNvSpPr>
          <p:nvPr/>
        </p:nvSpPr>
        <p:spPr bwMode="auto">
          <a:xfrm>
            <a:off x="323850" y="476250"/>
            <a:ext cx="835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600" b="1">
              <a:cs typeface="Times New Roman" pitchFamily="18" charset="0"/>
            </a:endParaRPr>
          </a:p>
        </p:txBody>
      </p:sp>
      <p:sp>
        <p:nvSpPr>
          <p:cNvPr id="49162" name="11 Rectángulo"/>
          <p:cNvSpPr>
            <a:spLocks noChangeArrowheads="1"/>
          </p:cNvSpPr>
          <p:nvPr/>
        </p:nvSpPr>
        <p:spPr bwMode="auto">
          <a:xfrm>
            <a:off x="468313" y="44450"/>
            <a:ext cx="7920037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 sz="3200" b="1">
              <a:cs typeface="Arial" pitchFamily="34" charset="0"/>
            </a:endParaRPr>
          </a:p>
        </p:txBody>
      </p:sp>
      <p:sp>
        <p:nvSpPr>
          <p:cNvPr id="49163" name="14 Rectángulo"/>
          <p:cNvSpPr>
            <a:spLocks noChangeArrowheads="1"/>
          </p:cNvSpPr>
          <p:nvPr/>
        </p:nvSpPr>
        <p:spPr bwMode="auto">
          <a:xfrm>
            <a:off x="539750" y="549275"/>
            <a:ext cx="8135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MX" sz="2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9164" name="15 Rectángulo"/>
          <p:cNvSpPr>
            <a:spLocks noChangeArrowheads="1"/>
          </p:cNvSpPr>
          <p:nvPr/>
        </p:nvSpPr>
        <p:spPr bwMode="auto">
          <a:xfrm>
            <a:off x="468313" y="1340768"/>
            <a:ext cx="8064500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  <p:sp>
        <p:nvSpPr>
          <p:cNvPr id="49165" name="17 Rectángulo"/>
          <p:cNvSpPr>
            <a:spLocks noChangeArrowheads="1"/>
          </p:cNvSpPr>
          <p:nvPr/>
        </p:nvSpPr>
        <p:spPr bwMode="auto">
          <a:xfrm>
            <a:off x="539750" y="620713"/>
            <a:ext cx="79930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endParaRPr lang="es-ES" sz="2800">
              <a:latin typeface="Calibri" pitchFamily="34" charset="0"/>
            </a:endParaRPr>
          </a:p>
        </p:txBody>
      </p:sp>
      <p:sp>
        <p:nvSpPr>
          <p:cNvPr id="49168" name="18 Rectángulo"/>
          <p:cNvSpPr>
            <a:spLocks noChangeArrowheads="1"/>
          </p:cNvSpPr>
          <p:nvPr/>
        </p:nvSpPr>
        <p:spPr bwMode="auto">
          <a:xfrm>
            <a:off x="323850" y="1125538"/>
            <a:ext cx="84963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/>
          </a:p>
        </p:txBody>
      </p:sp>
      <p:sp>
        <p:nvSpPr>
          <p:cNvPr id="49169" name="20 Rectángulo"/>
          <p:cNvSpPr>
            <a:spLocks noChangeArrowheads="1"/>
          </p:cNvSpPr>
          <p:nvPr/>
        </p:nvSpPr>
        <p:spPr bwMode="auto">
          <a:xfrm>
            <a:off x="323850" y="549275"/>
            <a:ext cx="8208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2800" b="1"/>
          </a:p>
        </p:txBody>
      </p:sp>
      <p:sp>
        <p:nvSpPr>
          <p:cNvPr id="49170" name="21 Rectángulo"/>
          <p:cNvSpPr>
            <a:spLocks noChangeArrowheads="1"/>
          </p:cNvSpPr>
          <p:nvPr/>
        </p:nvSpPr>
        <p:spPr bwMode="auto">
          <a:xfrm>
            <a:off x="0" y="476250"/>
            <a:ext cx="87487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</p:txBody>
      </p:sp>
      <p:sp>
        <p:nvSpPr>
          <p:cNvPr id="49171" name="23 Rectángulo"/>
          <p:cNvSpPr>
            <a:spLocks noChangeArrowheads="1"/>
          </p:cNvSpPr>
          <p:nvPr/>
        </p:nvSpPr>
        <p:spPr bwMode="auto">
          <a:xfrm>
            <a:off x="1116013" y="476250"/>
            <a:ext cx="64801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/>
          </a:p>
        </p:txBody>
      </p:sp>
      <p:sp>
        <p:nvSpPr>
          <p:cNvPr id="49172" name="25 Rectángulo"/>
          <p:cNvSpPr>
            <a:spLocks noChangeArrowheads="1"/>
          </p:cNvSpPr>
          <p:nvPr/>
        </p:nvSpPr>
        <p:spPr bwMode="auto">
          <a:xfrm>
            <a:off x="395288" y="2081213"/>
            <a:ext cx="8424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468313" y="1557338"/>
            <a:ext cx="8207375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323850" y="1628775"/>
            <a:ext cx="8496300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9175" name="30 Rectángulo"/>
          <p:cNvSpPr>
            <a:spLocks noChangeArrowheads="1"/>
          </p:cNvSpPr>
          <p:nvPr/>
        </p:nvSpPr>
        <p:spPr bwMode="auto">
          <a:xfrm>
            <a:off x="539750" y="1628775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800" b="1"/>
          </a:p>
        </p:txBody>
      </p:sp>
      <p:sp>
        <p:nvSpPr>
          <p:cNvPr id="49176" name="28 Rectángulo"/>
          <p:cNvSpPr>
            <a:spLocks noChangeArrowheads="1"/>
          </p:cNvSpPr>
          <p:nvPr/>
        </p:nvSpPr>
        <p:spPr bwMode="auto">
          <a:xfrm>
            <a:off x="4400550" y="69215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9177" name="29 Rectángulo"/>
          <p:cNvSpPr>
            <a:spLocks noChangeArrowheads="1"/>
          </p:cNvSpPr>
          <p:nvPr/>
        </p:nvSpPr>
        <p:spPr bwMode="auto">
          <a:xfrm>
            <a:off x="250825" y="204470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s-ES_tradnl" sz="2800">
              <a:latin typeface="Tahoma" pitchFamily="34" charset="0"/>
            </a:endParaRPr>
          </a:p>
        </p:txBody>
      </p:sp>
      <p:sp>
        <p:nvSpPr>
          <p:cNvPr id="49178" name="31 Rectángulo"/>
          <p:cNvSpPr>
            <a:spLocks noChangeArrowheads="1"/>
          </p:cNvSpPr>
          <p:nvPr/>
        </p:nvSpPr>
        <p:spPr bwMode="auto">
          <a:xfrm>
            <a:off x="468313" y="2551113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" sz="2800" b="1">
              <a:latin typeface="Tahoma" pitchFamily="34" charset="0"/>
            </a:endParaRPr>
          </a:p>
        </p:txBody>
      </p:sp>
      <p:sp>
        <p:nvSpPr>
          <p:cNvPr id="49179" name="32 Rectángulo"/>
          <p:cNvSpPr>
            <a:spLocks noChangeArrowheads="1"/>
          </p:cNvSpPr>
          <p:nvPr/>
        </p:nvSpPr>
        <p:spPr bwMode="auto">
          <a:xfrm>
            <a:off x="684213" y="404813"/>
            <a:ext cx="7991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9180" name="33 Rectángulo"/>
          <p:cNvSpPr>
            <a:spLocks noChangeArrowheads="1"/>
          </p:cNvSpPr>
          <p:nvPr/>
        </p:nvSpPr>
        <p:spPr bwMode="auto">
          <a:xfrm>
            <a:off x="287338" y="1628775"/>
            <a:ext cx="8532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endParaRPr lang="es-ES"/>
          </a:p>
        </p:txBody>
      </p:sp>
      <p:graphicFrame>
        <p:nvGraphicFramePr>
          <p:cNvPr id="30" name="29 Tabla"/>
          <p:cNvGraphicFramePr>
            <a:graphicFrameLocks noGrp="1"/>
          </p:cNvGraphicFramePr>
          <p:nvPr/>
        </p:nvGraphicFramePr>
        <p:xfrm>
          <a:off x="251520" y="692696"/>
          <a:ext cx="8640971" cy="4840124"/>
        </p:xfrm>
        <a:graphic>
          <a:graphicData uri="http://schemas.openxmlformats.org/drawingml/2006/table">
            <a:tbl>
              <a:tblPr/>
              <a:tblGrid>
                <a:gridCol w="484612"/>
                <a:gridCol w="163460"/>
                <a:gridCol w="138441"/>
                <a:gridCol w="301901"/>
                <a:gridCol w="301901"/>
                <a:gridCol w="445304"/>
                <a:gridCol w="301901"/>
                <a:gridCol w="301901"/>
                <a:gridCol w="301901"/>
                <a:gridCol w="301901"/>
                <a:gridCol w="301901"/>
                <a:gridCol w="445304"/>
                <a:gridCol w="523295"/>
                <a:gridCol w="402535"/>
                <a:gridCol w="301901"/>
                <a:gridCol w="301901"/>
                <a:gridCol w="301901"/>
                <a:gridCol w="301901"/>
                <a:gridCol w="301901"/>
                <a:gridCol w="301901"/>
                <a:gridCol w="301901"/>
                <a:gridCol w="301901"/>
                <a:gridCol w="301901"/>
                <a:gridCol w="301901"/>
                <a:gridCol w="301901"/>
                <a:gridCol w="301901"/>
                <a:gridCol w="301901"/>
              </a:tblGrid>
              <a:tr h="118054">
                <a:tc gridSpan="27">
                  <a:txBody>
                    <a:bodyPr/>
                    <a:lstStyle/>
                    <a:p>
                      <a:pPr algn="l" fontAlgn="b"/>
                      <a:r>
                        <a:rPr lang="es-MX" sz="700" b="1" i="0" u="none" strike="noStrike" dirty="0" smtClean="0">
                          <a:latin typeface="Arial"/>
                        </a:rPr>
                        <a:t>                                                                                                     </a:t>
                      </a:r>
                      <a:r>
                        <a:rPr lang="es-MX" sz="1200" b="1" i="0" u="none" strike="noStrike" dirty="0" smtClean="0">
                          <a:latin typeface="Arial"/>
                        </a:rPr>
                        <a:t>GOBIERNO </a:t>
                      </a:r>
                      <a:r>
                        <a:rPr lang="es-MX" sz="1200" b="1" i="0" u="none" strike="noStrike" dirty="0">
                          <a:latin typeface="Arial"/>
                        </a:rPr>
                        <a:t>DEL ESTADO DE QUINTANA ROO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03297"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>
                          <a:latin typeface="Arial"/>
                        </a:rPr>
                        <a:t>ANEXO 32 ( AGE-03)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03297">
                <a:tc gridSpan="27"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latin typeface="Arial"/>
                        </a:rPr>
                        <a:t>INVENTARIO DE ARCHIVO HISTÓRICO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03297"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8378">
                <a:tc gridSpan="27"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latin typeface="Arial"/>
                        </a:rPr>
                        <a:t>Al _____ de ________________ de _________  ( 1 )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3621"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8378">
                <a:tc gridSpan="27"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latin typeface="Arial"/>
                        </a:rPr>
                        <a:t>( 2 )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837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b="1" i="0" u="none" strike="noStrike">
                          <a:latin typeface="Arial"/>
                        </a:rPr>
                        <a:t>( 3 )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70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7870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24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No </a:t>
                      </a:r>
                      <a:r>
                        <a:rPr lang="es-MX" sz="700" b="1" i="0" u="none" strike="noStrike" dirty="0" smtClean="0">
                          <a:latin typeface="Arial"/>
                        </a:rPr>
                        <a:t>–PROGRESIVO</a:t>
                      </a:r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7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CLAVE DEL               EXPEDIENTE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PERÍODO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NOMBRE O DESCRIPCIÓN DEL EXPEDIENTE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AÑO DEL EXPED.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No DE LEGAJOS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No DE HOJAS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LOCALIZACIÓN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CLASIFICA-CIÓN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CARÁCTER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s-MX" sz="700" b="1" i="0" u="none" strike="noStrike" dirty="0">
                          <a:latin typeface="Arial"/>
                        </a:rPr>
                        <a:t>OBSERVACIONES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5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5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5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5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5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5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5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837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>
                          <a:latin typeface="Arial"/>
                        </a:rPr>
                        <a:t>( 4 )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>
                          <a:latin typeface="Arial"/>
                        </a:rPr>
                        <a:t>( 5 )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>
                          <a:latin typeface="Arial"/>
                        </a:rPr>
                        <a:t>( 6 )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>
                          <a:latin typeface="Arial"/>
                        </a:rPr>
                        <a:t>( 7 )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>
                          <a:latin typeface="Arial"/>
                        </a:rPr>
                        <a:t>( 8 )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>
                          <a:latin typeface="Arial"/>
                        </a:rPr>
                        <a:t>( 9 )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>
                          <a:latin typeface="Arial"/>
                        </a:rPr>
                        <a:t>( 10 )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>
                          <a:latin typeface="Arial"/>
                        </a:rPr>
                        <a:t>( 11 )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>
                          <a:latin typeface="Arial"/>
                        </a:rPr>
                        <a:t>( 12 )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>
                          <a:latin typeface="Arial"/>
                        </a:rPr>
                        <a:t>( 13 )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600" b="1" i="0" u="none" strike="noStrike">
                          <a:latin typeface="Arial"/>
                        </a:rPr>
                        <a:t>( 14 )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>
                          <a:latin typeface="Arial"/>
                        </a:rPr>
                        <a:t>RESPONSABLE DE LA INFORMACIÓN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>
                          <a:latin typeface="Arial"/>
                        </a:rPr>
                        <a:t>ENCARGADO DE LA ENTREGA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>
                          <a:latin typeface="Arial"/>
                        </a:rPr>
                        <a:t>ENCARGADO DE LA RECEPCIÓN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837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b="1" i="0" u="none" strike="noStrike">
                          <a:latin typeface="Arial"/>
                        </a:rPr>
                        <a:t>( 15 )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b="1" i="0" u="none" strike="noStrike">
                          <a:latin typeface="Arial"/>
                        </a:rPr>
                        <a:t>( 16 )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b="1" i="0" u="none" strike="noStrike">
                          <a:latin typeface="Arial"/>
                        </a:rPr>
                        <a:t>( 17 )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36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8378">
                <a:tc gridSpan="27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>
                          <a:latin typeface="Arial"/>
                        </a:rPr>
                        <a:t>Página___  </a:t>
                      </a:r>
                      <a:r>
                        <a:rPr lang="es-MX" sz="600" b="1" i="0" u="none" strike="noStrike">
                          <a:latin typeface="Arial"/>
                        </a:rPr>
                        <a:t>( 18 )</a:t>
                      </a:r>
                      <a:endParaRPr lang="es-MX" sz="5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3621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2" name="Picture 7" descr="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848350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4 Rectángulo"/>
          <p:cNvSpPr>
            <a:spLocks noChangeArrowheads="1"/>
          </p:cNvSpPr>
          <p:nvPr/>
        </p:nvSpPr>
        <p:spPr bwMode="auto">
          <a:xfrm>
            <a:off x="684213" y="1187450"/>
            <a:ext cx="1841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3200">
              <a:latin typeface="Calibri" pitchFamily="34" charset="0"/>
            </a:endParaRPr>
          </a:p>
        </p:txBody>
      </p:sp>
      <p:sp>
        <p:nvSpPr>
          <p:cNvPr id="48132" name="6 Rectángulo"/>
          <p:cNvSpPr>
            <a:spLocks noChangeArrowheads="1"/>
          </p:cNvSpPr>
          <p:nvPr/>
        </p:nvSpPr>
        <p:spPr bwMode="auto">
          <a:xfrm>
            <a:off x="144463" y="620713"/>
            <a:ext cx="8820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3" name="5 Rectángulo"/>
          <p:cNvSpPr>
            <a:spLocks noChangeArrowheads="1"/>
          </p:cNvSpPr>
          <p:nvPr/>
        </p:nvSpPr>
        <p:spPr bwMode="auto">
          <a:xfrm>
            <a:off x="4035425" y="324485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2000">
              <a:latin typeface="Calibri" pitchFamily="34" charset="0"/>
            </a:endParaRPr>
          </a:p>
        </p:txBody>
      </p:sp>
      <p:sp>
        <p:nvSpPr>
          <p:cNvPr id="48134" name="7 Rectángulo"/>
          <p:cNvSpPr>
            <a:spLocks noChangeArrowheads="1"/>
          </p:cNvSpPr>
          <p:nvPr/>
        </p:nvSpPr>
        <p:spPr bwMode="auto">
          <a:xfrm>
            <a:off x="2051050" y="692150"/>
            <a:ext cx="43195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5" name="9 Rectángulo"/>
          <p:cNvSpPr>
            <a:spLocks noChangeArrowheads="1"/>
          </p:cNvSpPr>
          <p:nvPr/>
        </p:nvSpPr>
        <p:spPr bwMode="auto">
          <a:xfrm>
            <a:off x="755650" y="549275"/>
            <a:ext cx="806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>
              <a:latin typeface="Calibri" pitchFamily="34" charset="0"/>
            </a:endParaRPr>
          </a:p>
        </p:txBody>
      </p:sp>
      <p:sp>
        <p:nvSpPr>
          <p:cNvPr id="48136" name="12 Rectángulo"/>
          <p:cNvSpPr>
            <a:spLocks noChangeArrowheads="1"/>
          </p:cNvSpPr>
          <p:nvPr/>
        </p:nvSpPr>
        <p:spPr bwMode="auto">
          <a:xfrm>
            <a:off x="468313" y="1700213"/>
            <a:ext cx="806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400" b="1"/>
          </a:p>
        </p:txBody>
      </p:sp>
      <p:sp>
        <p:nvSpPr>
          <p:cNvPr id="48137" name="13 Rectángulo"/>
          <p:cNvSpPr>
            <a:spLocks noChangeArrowheads="1"/>
          </p:cNvSpPr>
          <p:nvPr/>
        </p:nvSpPr>
        <p:spPr bwMode="auto">
          <a:xfrm>
            <a:off x="323850" y="476250"/>
            <a:ext cx="835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600" b="1">
              <a:cs typeface="Times New Roman" pitchFamily="18" charset="0"/>
            </a:endParaRPr>
          </a:p>
        </p:txBody>
      </p:sp>
      <p:sp>
        <p:nvSpPr>
          <p:cNvPr id="48138" name="11 Rectángulo"/>
          <p:cNvSpPr>
            <a:spLocks noChangeArrowheads="1"/>
          </p:cNvSpPr>
          <p:nvPr/>
        </p:nvSpPr>
        <p:spPr bwMode="auto">
          <a:xfrm>
            <a:off x="468313" y="44450"/>
            <a:ext cx="7920037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 sz="3200" b="1">
              <a:cs typeface="Arial" pitchFamily="34" charset="0"/>
            </a:endParaRPr>
          </a:p>
        </p:txBody>
      </p:sp>
      <p:sp>
        <p:nvSpPr>
          <p:cNvPr id="48139" name="14 Rectángulo"/>
          <p:cNvSpPr>
            <a:spLocks noChangeArrowheads="1"/>
          </p:cNvSpPr>
          <p:nvPr/>
        </p:nvSpPr>
        <p:spPr bwMode="auto">
          <a:xfrm>
            <a:off x="539750" y="549275"/>
            <a:ext cx="8135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MX" sz="2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8140" name="15 Rectángulo"/>
          <p:cNvSpPr>
            <a:spLocks noChangeArrowheads="1"/>
          </p:cNvSpPr>
          <p:nvPr/>
        </p:nvSpPr>
        <p:spPr bwMode="auto">
          <a:xfrm>
            <a:off x="468313" y="1652588"/>
            <a:ext cx="80645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  <p:sp>
        <p:nvSpPr>
          <p:cNvPr id="48141" name="17 Rectángulo"/>
          <p:cNvSpPr>
            <a:spLocks noChangeArrowheads="1"/>
          </p:cNvSpPr>
          <p:nvPr/>
        </p:nvSpPr>
        <p:spPr bwMode="auto">
          <a:xfrm>
            <a:off x="539750" y="620713"/>
            <a:ext cx="79930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endParaRPr lang="es-ES" sz="2800">
              <a:latin typeface="Calibri" pitchFamily="34" charset="0"/>
            </a:endParaRPr>
          </a:p>
        </p:txBody>
      </p:sp>
      <p:sp>
        <p:nvSpPr>
          <p:cNvPr id="48144" name="18 Rectángulo"/>
          <p:cNvSpPr>
            <a:spLocks noChangeArrowheads="1"/>
          </p:cNvSpPr>
          <p:nvPr/>
        </p:nvSpPr>
        <p:spPr bwMode="auto">
          <a:xfrm>
            <a:off x="323850" y="1125538"/>
            <a:ext cx="84963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endParaRPr lang="es-MX"/>
          </a:p>
        </p:txBody>
      </p:sp>
      <p:sp>
        <p:nvSpPr>
          <p:cNvPr id="48145" name="20 Rectángulo"/>
          <p:cNvSpPr>
            <a:spLocks noChangeArrowheads="1"/>
          </p:cNvSpPr>
          <p:nvPr/>
        </p:nvSpPr>
        <p:spPr bwMode="auto">
          <a:xfrm>
            <a:off x="323850" y="549275"/>
            <a:ext cx="8208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2800" b="1"/>
          </a:p>
        </p:txBody>
      </p:sp>
      <p:sp>
        <p:nvSpPr>
          <p:cNvPr id="48146" name="21 Rectángulo"/>
          <p:cNvSpPr>
            <a:spLocks noChangeArrowheads="1"/>
          </p:cNvSpPr>
          <p:nvPr/>
        </p:nvSpPr>
        <p:spPr bwMode="auto">
          <a:xfrm>
            <a:off x="0" y="476250"/>
            <a:ext cx="87487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 sz="3200"/>
          </a:p>
        </p:txBody>
      </p:sp>
      <p:sp>
        <p:nvSpPr>
          <p:cNvPr id="48147" name="23 Rectángulo"/>
          <p:cNvSpPr>
            <a:spLocks noChangeArrowheads="1"/>
          </p:cNvSpPr>
          <p:nvPr/>
        </p:nvSpPr>
        <p:spPr bwMode="auto">
          <a:xfrm>
            <a:off x="1116013" y="476250"/>
            <a:ext cx="64801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200" b="1"/>
          </a:p>
        </p:txBody>
      </p:sp>
      <p:sp>
        <p:nvSpPr>
          <p:cNvPr id="48148" name="25 Rectángulo"/>
          <p:cNvSpPr>
            <a:spLocks noChangeArrowheads="1"/>
          </p:cNvSpPr>
          <p:nvPr/>
        </p:nvSpPr>
        <p:spPr bwMode="auto">
          <a:xfrm>
            <a:off x="395288" y="2081213"/>
            <a:ext cx="8424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468313" y="1557338"/>
            <a:ext cx="8207375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323850" y="1628775"/>
            <a:ext cx="8496300" cy="56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  <a:defRPr/>
            </a:pPr>
            <a:endParaRPr lang="es-E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8151" name="30 Rectángulo"/>
          <p:cNvSpPr>
            <a:spLocks noChangeArrowheads="1"/>
          </p:cNvSpPr>
          <p:nvPr/>
        </p:nvSpPr>
        <p:spPr bwMode="auto">
          <a:xfrm>
            <a:off x="539750" y="1628775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_tradnl" sz="2800" b="1"/>
          </a:p>
        </p:txBody>
      </p:sp>
      <p:sp>
        <p:nvSpPr>
          <p:cNvPr id="48152" name="28 Rectángulo"/>
          <p:cNvSpPr>
            <a:spLocks noChangeArrowheads="1"/>
          </p:cNvSpPr>
          <p:nvPr/>
        </p:nvSpPr>
        <p:spPr bwMode="auto">
          <a:xfrm>
            <a:off x="4400550" y="69215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8153" name="29 Rectángulo"/>
          <p:cNvSpPr>
            <a:spLocks noChangeArrowheads="1"/>
          </p:cNvSpPr>
          <p:nvPr/>
        </p:nvSpPr>
        <p:spPr bwMode="auto">
          <a:xfrm>
            <a:off x="250825" y="204470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s-ES_tradnl" sz="2800">
              <a:latin typeface="Tahoma" pitchFamily="34" charset="0"/>
            </a:endParaRPr>
          </a:p>
        </p:txBody>
      </p:sp>
      <p:sp>
        <p:nvSpPr>
          <p:cNvPr id="48154" name="31 Rectángulo"/>
          <p:cNvSpPr>
            <a:spLocks noChangeArrowheads="1"/>
          </p:cNvSpPr>
          <p:nvPr/>
        </p:nvSpPr>
        <p:spPr bwMode="auto">
          <a:xfrm>
            <a:off x="468313" y="2551113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" sz="2800" b="1">
              <a:latin typeface="Tahoma" pitchFamily="34" charset="0"/>
            </a:endParaRPr>
          </a:p>
        </p:txBody>
      </p:sp>
      <p:sp>
        <p:nvSpPr>
          <p:cNvPr id="48155" name="32 Rectángulo"/>
          <p:cNvSpPr>
            <a:spLocks noChangeArrowheads="1"/>
          </p:cNvSpPr>
          <p:nvPr/>
        </p:nvSpPr>
        <p:spPr bwMode="auto">
          <a:xfrm>
            <a:off x="684213" y="404813"/>
            <a:ext cx="7991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sz="3600" b="1"/>
          </a:p>
        </p:txBody>
      </p:sp>
      <p:sp>
        <p:nvSpPr>
          <p:cNvPr id="48156" name="33 Rectángulo"/>
          <p:cNvSpPr>
            <a:spLocks noChangeArrowheads="1"/>
          </p:cNvSpPr>
          <p:nvPr/>
        </p:nvSpPr>
        <p:spPr bwMode="auto">
          <a:xfrm>
            <a:off x="287338" y="1628775"/>
            <a:ext cx="8532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endParaRPr lang="es-ES"/>
          </a:p>
        </p:txBody>
      </p:sp>
      <p:pic>
        <p:nvPicPr>
          <p:cNvPr id="482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2375" y="22964775"/>
            <a:ext cx="3581400" cy="7905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graphicFrame>
        <p:nvGraphicFramePr>
          <p:cNvPr id="31" name="30 Tabla"/>
          <p:cNvGraphicFramePr>
            <a:graphicFrameLocks noGrp="1"/>
          </p:cNvGraphicFramePr>
          <p:nvPr/>
        </p:nvGraphicFramePr>
        <p:xfrm>
          <a:off x="179512" y="836712"/>
          <a:ext cx="8712973" cy="4481747"/>
        </p:xfrm>
        <a:graphic>
          <a:graphicData uri="http://schemas.openxmlformats.org/drawingml/2006/table">
            <a:tbl>
              <a:tblPr/>
              <a:tblGrid>
                <a:gridCol w="288038"/>
                <a:gridCol w="418684"/>
                <a:gridCol w="296528"/>
                <a:gridCol w="296528"/>
                <a:gridCol w="296528"/>
                <a:gridCol w="437378"/>
                <a:gridCol w="296528"/>
                <a:gridCol w="296528"/>
                <a:gridCol w="296528"/>
                <a:gridCol w="296528"/>
                <a:gridCol w="296528"/>
                <a:gridCol w="437378"/>
                <a:gridCol w="511509"/>
                <a:gridCol w="392898"/>
                <a:gridCol w="296528"/>
                <a:gridCol w="296528"/>
                <a:gridCol w="296528"/>
                <a:gridCol w="296528"/>
                <a:gridCol w="296528"/>
                <a:gridCol w="296528"/>
                <a:gridCol w="296528"/>
                <a:gridCol w="296528"/>
                <a:gridCol w="296528"/>
                <a:gridCol w="296528"/>
                <a:gridCol w="296528"/>
                <a:gridCol w="296528"/>
                <a:gridCol w="296528"/>
              </a:tblGrid>
              <a:tr h="133496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6"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 dirty="0">
                          <a:latin typeface="Calibri"/>
                        </a:rPr>
                        <a:t>ANEXO 32 (AGE-03) </a:t>
                      </a:r>
                      <a:r>
                        <a:rPr lang="es-MX" sz="800" b="0" i="0" u="none" strike="noStrike" dirty="0">
                          <a:latin typeface="Calibri"/>
                        </a:rPr>
                        <a:t>  INVENTARIO DE ARCHIVO HISTÓRICO</a:t>
                      </a:r>
                      <a:endParaRPr lang="es-MX" sz="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1051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457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6">
                  <a:txBody>
                    <a:bodyPr/>
                    <a:lstStyle/>
                    <a:p>
                      <a:pPr algn="just" fontAlgn="auto"/>
                      <a:r>
                        <a:rPr lang="es-MX" sz="1400" b="1" i="0" u="none" strike="noStrike" dirty="0">
                          <a:latin typeface="Calibri"/>
                        </a:rPr>
                        <a:t>OBJETIVO:</a:t>
                      </a:r>
                      <a:r>
                        <a:rPr lang="es-MX" sz="1400" b="0" i="0" u="none" strike="noStrike" dirty="0">
                          <a:latin typeface="Calibri"/>
                        </a:rPr>
                        <a:t> Dar a conocer la relación de expedientes que por la importancia de la información contenida en ella, debe ser preservada de manera histórica y resguardada en un lugar que no permita su deterioro.</a:t>
                      </a:r>
                      <a:endParaRPr lang="es-MX" sz="14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1051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799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la fecha de corte de la información contenida en el Anexo.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57457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(2)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 la Dependencia, Entidad u Órgano Desconcentrado contenido en la Ley Orgánica de la Administración Pública del Estado de Quintana Roo, Decreto o Acuerdo de Creación o Acta Constitutiva.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7799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(3)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Nombre de la Unidad Administrativa responsable de la información contenida en el formato.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7799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(4)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Número progresivo de los expedientes.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7799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(5)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la clave o nomenclatura del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7799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(6)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el periodo del expediente, indicando la fecha del primer y último documento integrado.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7799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(7)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el nombre o descripción asignado al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7799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(8)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mes y año de creación del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7799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(9)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número total de legajos que forman el expediente, por ser de una misma tipología.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3731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(10)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número total de hojas que tiene el expediente, incluyendo, en su caso, la de los legajos.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37310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(11)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el lugar donde se encuentra físicamente resguardado el expediente.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7799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(12)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la clasificación del expediente, es decir si contiene Información Pública, Reservada o Confidencial.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7799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(13)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Indicar si el expediente contiene documentos de carácter Legal, Administrativo o Fiscal.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90953">
                <a:tc>
                  <a:txBody>
                    <a:bodyPr/>
                    <a:lstStyle/>
                    <a:p>
                      <a:pPr algn="l" fontAlgn="b"/>
                      <a:endParaRPr lang="es-MX" sz="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(14)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just" fontAlgn="auto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Anotar datos tales como: si el expediente contiene hojas en las que se tiene registrada información confidencial o reservada; si se trata de originales o copias; estado de conservación de la documentación u otras cuestiones que  se consideran relevantes.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2" name="Picture 7" descr="P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848350"/>
            <a:ext cx="7448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2091</Words>
  <Application>Microsoft Office PowerPoint</Application>
  <PresentationFormat>Presentación en pantalla (4:3)</PresentationFormat>
  <Paragraphs>3924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Company>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AGEQROO</dc:creator>
  <cp:lastModifiedBy>Windows Vista</cp:lastModifiedBy>
  <cp:revision>16</cp:revision>
  <dcterms:created xsi:type="dcterms:W3CDTF">2010-08-13T18:13:51Z</dcterms:created>
  <dcterms:modified xsi:type="dcterms:W3CDTF">2011-06-08T19:25:22Z</dcterms:modified>
</cp:coreProperties>
</file>