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63" r:id="rId3"/>
    <p:sldId id="270" r:id="rId4"/>
    <p:sldId id="272" r:id="rId5"/>
    <p:sldId id="266" r:id="rId6"/>
    <p:sldId id="267" r:id="rId7"/>
    <p:sldId id="271" r:id="rId8"/>
    <p:sldId id="275" r:id="rId9"/>
    <p:sldId id="276" r:id="rId10"/>
    <p:sldId id="274" r:id="rId11"/>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846"/>
    <a:srgbClr val="004101"/>
    <a:srgbClr val="0C8947"/>
    <a:srgbClr val="6FBF44"/>
    <a:srgbClr val="6AB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5" d="100"/>
          <a:sy n="65" d="100"/>
        </p:scale>
        <p:origin x="155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90FECE-557B-40EB-A448-0519C8D457CF}" type="datetimeFigureOut">
              <a:rPr lang="es-MX" smtClean="0"/>
              <a:pPr/>
              <a:t>26/03/2019</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7E9458-D329-44AC-A3AB-B9CF0BCA510E}" type="slidenum">
              <a:rPr lang="es-MX" smtClean="0"/>
              <a:pPr/>
              <a:t>‹Nº›</a:t>
            </a:fld>
            <a:endParaRPr lang="es-MX"/>
          </a:p>
        </p:txBody>
      </p:sp>
    </p:spTree>
    <p:extLst>
      <p:ext uri="{BB962C8B-B14F-4D97-AF65-F5344CB8AC3E}">
        <p14:creationId xmlns:p14="http://schemas.microsoft.com/office/powerpoint/2010/main" val="306456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37E9458-D329-44AC-A3AB-B9CF0BCA510E}" type="slidenum">
              <a:rPr lang="es-MX" smtClean="0"/>
              <a:pPr/>
              <a:t>2</a:t>
            </a:fld>
            <a:endParaRPr lang="es-MX"/>
          </a:p>
        </p:txBody>
      </p:sp>
    </p:spTree>
    <p:extLst>
      <p:ext uri="{BB962C8B-B14F-4D97-AF65-F5344CB8AC3E}">
        <p14:creationId xmlns:p14="http://schemas.microsoft.com/office/powerpoint/2010/main" val="259430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37E9458-D329-44AC-A3AB-B9CF0BCA510E}" type="slidenum">
              <a:rPr lang="es-MX" smtClean="0"/>
              <a:pPr/>
              <a:t>3</a:t>
            </a:fld>
            <a:endParaRPr lang="es-MX"/>
          </a:p>
        </p:txBody>
      </p:sp>
    </p:spTree>
    <p:extLst>
      <p:ext uri="{BB962C8B-B14F-4D97-AF65-F5344CB8AC3E}">
        <p14:creationId xmlns:p14="http://schemas.microsoft.com/office/powerpoint/2010/main" val="259430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37E9458-D329-44AC-A3AB-B9CF0BCA510E}" type="slidenum">
              <a:rPr lang="es-MX" smtClean="0"/>
              <a:pPr/>
              <a:t>4</a:t>
            </a:fld>
            <a:endParaRPr lang="es-MX"/>
          </a:p>
        </p:txBody>
      </p:sp>
    </p:spTree>
    <p:extLst>
      <p:ext uri="{BB962C8B-B14F-4D97-AF65-F5344CB8AC3E}">
        <p14:creationId xmlns:p14="http://schemas.microsoft.com/office/powerpoint/2010/main" val="336067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37E9458-D329-44AC-A3AB-B9CF0BCA510E}" type="slidenum">
              <a:rPr lang="es-MX" smtClean="0"/>
              <a:pPr/>
              <a:t>5</a:t>
            </a:fld>
            <a:endParaRPr lang="es-MX"/>
          </a:p>
        </p:txBody>
      </p:sp>
    </p:spTree>
    <p:extLst>
      <p:ext uri="{BB962C8B-B14F-4D97-AF65-F5344CB8AC3E}">
        <p14:creationId xmlns:p14="http://schemas.microsoft.com/office/powerpoint/2010/main" val="311017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37E9458-D329-44AC-A3AB-B9CF0BCA510E}" type="slidenum">
              <a:rPr lang="es-MX" smtClean="0"/>
              <a:pPr/>
              <a:t>6</a:t>
            </a:fld>
            <a:endParaRPr lang="es-MX"/>
          </a:p>
        </p:txBody>
      </p:sp>
    </p:spTree>
    <p:extLst>
      <p:ext uri="{BB962C8B-B14F-4D97-AF65-F5344CB8AC3E}">
        <p14:creationId xmlns:p14="http://schemas.microsoft.com/office/powerpoint/2010/main" val="369327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37E9458-D329-44AC-A3AB-B9CF0BCA510E}" type="slidenum">
              <a:rPr lang="es-MX" smtClean="0"/>
              <a:pPr/>
              <a:t>7</a:t>
            </a:fld>
            <a:endParaRPr lang="es-MX"/>
          </a:p>
        </p:txBody>
      </p:sp>
    </p:spTree>
    <p:extLst>
      <p:ext uri="{BB962C8B-B14F-4D97-AF65-F5344CB8AC3E}">
        <p14:creationId xmlns:p14="http://schemas.microsoft.com/office/powerpoint/2010/main" val="368314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A62E92-4E9B-4633-AC93-A171BE111E1B}" type="datetimeFigureOut">
              <a:rPr lang="es-MX" smtClean="0"/>
              <a:pPr/>
              <a:t>26/03/2019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61C4545-B0E1-4FEF-BA18-53DF7EF71E49}"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62E92-4E9B-4633-AC93-A171BE111E1B}" type="datetimeFigureOut">
              <a:rPr lang="es-MX" smtClean="0"/>
              <a:pPr/>
              <a:t>26/03/2019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C4545-B0E1-4FEF-BA18-53DF7EF71E49}"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65608"/>
          <a:stretch/>
        </p:blipFill>
        <p:spPr>
          <a:xfrm flipV="1">
            <a:off x="-9749" y="6021288"/>
            <a:ext cx="9144000" cy="864096"/>
          </a:xfrm>
          <a:prstGeom prst="rect">
            <a:avLst/>
          </a:prstGeom>
        </p:spPr>
      </p:pic>
      <p:sp>
        <p:nvSpPr>
          <p:cNvPr id="9" name="11 CuadroTexto"/>
          <p:cNvSpPr txBox="1"/>
          <p:nvPr/>
        </p:nvSpPr>
        <p:spPr>
          <a:xfrm>
            <a:off x="11980" y="2151727"/>
            <a:ext cx="8712968" cy="3170099"/>
          </a:xfrm>
          <a:prstGeom prst="rect">
            <a:avLst/>
          </a:prstGeom>
          <a:noFill/>
        </p:spPr>
        <p:txBody>
          <a:bodyPr wrap="square" rtlCol="0">
            <a:spAutoFit/>
          </a:bodyPr>
          <a:lstStyle/>
          <a:p>
            <a:pPr algn="ctr"/>
            <a:r>
              <a:rPr lang="es-ES" sz="4000" b="1" dirty="0" smtClean="0">
                <a:latin typeface="Arial" panose="020B0604020202020204" pitchFamily="34" charset="0"/>
                <a:cs typeface="Arial" panose="020B0604020202020204" pitchFamily="34" charset="0"/>
              </a:rPr>
              <a:t>Primera </a:t>
            </a:r>
            <a:r>
              <a:rPr lang="es-ES" sz="4000" b="1" dirty="0">
                <a:latin typeface="Arial" panose="020B0604020202020204" pitchFamily="34" charset="0"/>
                <a:cs typeface="Arial" panose="020B0604020202020204" pitchFamily="34" charset="0"/>
              </a:rPr>
              <a:t>Sesión </a:t>
            </a:r>
            <a:r>
              <a:rPr lang="es-ES" sz="4000" b="1" dirty="0" smtClean="0">
                <a:latin typeface="Arial" panose="020B0604020202020204" pitchFamily="34" charset="0"/>
                <a:cs typeface="Arial" panose="020B0604020202020204" pitchFamily="34" charset="0"/>
              </a:rPr>
              <a:t>Ordinaria </a:t>
            </a:r>
          </a:p>
          <a:p>
            <a:pPr algn="ctr"/>
            <a:r>
              <a:rPr lang="es-ES" sz="4000" b="1" dirty="0" smtClean="0">
                <a:latin typeface="Arial" panose="020B0604020202020204" pitchFamily="34" charset="0"/>
                <a:cs typeface="Arial" panose="020B0604020202020204" pitchFamily="34" charset="0"/>
              </a:rPr>
              <a:t>del Subcomité Sectorial </a:t>
            </a:r>
            <a:r>
              <a:rPr lang="es-ES" sz="4000" b="1" dirty="0">
                <a:latin typeface="Arial" panose="020B0604020202020204" pitchFamily="34" charset="0"/>
                <a:cs typeface="Arial" panose="020B0604020202020204" pitchFamily="34" charset="0"/>
              </a:rPr>
              <a:t>de Seguridad</a:t>
            </a:r>
            <a:r>
              <a:rPr lang="es-ES" sz="4000" b="1" dirty="0" smtClean="0">
                <a:latin typeface="Arial" panose="020B0604020202020204" pitchFamily="34" charset="0"/>
                <a:cs typeface="Arial" panose="020B0604020202020204" pitchFamily="34" charset="0"/>
              </a:rPr>
              <a:t>,</a:t>
            </a:r>
          </a:p>
          <a:p>
            <a:pPr algn="ctr"/>
            <a:r>
              <a:rPr lang="es-ES" sz="4000" b="1" dirty="0" smtClean="0">
                <a:latin typeface="Arial" panose="020B0604020202020204" pitchFamily="34" charset="0"/>
                <a:cs typeface="Arial" panose="020B0604020202020204" pitchFamily="34" charset="0"/>
              </a:rPr>
              <a:t> </a:t>
            </a:r>
            <a:r>
              <a:rPr lang="es-ES" sz="4000" b="1" dirty="0">
                <a:latin typeface="Arial" panose="020B0604020202020204" pitchFamily="34" charset="0"/>
                <a:cs typeface="Arial" panose="020B0604020202020204" pitchFamily="34" charset="0"/>
              </a:rPr>
              <a:t>y Paz </a:t>
            </a:r>
            <a:r>
              <a:rPr lang="es-ES" sz="4000" b="1" dirty="0" smtClean="0">
                <a:latin typeface="Arial" panose="020B0604020202020204" pitchFamily="34" charset="0"/>
                <a:cs typeface="Arial" panose="020B0604020202020204" pitchFamily="34" charset="0"/>
              </a:rPr>
              <a:t>Social 2019.</a:t>
            </a:r>
            <a:endParaRPr lang="es-ES" sz="4000" b="1" dirty="0">
              <a:latin typeface="Arial" panose="020B0604020202020204" pitchFamily="34" charset="0"/>
              <a:cs typeface="Arial" panose="020B0604020202020204" pitchFamily="34" charset="0"/>
            </a:endParaRPr>
          </a:p>
          <a:p>
            <a:pPr algn="ctr"/>
            <a:endParaRPr lang="es-ES" sz="4000" b="1" dirty="0">
              <a:cs typeface="Arial" panose="020B0604020202020204" pitchFamily="34" charset="0"/>
            </a:endParaRPr>
          </a:p>
        </p:txBody>
      </p:sp>
      <p:pic>
        <p:nvPicPr>
          <p:cNvPr id="6" name="Imagen 5" descr="C:\Users\Usuario\Downloads\CONVOCATORIA EXTERNA ENERO 2019-01 (3).jpg"/>
          <p:cNvPicPr/>
          <p:nvPr/>
        </p:nvPicPr>
        <p:blipFill rotWithShape="1">
          <a:blip r:embed="rId3" cstate="print">
            <a:extLst>
              <a:ext uri="{28A0092B-C50C-407E-A947-70E740481C1C}">
                <a14:useLocalDpi xmlns:a14="http://schemas.microsoft.com/office/drawing/2010/main" val="0"/>
              </a:ext>
            </a:extLst>
          </a:blip>
          <a:srcRect l="11257" t="606" r="34599" b="92813"/>
          <a:stretch/>
        </p:blipFill>
        <p:spPr bwMode="auto">
          <a:xfrm>
            <a:off x="0" y="116632"/>
            <a:ext cx="6487547" cy="1080120"/>
          </a:xfrm>
          <a:prstGeom prst="rect">
            <a:avLst/>
          </a:prstGeom>
          <a:noFill/>
          <a:ln>
            <a:noFill/>
          </a:ln>
          <a:extLst>
            <a:ext uri="{53640926-AAD7-44D8-BBD7-CCE9431645EC}">
              <a14:shadowObscured xmlns:a14="http://schemas.microsoft.com/office/drawing/2010/main"/>
            </a:ext>
          </a:extLst>
        </p:spPr>
      </p:pic>
      <p:sp>
        <p:nvSpPr>
          <p:cNvPr id="7" name="CuadroTexto 6"/>
          <p:cNvSpPr txBox="1"/>
          <p:nvPr/>
        </p:nvSpPr>
        <p:spPr>
          <a:xfrm>
            <a:off x="373086" y="1196752"/>
            <a:ext cx="3622658" cy="292388"/>
          </a:xfrm>
          <a:prstGeom prst="rect">
            <a:avLst/>
          </a:prstGeom>
          <a:noFill/>
        </p:spPr>
        <p:txBody>
          <a:bodyPr wrap="none" rtlCol="0">
            <a:spAutoFit/>
          </a:bodyPr>
          <a:lstStyle/>
          <a:p>
            <a:r>
              <a:rPr lang="es-MX" sz="1300" b="1" dirty="0" smtClean="0">
                <a:latin typeface="Arial" panose="020B0604020202020204" pitchFamily="34" charset="0"/>
                <a:cs typeface="Arial" panose="020B0604020202020204" pitchFamily="34" charset="0"/>
              </a:rPr>
              <a:t>POLICÍA QUINTANA ROO, BENITO JUÁREZ</a:t>
            </a:r>
            <a:endParaRPr lang="es-MX"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06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65608"/>
          <a:stretch/>
        </p:blipFill>
        <p:spPr>
          <a:xfrm flipV="1">
            <a:off x="-9749" y="6017520"/>
            <a:ext cx="9144000" cy="867864"/>
          </a:xfrm>
          <a:prstGeom prst="rect">
            <a:avLst/>
          </a:prstGeom>
        </p:spPr>
      </p:pic>
      <p:sp>
        <p:nvSpPr>
          <p:cNvPr id="6" name="11 CuadroTexto"/>
          <p:cNvSpPr txBox="1"/>
          <p:nvPr/>
        </p:nvSpPr>
        <p:spPr>
          <a:xfrm>
            <a:off x="2416345" y="2683515"/>
            <a:ext cx="4291811" cy="1200329"/>
          </a:xfrm>
          <a:prstGeom prst="rect">
            <a:avLst/>
          </a:prstGeom>
          <a:noFill/>
        </p:spPr>
        <p:txBody>
          <a:bodyPr wrap="square" rtlCol="0">
            <a:spAutoFit/>
          </a:bodyPr>
          <a:lstStyle/>
          <a:p>
            <a:pPr algn="ctr"/>
            <a:r>
              <a:rPr lang="es-ES" sz="7200" b="1" dirty="0" smtClean="0">
                <a:cs typeface="Arial" panose="020B0604020202020204" pitchFamily="34" charset="0"/>
              </a:rPr>
              <a:t>¡GRACIAS!</a:t>
            </a:r>
            <a:endParaRPr lang="es-ES" sz="7200" b="1" dirty="0">
              <a:cs typeface="Arial" panose="020B0604020202020204" pitchFamily="34" charset="0"/>
            </a:endParaRPr>
          </a:p>
        </p:txBody>
      </p:sp>
      <p:pic>
        <p:nvPicPr>
          <p:cNvPr id="9" name="Imagen 8" descr="C:\Users\Usuario\Downloads\CONVOCATORIA EXTERNA ENERO 2019-01 (3).jpg"/>
          <p:cNvPicPr/>
          <p:nvPr/>
        </p:nvPicPr>
        <p:blipFill rotWithShape="1">
          <a:blip r:embed="rId3" cstate="print">
            <a:extLst>
              <a:ext uri="{28A0092B-C50C-407E-A947-70E740481C1C}">
                <a14:useLocalDpi xmlns:a14="http://schemas.microsoft.com/office/drawing/2010/main" val="0"/>
              </a:ext>
            </a:extLst>
          </a:blip>
          <a:srcRect l="11257" t="606" r="34599" b="92813"/>
          <a:stretch/>
        </p:blipFill>
        <p:spPr bwMode="auto">
          <a:xfrm>
            <a:off x="0" y="116632"/>
            <a:ext cx="6487547" cy="1080120"/>
          </a:xfrm>
          <a:prstGeom prst="rect">
            <a:avLst/>
          </a:prstGeom>
          <a:noFill/>
          <a:ln>
            <a:noFill/>
          </a:ln>
          <a:extLst>
            <a:ext uri="{53640926-AAD7-44D8-BBD7-CCE9431645EC}">
              <a14:shadowObscured xmlns:a14="http://schemas.microsoft.com/office/drawing/2010/main"/>
            </a:ext>
          </a:extLst>
        </p:spPr>
      </p:pic>
      <p:sp>
        <p:nvSpPr>
          <p:cNvPr id="10" name="CuadroTexto 9"/>
          <p:cNvSpPr txBox="1"/>
          <p:nvPr/>
        </p:nvSpPr>
        <p:spPr>
          <a:xfrm>
            <a:off x="373086" y="1196752"/>
            <a:ext cx="3622658" cy="292388"/>
          </a:xfrm>
          <a:prstGeom prst="rect">
            <a:avLst/>
          </a:prstGeom>
          <a:noFill/>
        </p:spPr>
        <p:txBody>
          <a:bodyPr wrap="none" rtlCol="0">
            <a:spAutoFit/>
          </a:bodyPr>
          <a:lstStyle/>
          <a:p>
            <a:r>
              <a:rPr lang="es-MX" sz="1300" b="1" dirty="0" smtClean="0">
                <a:latin typeface="Arial" panose="020B0604020202020204" pitchFamily="34" charset="0"/>
                <a:cs typeface="Arial" panose="020B0604020202020204" pitchFamily="34" charset="0"/>
              </a:rPr>
              <a:t>POLICÍA QUINTANA ROO, BENITO JUÁREZ</a:t>
            </a:r>
            <a:endParaRPr lang="es-MX"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24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rotWithShape="1">
          <a:blip r:embed="rId3">
            <a:extLst>
              <a:ext uri="{28A0092B-C50C-407E-A947-70E740481C1C}">
                <a14:useLocalDpi xmlns:a14="http://schemas.microsoft.com/office/drawing/2010/main" val="0"/>
              </a:ext>
            </a:extLst>
          </a:blip>
          <a:srcRect b="65608"/>
          <a:stretch/>
        </p:blipFill>
        <p:spPr>
          <a:xfrm flipV="1">
            <a:off x="-9749" y="6017520"/>
            <a:ext cx="9144000" cy="867864"/>
          </a:xfrm>
          <a:prstGeom prst="rect">
            <a:avLst/>
          </a:prstGeom>
        </p:spPr>
      </p:pic>
      <p:sp>
        <p:nvSpPr>
          <p:cNvPr id="13" name="Rectangle 1"/>
          <p:cNvSpPr>
            <a:spLocks noChangeArrowheads="1"/>
          </p:cNvSpPr>
          <p:nvPr/>
        </p:nvSpPr>
        <p:spPr bwMode="auto">
          <a:xfrm>
            <a:off x="2339752" y="692696"/>
            <a:ext cx="41640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Anexo </a:t>
            </a:r>
            <a:r>
              <a:rPr lang="es-MX" sz="2000" b="1" dirty="0">
                <a:latin typeface="Arial" pitchFamily="34" charset="0"/>
                <a:ea typeface="Calibri" pitchFamily="34" charset="0"/>
                <a:cs typeface="Arial" pitchFamily="34" charset="0"/>
              </a:rPr>
              <a:t>A</a:t>
            </a:r>
            <a:endParaRPr lang="es-MX" sz="2000" b="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Presupuesto</a:t>
            </a:r>
            <a:r>
              <a:rPr kumimoji="0" lang="es-MX" sz="2000" b="1" i="0" u="none" strike="noStrike" cap="none" normalizeH="0" dirty="0" smtClean="0">
                <a:ln>
                  <a:noFill/>
                </a:ln>
                <a:effectLst/>
                <a:latin typeface="Arial" pitchFamily="34" charset="0"/>
                <a:ea typeface="Calibri" pitchFamily="34" charset="0"/>
                <a:cs typeface="Arial" pitchFamily="34" charset="0"/>
              </a:rPr>
              <a:t> 2019</a:t>
            </a:r>
            <a:endParaRPr kumimoji="0" lang="es-MX" sz="2000" b="1" i="0" u="none" strike="noStrike" cap="none" normalizeH="0" baseline="0" dirty="0" smtClean="0">
              <a:ln>
                <a:noFill/>
              </a:ln>
              <a:effectLst/>
              <a:latin typeface="Arial" pitchFamily="34" charset="0"/>
              <a:ea typeface="Calibri" pitchFamily="34" charset="0"/>
              <a:cs typeface="Arial" pitchFamily="34" charset="0"/>
            </a:endParaRPr>
          </a:p>
        </p:txBody>
      </p:sp>
      <p:sp>
        <p:nvSpPr>
          <p:cNvPr id="15" name="Rectángulo 14"/>
          <p:cNvSpPr/>
          <p:nvPr/>
        </p:nvSpPr>
        <p:spPr>
          <a:xfrm>
            <a:off x="3792878" y="1372706"/>
            <a:ext cx="1257781" cy="400110"/>
          </a:xfrm>
          <a:prstGeom prst="rect">
            <a:avLst/>
          </a:prstGeom>
          <a:noFill/>
        </p:spPr>
        <p:txBody>
          <a:bodyPr wrap="none" lIns="91440" tIns="45720" rIns="91440" bIns="45720">
            <a:spAutoFit/>
          </a:bodyPr>
          <a:lstStyle/>
          <a:p>
            <a:pPr algn="ctr"/>
            <a:r>
              <a:rPr lang="es-ES" sz="2000" b="1" cap="none" spc="0" dirty="0" smtClean="0">
                <a:ln w="0"/>
                <a:solidFill>
                  <a:schemeClr val="tx1"/>
                </a:solidFill>
                <a:effectLst>
                  <a:outerShdw blurRad="38100" dist="19050" dir="2700000" algn="tl" rotWithShape="0">
                    <a:schemeClr val="dk1">
                      <a:alpha val="40000"/>
                    </a:schemeClr>
                  </a:outerShdw>
                </a:effectLst>
              </a:rPr>
              <a:t>RESUMEN</a:t>
            </a:r>
            <a:endParaRPr lang="es-ES" sz="2000" b="1"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6" name="Tabla 15"/>
          <p:cNvGraphicFramePr>
            <a:graphicFrameLocks noGrp="1"/>
          </p:cNvGraphicFramePr>
          <p:nvPr>
            <p:extLst>
              <p:ext uri="{D42A27DB-BD31-4B8C-83A1-F6EECF244321}">
                <p14:modId xmlns:p14="http://schemas.microsoft.com/office/powerpoint/2010/main" val="3068084301"/>
              </p:ext>
            </p:extLst>
          </p:nvPr>
        </p:nvGraphicFramePr>
        <p:xfrm>
          <a:off x="481622" y="1700808"/>
          <a:ext cx="8338850" cy="4530072"/>
        </p:xfrm>
        <a:graphic>
          <a:graphicData uri="http://schemas.openxmlformats.org/drawingml/2006/table">
            <a:tbl>
              <a:tblPr firstRow="1" bandRow="1">
                <a:tableStyleId>{5C22544A-7EE6-4342-B048-85BDC9FD1C3A}</a:tableStyleId>
              </a:tblPr>
              <a:tblGrid>
                <a:gridCol w="4719962">
                  <a:extLst>
                    <a:ext uri="{9D8B030D-6E8A-4147-A177-3AD203B41FA5}">
                      <a16:colId xmlns:a16="http://schemas.microsoft.com/office/drawing/2014/main" val="20000"/>
                    </a:ext>
                  </a:extLst>
                </a:gridCol>
                <a:gridCol w="1643074">
                  <a:extLst>
                    <a:ext uri="{9D8B030D-6E8A-4147-A177-3AD203B41FA5}">
                      <a16:colId xmlns:a16="http://schemas.microsoft.com/office/drawing/2014/main" val="20001"/>
                    </a:ext>
                  </a:extLst>
                </a:gridCol>
                <a:gridCol w="1975814">
                  <a:extLst>
                    <a:ext uri="{9D8B030D-6E8A-4147-A177-3AD203B41FA5}">
                      <a16:colId xmlns:a16="http://schemas.microsoft.com/office/drawing/2014/main" val="20002"/>
                    </a:ext>
                  </a:extLst>
                </a:gridCol>
              </a:tblGrid>
              <a:tr h="364877">
                <a:tc>
                  <a:txBody>
                    <a:bodyPr/>
                    <a:lstStyle/>
                    <a:p>
                      <a:pPr algn="l"/>
                      <a:r>
                        <a:rPr lang="es-ES" sz="1400" kern="1200" dirty="0" smtClean="0"/>
                        <a:t>PROGRAMA CON PRIORIDAD NACIONAL: </a:t>
                      </a:r>
                      <a:endParaRPr lang="es-ES" sz="1400" b="1" kern="1200" dirty="0" smtClean="0">
                        <a:solidFill>
                          <a:schemeClr val="lt1"/>
                        </a:solidFill>
                        <a:latin typeface="+mn-lt"/>
                        <a:ea typeface="+mn-ea"/>
                        <a:cs typeface="+mn-cs"/>
                      </a:endParaRPr>
                    </a:p>
                  </a:txBody>
                  <a:tcPr/>
                </a:tc>
                <a:tc>
                  <a:txBody>
                    <a:bodyPr/>
                    <a:lstStyle/>
                    <a:p>
                      <a:pPr algn="ctr"/>
                      <a:r>
                        <a:rPr lang="es-MX" sz="1400" dirty="0" smtClean="0"/>
                        <a:t>INVERSIÓN</a:t>
                      </a:r>
                      <a:endParaRPr lang="es-MX" sz="1400" dirty="0"/>
                    </a:p>
                  </a:txBody>
                  <a:tcPr/>
                </a:tc>
                <a:tc>
                  <a:txBody>
                    <a:bodyPr/>
                    <a:lstStyle/>
                    <a:p>
                      <a:pPr algn="ctr"/>
                      <a:r>
                        <a:rPr lang="es-MX" sz="1400" dirty="0" smtClean="0"/>
                        <a:t>FONDO</a:t>
                      </a:r>
                      <a:endParaRPr lang="es-MX" sz="1400" dirty="0"/>
                    </a:p>
                  </a:txBody>
                  <a:tcPr/>
                </a:tc>
                <a:extLst>
                  <a:ext uri="{0D108BD9-81ED-4DB2-BD59-A6C34878D82A}">
                    <a16:rowId xmlns:a16="http://schemas.microsoft.com/office/drawing/2014/main" val="10000"/>
                  </a:ext>
                </a:extLst>
              </a:tr>
              <a:tr h="365760">
                <a:tc>
                  <a:txBody>
                    <a:bodyPr/>
                    <a:lstStyle/>
                    <a:p>
                      <a:pPr marL="0" algn="l" defTabSz="914400" rtl="0" eaLnBrk="1" latinLnBrk="0" hangingPunct="1"/>
                      <a:r>
                        <a:rPr lang="es-ES" sz="1400" kern="1200" dirty="0" smtClean="0">
                          <a:latin typeface="Arial" panose="020B0604020202020204" pitchFamily="34" charset="0"/>
                          <a:cs typeface="Arial" panose="020B0604020202020204" pitchFamily="34" charset="0"/>
                        </a:rPr>
                        <a:t>Desarrollo</a:t>
                      </a:r>
                      <a:r>
                        <a:rPr lang="es-ES" sz="1400" kern="1200" baseline="0" dirty="0" smtClean="0">
                          <a:latin typeface="Arial" panose="020B0604020202020204" pitchFamily="34" charset="0"/>
                          <a:cs typeface="Arial" panose="020B0604020202020204" pitchFamily="34" charset="0"/>
                        </a:rPr>
                        <a:t> de las Capacidades de las instituciones Locales para el Diseño de Políticas Públicas destinadas a la prevención social de la violencia y la delincuencia con Participación Ciudadana en temas de Seguridad Pública.</a:t>
                      </a:r>
                      <a:endParaRPr lang="es-ES" sz="1400" kern="1200" dirty="0" smtClean="0">
                        <a:solidFill>
                          <a:srgbClr val="FF0000"/>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$1,100,000.00</a:t>
                      </a:r>
                      <a:endParaRPr lang="es-MX" sz="1400" dirty="0" smtClean="0">
                        <a:solidFill>
                          <a:srgbClr val="FF0000"/>
                        </a:solidFill>
                        <a:latin typeface="Arial" panose="020B0604020202020204" pitchFamily="34" charset="0"/>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FORTASEG</a:t>
                      </a:r>
                      <a:endParaRPr lang="es-MX"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400" kern="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latin typeface="Arial" panose="020B0604020202020204" pitchFamily="34" charset="0"/>
                          <a:cs typeface="Arial" panose="020B0604020202020204" pitchFamily="34" charset="0"/>
                        </a:rPr>
                        <a:t>Desarrollo, Profesionalización y Certificación Policial </a:t>
                      </a:r>
                      <a:endParaRPr lang="es-ES" sz="1400" kern="1200" dirty="0" smtClean="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$ 9,666,426.72</a:t>
                      </a:r>
                    </a:p>
                  </a:txBody>
                  <a:tcPr anchor="ctr"/>
                </a:tc>
                <a:tc>
                  <a:txBody>
                    <a:bodyPr/>
                    <a:lstStyle/>
                    <a:p>
                      <a:pPr algn="ctr"/>
                      <a:r>
                        <a:rPr lang="es-MX" sz="1400" dirty="0" smtClean="0">
                          <a:latin typeface="Arial" panose="020B0604020202020204" pitchFamily="34" charset="0"/>
                          <a:cs typeface="Arial" panose="020B0604020202020204" pitchFamily="34" charset="0"/>
                        </a:rPr>
                        <a:t>FORTASEG</a:t>
                      </a:r>
                      <a:endParaRPr lang="es-MX"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858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latin typeface="Arial" panose="020B0604020202020204" pitchFamily="34" charset="0"/>
                          <a:cs typeface="Arial" panose="020B0604020202020204" pitchFamily="34" charset="0"/>
                        </a:rPr>
                        <a:t>Implementación y Desarrollo del Sistema de Justicia Penal y Sistemas Complementarios</a:t>
                      </a:r>
                      <a:endParaRPr lang="es-MX" sz="14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   192,900.00</a:t>
                      </a:r>
                      <a:endParaRPr lang="es-MX" sz="1400" dirty="0">
                        <a:solidFill>
                          <a:srgbClr val="FF0000"/>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endParaRPr lang="es-MX"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414247">
                <a:tc>
                  <a:txBody>
                    <a:bodyPr/>
                    <a:lstStyle/>
                    <a:p>
                      <a:pPr marL="0" algn="l" defTabSz="914400" rtl="0" eaLnBrk="1" latinLnBrk="0" hangingPunct="1"/>
                      <a:r>
                        <a:rPr lang="es-ES" sz="1400" kern="1200" dirty="0" smtClean="0">
                          <a:latin typeface="Arial" panose="020B0604020202020204" pitchFamily="34" charset="0"/>
                          <a:cs typeface="Arial" panose="020B0604020202020204" pitchFamily="34" charset="0"/>
                        </a:rPr>
                        <a:t>Tecnologías, Infraestructura y Equipamiento de Apoyo a la Operación Policial</a:t>
                      </a:r>
                      <a:endParaRPr lang="es-ES" sz="1400" kern="1200" dirty="0" smtClean="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$15,840,000.00</a:t>
                      </a:r>
                      <a:endParaRPr lang="es-MX" sz="1400" dirty="0" smtClean="0">
                        <a:solidFill>
                          <a:srgbClr val="FF0000"/>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p>
                  </a:txBody>
                  <a:tcPr anchor="ctr"/>
                </a:tc>
                <a:extLst>
                  <a:ext uri="{0D108BD9-81ED-4DB2-BD59-A6C34878D82A}">
                    <a16:rowId xmlns:a16="http://schemas.microsoft.com/office/drawing/2014/main" val="10004"/>
                  </a:ext>
                </a:extLst>
              </a:tr>
              <a:tr h="612375">
                <a:tc>
                  <a:txBody>
                    <a:bodyPr/>
                    <a:lstStyle/>
                    <a:p>
                      <a:pPr marL="0" algn="l" defTabSz="914400" rtl="0" eaLnBrk="1" latinLnBrk="0" hangingPunct="1"/>
                      <a:r>
                        <a:rPr lang="es-MX" sz="1400" kern="1200" dirty="0" smtClean="0">
                          <a:latin typeface="Arial" panose="020B0604020202020204" pitchFamily="34" charset="0"/>
                          <a:cs typeface="Arial" panose="020B0604020202020204" pitchFamily="34" charset="0"/>
                        </a:rPr>
                        <a:t>Sistema Nacional de Información para la Seguridad Pública. (Base</a:t>
                      </a:r>
                      <a:r>
                        <a:rPr lang="es-MX" sz="1400" kern="1200" baseline="0" dirty="0" smtClean="0">
                          <a:latin typeface="Arial" panose="020B0604020202020204" pitchFamily="34" charset="0"/>
                          <a:cs typeface="Arial" panose="020B0604020202020204" pitchFamily="34" charset="0"/>
                        </a:rPr>
                        <a:t> de Datos)</a:t>
                      </a:r>
                      <a:endParaRPr lang="es-MX" sz="1400" kern="1200" dirty="0">
                        <a:solidFill>
                          <a:srgbClr val="FF0000"/>
                        </a:solidFill>
                        <a:latin typeface="Arial" panose="020B0604020202020204" pitchFamily="34" charset="0"/>
                        <a:ea typeface="+mn-ea"/>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    512,586.28</a:t>
                      </a:r>
                      <a:endParaRPr lang="es-MX" sz="1400" dirty="0">
                        <a:solidFill>
                          <a:srgbClr val="FF0000"/>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4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80921">
                <a:tc>
                  <a:txBody>
                    <a:bodyPr/>
                    <a:lstStyle/>
                    <a:p>
                      <a:pPr algn="ctr"/>
                      <a:r>
                        <a:rPr lang="es-MX" sz="1600" dirty="0" smtClean="0">
                          <a:latin typeface="Arial" panose="020B0604020202020204" pitchFamily="34" charset="0"/>
                          <a:cs typeface="Arial" panose="020B0604020202020204" pitchFamily="34" charset="0"/>
                        </a:rPr>
                        <a:t>TOTAL</a:t>
                      </a:r>
                      <a:endParaRPr lang="es-MX" sz="16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Arial" panose="020B0604020202020204" pitchFamily="34" charset="0"/>
                          <a:cs typeface="Arial" panose="020B0604020202020204" pitchFamily="34" charset="0"/>
                        </a:rPr>
                        <a:t>$27,311,913.00</a:t>
                      </a:r>
                      <a:endParaRPr lang="es-MX" sz="1600" b="1" dirty="0" smtClean="0">
                        <a:solidFill>
                          <a:srgbClr val="FF0000"/>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10" name="11 CuadroTexto"/>
          <p:cNvSpPr txBox="1"/>
          <p:nvPr/>
        </p:nvSpPr>
        <p:spPr>
          <a:xfrm>
            <a:off x="4716016" y="116632"/>
            <a:ext cx="4211960" cy="815608"/>
          </a:xfrm>
          <a:prstGeom prst="rect">
            <a:avLst/>
          </a:prstGeom>
          <a:noFill/>
        </p:spPr>
        <p:txBody>
          <a:bodyPr wrap="square" rtlCol="0">
            <a:spAutoFit/>
          </a:bodyPr>
          <a:lstStyle/>
          <a:p>
            <a:pPr algn="r"/>
            <a:r>
              <a:rPr lang="es-ES" sz="1400" dirty="0">
                <a:latin typeface="Tw Cen MT" pitchFamily="34" charset="0"/>
              </a:rPr>
              <a:t>1ra. </a:t>
            </a:r>
            <a:r>
              <a:rPr lang="es-ES" sz="1400" dirty="0" smtClean="0">
                <a:latin typeface="Tw Cen MT" pitchFamily="34" charset="0"/>
              </a:rPr>
              <a:t>Sesión </a:t>
            </a:r>
            <a:endParaRPr lang="es-ES" sz="1400" dirty="0">
              <a:latin typeface="Tw Cen MT" pitchFamily="34" charset="0"/>
            </a:endParaRPr>
          </a:p>
          <a:p>
            <a:pPr algn="r"/>
            <a:r>
              <a:rPr lang="es-ES" sz="1100" dirty="0">
                <a:latin typeface="Tw Cen MT" pitchFamily="34" charset="0"/>
              </a:rPr>
              <a:t>Primera Sesión Ordinaria del Subcomité</a:t>
            </a:r>
          </a:p>
          <a:p>
            <a:pPr algn="r"/>
            <a:r>
              <a:rPr lang="es-ES" sz="1100" dirty="0">
                <a:latin typeface="Tw Cen MT" pitchFamily="34" charset="0"/>
              </a:rPr>
              <a:t>Sectorial de Seguridad, y Paz </a:t>
            </a:r>
            <a:r>
              <a:rPr lang="es-ES" sz="1100" dirty="0" smtClean="0">
                <a:latin typeface="Tw Cen MT" pitchFamily="34" charset="0"/>
              </a:rPr>
              <a:t>Social 2019.</a:t>
            </a:r>
            <a:endParaRPr lang="es-ES" sz="1100" dirty="0">
              <a:latin typeface="Tw Cen MT" pitchFamily="34" charset="0"/>
            </a:endParaRPr>
          </a:p>
          <a:p>
            <a:pPr algn="r"/>
            <a:endParaRPr lang="es-ES" sz="1100" dirty="0">
              <a:latin typeface="Tw Cen MT" pitchFamily="34" charset="0"/>
            </a:endParaRPr>
          </a:p>
        </p:txBody>
      </p:sp>
      <p:pic>
        <p:nvPicPr>
          <p:cNvPr id="8" name="Imagen 7" descr="C:\Users\Usuario\Downloads\CONVOCATORIA EXTERNA ENERO 2019-01 (3).jpg"/>
          <p:cNvPicPr/>
          <p:nvPr/>
        </p:nvPicPr>
        <p:blipFill rotWithShape="1">
          <a:blip r:embed="rId4" cstate="print">
            <a:extLst>
              <a:ext uri="{28A0092B-C50C-407E-A947-70E740481C1C}">
                <a14:useLocalDpi xmlns:a14="http://schemas.microsoft.com/office/drawing/2010/main" val="0"/>
              </a:ext>
            </a:extLst>
          </a:blip>
          <a:srcRect l="11257" t="606" r="34599" b="92813"/>
          <a:stretch/>
        </p:blipFill>
        <p:spPr bwMode="auto">
          <a:xfrm>
            <a:off x="244693" y="44624"/>
            <a:ext cx="5119395" cy="771762"/>
          </a:xfrm>
          <a:prstGeom prst="rect">
            <a:avLst/>
          </a:prstGeom>
          <a:noFill/>
          <a:ln>
            <a:noFill/>
          </a:ln>
          <a:extLst>
            <a:ext uri="{53640926-AAD7-44D8-BBD7-CCE9431645EC}">
              <a14:shadowObscured xmlns:a14="http://schemas.microsoft.com/office/drawing/2010/main"/>
            </a:ext>
          </a:extLst>
        </p:spPr>
      </p:pic>
      <p:sp>
        <p:nvSpPr>
          <p:cNvPr id="11" name="CuadroTexto 10"/>
          <p:cNvSpPr txBox="1"/>
          <p:nvPr/>
        </p:nvSpPr>
        <p:spPr>
          <a:xfrm>
            <a:off x="500610" y="836712"/>
            <a:ext cx="2847254" cy="246221"/>
          </a:xfrm>
          <a:prstGeom prst="rect">
            <a:avLst/>
          </a:prstGeom>
          <a:noFill/>
        </p:spPr>
        <p:txBody>
          <a:bodyPr wrap="none" rtlCol="0">
            <a:spAutoFit/>
          </a:bodyPr>
          <a:lstStyle/>
          <a:p>
            <a:r>
              <a:rPr lang="es-MX" sz="1000" b="1" dirty="0" smtClean="0">
                <a:latin typeface="Arial" panose="020B0604020202020204" pitchFamily="34" charset="0"/>
                <a:cs typeface="Arial" panose="020B0604020202020204" pitchFamily="34" charset="0"/>
              </a:rPr>
              <a:t>POLICÍA QUINTANA ROO, BENITO JUÁREZ</a:t>
            </a:r>
            <a:endParaRPr lang="es-MX"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105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4716016" y="116632"/>
            <a:ext cx="4211960" cy="815608"/>
          </a:xfrm>
          <a:prstGeom prst="rect">
            <a:avLst/>
          </a:prstGeom>
          <a:noFill/>
        </p:spPr>
        <p:txBody>
          <a:bodyPr wrap="square" rtlCol="0">
            <a:spAutoFit/>
          </a:bodyPr>
          <a:lstStyle/>
          <a:p>
            <a:pPr algn="r"/>
            <a:r>
              <a:rPr lang="es-ES" sz="1400" dirty="0">
                <a:latin typeface="Tw Cen MT" pitchFamily="34" charset="0"/>
              </a:rPr>
              <a:t>1ra. </a:t>
            </a:r>
            <a:r>
              <a:rPr lang="es-ES" sz="1400" dirty="0" smtClean="0">
                <a:latin typeface="Tw Cen MT" pitchFamily="34" charset="0"/>
              </a:rPr>
              <a:t>Sesión </a:t>
            </a:r>
            <a:endParaRPr lang="es-ES" sz="1400" dirty="0">
              <a:latin typeface="Tw Cen MT" pitchFamily="34" charset="0"/>
            </a:endParaRPr>
          </a:p>
          <a:p>
            <a:pPr algn="r"/>
            <a:r>
              <a:rPr lang="es-ES" sz="1100" dirty="0">
                <a:latin typeface="Tw Cen MT" pitchFamily="34" charset="0"/>
              </a:rPr>
              <a:t>Primera Sesión Ordinaria del Subcomité</a:t>
            </a:r>
          </a:p>
          <a:p>
            <a:pPr algn="r"/>
            <a:r>
              <a:rPr lang="es-ES" sz="1100" dirty="0">
                <a:latin typeface="Tw Cen MT" pitchFamily="34" charset="0"/>
              </a:rPr>
              <a:t>Sectorial de Seguridad, y Paz </a:t>
            </a:r>
            <a:r>
              <a:rPr lang="es-ES" sz="1100" dirty="0" smtClean="0">
                <a:latin typeface="Tw Cen MT" pitchFamily="34" charset="0"/>
              </a:rPr>
              <a:t>Social 2019.</a:t>
            </a:r>
            <a:endParaRPr lang="es-ES" sz="1100" dirty="0">
              <a:latin typeface="Tw Cen MT" pitchFamily="34" charset="0"/>
            </a:endParaRPr>
          </a:p>
          <a:p>
            <a:pPr algn="r"/>
            <a:endParaRPr lang="es-ES" sz="1100" dirty="0">
              <a:latin typeface="Tw Cen MT" pitchFamily="34" charset="0"/>
            </a:endParaRPr>
          </a:p>
        </p:txBody>
      </p:sp>
      <p:sp>
        <p:nvSpPr>
          <p:cNvPr id="13" name="Rectangle 1"/>
          <p:cNvSpPr>
            <a:spLocks noChangeArrowheads="1"/>
          </p:cNvSpPr>
          <p:nvPr/>
        </p:nvSpPr>
        <p:spPr bwMode="auto">
          <a:xfrm>
            <a:off x="2555776" y="776898"/>
            <a:ext cx="41640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Anexo </a:t>
            </a:r>
            <a:r>
              <a:rPr lang="es-MX" sz="2000" b="1" dirty="0" smtClean="0">
                <a:latin typeface="Arial" pitchFamily="34" charset="0"/>
                <a:ea typeface="Calibri" pitchFamily="34" charset="0"/>
                <a:cs typeface="Arial" pitchFamily="34" charset="0"/>
              </a:rPr>
              <a:t>B</a:t>
            </a: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Presupuesto</a:t>
            </a:r>
            <a:r>
              <a:rPr kumimoji="0" lang="es-MX" sz="2000" b="1" i="0" u="none" strike="noStrike" cap="none" normalizeH="0" dirty="0" smtClean="0">
                <a:ln>
                  <a:noFill/>
                </a:ln>
                <a:effectLst/>
                <a:latin typeface="Arial" pitchFamily="34" charset="0"/>
                <a:ea typeface="Calibri" pitchFamily="34" charset="0"/>
                <a:cs typeface="Arial" pitchFamily="34" charset="0"/>
              </a:rPr>
              <a:t> 2019</a:t>
            </a:r>
            <a:endParaRPr kumimoji="0" lang="es-MX" sz="2000" b="1" i="0" u="none" strike="noStrike" cap="none" normalizeH="0" baseline="0" dirty="0" smtClean="0">
              <a:ln>
                <a:noFill/>
              </a:ln>
              <a:effectLst/>
              <a:latin typeface="Arial" pitchFamily="34" charset="0"/>
              <a:ea typeface="Calibri" pitchFamily="34" charset="0"/>
              <a:cs typeface="Arial" pitchFamily="34" charset="0"/>
            </a:endParaRPr>
          </a:p>
        </p:txBody>
      </p:sp>
      <p:sp>
        <p:nvSpPr>
          <p:cNvPr id="16" name="Rectángulo 15"/>
          <p:cNvSpPr/>
          <p:nvPr/>
        </p:nvSpPr>
        <p:spPr>
          <a:xfrm>
            <a:off x="946299" y="1582993"/>
            <a:ext cx="7539436" cy="400110"/>
          </a:xfrm>
          <a:prstGeom prst="rect">
            <a:avLst/>
          </a:prstGeom>
          <a:noFill/>
        </p:spPr>
        <p:txBody>
          <a:bodyPr wrap="none" lIns="91440" tIns="45720" rIns="91440" bIns="45720">
            <a:spAutoFit/>
          </a:bodyPr>
          <a:lstStyle/>
          <a:p>
            <a:pPr algn="ctr" fontAlgn="ctr"/>
            <a:r>
              <a:rPr lang="es-MX" sz="2000" dirty="0" smtClean="0">
                <a:latin typeface="Arial" panose="020B0604020202020204" pitchFamily="34" charset="0"/>
                <a:cs typeface="Arial" panose="020B0604020202020204" pitchFamily="34" charset="0"/>
              </a:rPr>
              <a:t>Programa de Prevención Social </a:t>
            </a:r>
            <a:r>
              <a:rPr lang="es-MX" sz="2000" dirty="0">
                <a:latin typeface="Arial" panose="020B0604020202020204" pitchFamily="34" charset="0"/>
                <a:cs typeface="Arial" panose="020B0604020202020204" pitchFamily="34" charset="0"/>
              </a:rPr>
              <a:t>de la </a:t>
            </a:r>
            <a:r>
              <a:rPr lang="es-MX" sz="2000" dirty="0" smtClean="0">
                <a:latin typeface="Arial" panose="020B0604020202020204" pitchFamily="34" charset="0"/>
                <a:cs typeface="Arial" panose="020B0604020202020204" pitchFamily="34" charset="0"/>
              </a:rPr>
              <a:t>Violencia </a:t>
            </a:r>
            <a:r>
              <a:rPr lang="es-MX" sz="2000" dirty="0">
                <a:latin typeface="Arial" panose="020B0604020202020204" pitchFamily="34" charset="0"/>
                <a:cs typeface="Arial" panose="020B0604020202020204" pitchFamily="34" charset="0"/>
              </a:rPr>
              <a:t>y la </a:t>
            </a:r>
            <a:r>
              <a:rPr lang="es-MX" sz="2000" dirty="0" smtClean="0">
                <a:latin typeface="Arial" panose="020B0604020202020204" pitchFamily="34" charset="0"/>
                <a:cs typeface="Arial" panose="020B0604020202020204" pitchFamily="34" charset="0"/>
              </a:rPr>
              <a:t>Delincuencia</a:t>
            </a:r>
            <a:endParaRPr lang="es-MX" sz="2000" dirty="0">
              <a:solidFill>
                <a:srgbClr val="000000"/>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192248957"/>
              </p:ext>
            </p:extLst>
          </p:nvPr>
        </p:nvGraphicFramePr>
        <p:xfrm>
          <a:off x="470668" y="2243327"/>
          <a:ext cx="8229600" cy="3201896"/>
        </p:xfrm>
        <a:graphic>
          <a:graphicData uri="http://schemas.openxmlformats.org/drawingml/2006/table">
            <a:tbl>
              <a:tblPr firstRow="1" bandRow="1">
                <a:tableStyleId>{5C22544A-7EE6-4342-B048-85BDC9FD1C3A}</a:tableStyleId>
              </a:tblPr>
              <a:tblGrid>
                <a:gridCol w="2506910">
                  <a:extLst>
                    <a:ext uri="{9D8B030D-6E8A-4147-A177-3AD203B41FA5}">
                      <a16:colId xmlns:a16="http://schemas.microsoft.com/office/drawing/2014/main" val="20000"/>
                    </a:ext>
                  </a:extLst>
                </a:gridCol>
                <a:gridCol w="2446062">
                  <a:extLst>
                    <a:ext uri="{9D8B030D-6E8A-4147-A177-3AD203B41FA5}">
                      <a16:colId xmlns:a16="http://schemas.microsoft.com/office/drawing/2014/main" val="20001"/>
                    </a:ext>
                  </a:extLst>
                </a:gridCol>
                <a:gridCol w="1788911">
                  <a:extLst>
                    <a:ext uri="{9D8B030D-6E8A-4147-A177-3AD203B41FA5}">
                      <a16:colId xmlns:a16="http://schemas.microsoft.com/office/drawing/2014/main" val="20002"/>
                    </a:ext>
                  </a:extLst>
                </a:gridCol>
                <a:gridCol w="1487717">
                  <a:extLst>
                    <a:ext uri="{9D8B030D-6E8A-4147-A177-3AD203B41FA5}">
                      <a16:colId xmlns:a16="http://schemas.microsoft.com/office/drawing/2014/main" val="20003"/>
                    </a:ext>
                  </a:extLst>
                </a:gridCol>
              </a:tblGrid>
              <a:tr h="449996">
                <a:tc>
                  <a:txBody>
                    <a:bodyPr/>
                    <a:lstStyle/>
                    <a:p>
                      <a:pPr algn="ctr" rtl="0" fontAlgn="ctr"/>
                      <a:r>
                        <a:rPr lang="es-MX" sz="1300" u="none" strike="noStrike" dirty="0">
                          <a:effectLst/>
                        </a:rPr>
                        <a:t>NOMBRE DEL PROYECTO</a:t>
                      </a:r>
                      <a:endParaRPr lang="es-MX" sz="1300" b="1" i="0" u="none" strike="noStrike" dirty="0">
                        <a:solidFill>
                          <a:srgbClr val="FFFFFF"/>
                        </a:solidFill>
                        <a:effectLst/>
                        <a:latin typeface="Calibri" panose="020F0502020204030204" pitchFamily="34" charset="0"/>
                      </a:endParaRPr>
                    </a:p>
                  </a:txBody>
                  <a:tcPr marL="9130" marR="9130" marT="9130" marB="0" anchor="ctr"/>
                </a:tc>
                <a:tc>
                  <a:txBody>
                    <a:bodyPr/>
                    <a:lstStyle/>
                    <a:p>
                      <a:pPr algn="ctr" rtl="0" fontAlgn="ctr"/>
                      <a:r>
                        <a:rPr lang="es-MX" sz="1300" u="none" strike="noStrike">
                          <a:effectLst/>
                        </a:rPr>
                        <a:t>ACCIONES DEL PROYECTO</a:t>
                      </a:r>
                      <a:endParaRPr lang="es-MX" sz="1300" b="1" i="0" u="none" strike="noStrike">
                        <a:solidFill>
                          <a:srgbClr val="FFFFFF"/>
                        </a:solidFill>
                        <a:effectLst/>
                        <a:latin typeface="Calibri" panose="020F0502020204030204" pitchFamily="34" charset="0"/>
                      </a:endParaRPr>
                    </a:p>
                  </a:txBody>
                  <a:tcPr marL="9130" marR="9130" marT="9130" marB="0" anchor="ctr"/>
                </a:tc>
                <a:tc>
                  <a:txBody>
                    <a:bodyPr/>
                    <a:lstStyle/>
                    <a:p>
                      <a:pPr algn="ctr" rtl="0" fontAlgn="ctr"/>
                      <a:r>
                        <a:rPr lang="es-MX" sz="1300" u="none" strike="noStrike">
                          <a:effectLst/>
                        </a:rPr>
                        <a:t>INVERSIÓN</a:t>
                      </a:r>
                      <a:endParaRPr lang="es-MX" sz="1300" b="1" i="0" u="none" strike="noStrike">
                        <a:solidFill>
                          <a:srgbClr val="FFFFFF"/>
                        </a:solidFill>
                        <a:effectLst/>
                        <a:latin typeface="Calibri" panose="020F0502020204030204" pitchFamily="34" charset="0"/>
                      </a:endParaRPr>
                    </a:p>
                  </a:txBody>
                  <a:tcPr marL="9130" marR="9130" marT="9130" marB="0" anchor="ctr"/>
                </a:tc>
                <a:tc>
                  <a:txBody>
                    <a:bodyPr/>
                    <a:lstStyle/>
                    <a:p>
                      <a:pPr algn="ctr" rtl="0" fontAlgn="ctr"/>
                      <a:r>
                        <a:rPr lang="es-MX" sz="1300" u="none" strike="noStrike">
                          <a:effectLst/>
                        </a:rPr>
                        <a:t>FONDO</a:t>
                      </a:r>
                      <a:endParaRPr lang="es-MX" sz="1300" b="1" i="0" u="none" strike="noStrike">
                        <a:solidFill>
                          <a:srgbClr val="FFFFFF"/>
                        </a:solidFill>
                        <a:effectLst/>
                        <a:latin typeface="Calibri" panose="020F0502020204030204" pitchFamily="34" charset="0"/>
                      </a:endParaRPr>
                    </a:p>
                  </a:txBody>
                  <a:tcPr marL="9130" marR="9130" marT="9130" marB="0" anchor="ctr"/>
                </a:tc>
                <a:extLst>
                  <a:ext uri="{0D108BD9-81ED-4DB2-BD59-A6C34878D82A}">
                    <a16:rowId xmlns:a16="http://schemas.microsoft.com/office/drawing/2014/main" val="10000"/>
                  </a:ext>
                </a:extLst>
              </a:tr>
              <a:tr h="1436526">
                <a:tc rowSpan="2">
                  <a:txBody>
                    <a:bodyPr/>
                    <a:lstStyle/>
                    <a:p>
                      <a:pPr algn="ctr" fontAlgn="ctr"/>
                      <a:r>
                        <a:rPr lang="es-MX" sz="1400" u="none" strike="noStrike" dirty="0">
                          <a:effectLst/>
                          <a:latin typeface="Arial" panose="020B0604020202020204" pitchFamily="34" charset="0"/>
                          <a:cs typeface="Arial" panose="020B0604020202020204" pitchFamily="34" charset="0"/>
                        </a:rPr>
                        <a:t>Desarrollo de las Capacidades de las instituciones Locales para el Diseño de Políticas Públicas destinadas a la prevención social de la violencia y la delincuencia con Participación Ciudadana en temas de Seguridad </a:t>
                      </a:r>
                      <a:r>
                        <a:rPr lang="es-MX" sz="1400" u="none" strike="noStrike" dirty="0" smtClean="0">
                          <a:effectLst/>
                          <a:latin typeface="Arial" panose="020B0604020202020204" pitchFamily="34" charset="0"/>
                          <a:cs typeface="Arial" panose="020B0604020202020204" pitchFamily="34" charset="0"/>
                        </a:rPr>
                        <a:t>Pública.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130" marR="9130" marT="9130" marB="0" anchor="ctr"/>
                </a:tc>
                <a:tc>
                  <a:txBody>
                    <a:bodyPr/>
                    <a:lstStyle/>
                    <a:p>
                      <a:pPr algn="ctr" fontAlgn="ctr"/>
                      <a:r>
                        <a:rPr lang="es-MX" sz="1400" u="none" strike="noStrike" dirty="0">
                          <a:effectLst/>
                          <a:latin typeface="Arial" panose="020B0604020202020204" pitchFamily="34" charset="0"/>
                          <a:cs typeface="Arial" panose="020B0604020202020204" pitchFamily="34" charset="0"/>
                        </a:rPr>
                        <a:t>Jóvenes </a:t>
                      </a:r>
                      <a:r>
                        <a:rPr lang="es-MX" sz="1400" u="none" strike="noStrike" dirty="0" smtClean="0">
                          <a:effectLst/>
                          <a:latin typeface="Arial" panose="020B0604020202020204" pitchFamily="34" charset="0"/>
                          <a:cs typeface="Arial" panose="020B0604020202020204" pitchFamily="34" charset="0"/>
                        </a:rPr>
                        <a:t>Construyendo</a:t>
                      </a:r>
                      <a:r>
                        <a:rPr lang="es-MX" sz="1400" u="none" strike="noStrike" baseline="0" dirty="0" smtClean="0">
                          <a:effectLst/>
                          <a:latin typeface="Arial" panose="020B0604020202020204" pitchFamily="34" charset="0"/>
                          <a:cs typeface="Arial" panose="020B0604020202020204" pitchFamily="34" charset="0"/>
                        </a:rPr>
                        <a:t> Prevención</a:t>
                      </a:r>
                      <a:r>
                        <a:rPr lang="es-MX" sz="1400" u="none" strike="noStrike" dirty="0" smtClean="0">
                          <a:effectLst/>
                          <a:latin typeface="Arial" panose="020B0604020202020204" pitchFamily="34" charset="0"/>
                          <a:cs typeface="Arial" panose="020B0604020202020204" pitchFamily="34" charset="0"/>
                        </a:rPr>
                        <a:t>.</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130" marR="9130" marT="9130" marB="0" anchor="ctr"/>
                </a:tc>
                <a:tc>
                  <a:txBody>
                    <a:bodyPr/>
                    <a:lstStyle/>
                    <a:p>
                      <a:pPr algn="ctr" fontAlgn="ctr"/>
                      <a:r>
                        <a:rPr lang="es-MX" sz="1400" u="none" strike="noStrike" dirty="0" smtClean="0">
                          <a:effectLst/>
                          <a:latin typeface="Arial" panose="020B0604020202020204" pitchFamily="34" charset="0"/>
                          <a:cs typeface="Arial" panose="020B0604020202020204" pitchFamily="34" charset="0"/>
                        </a:rPr>
                        <a:t>$500,000.00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130" marR="9130" marT="9130" marB="0" anchor="ctr"/>
                </a:tc>
                <a:tc>
                  <a:txBody>
                    <a:bodyPr/>
                    <a:lstStyle/>
                    <a:p>
                      <a:pPr algn="ctr" fontAlgn="ctr"/>
                      <a:r>
                        <a:rPr lang="es-MX" sz="1400" u="none" strike="noStrike">
                          <a:effectLst/>
                          <a:latin typeface="Arial" panose="020B0604020202020204" pitchFamily="34" charset="0"/>
                          <a:cs typeface="Arial" panose="020B0604020202020204" pitchFamily="34" charset="0"/>
                        </a:rPr>
                        <a:t>FORTASEG</a:t>
                      </a:r>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130" marR="9130" marT="9130" marB="0" anchor="ctr"/>
                </a:tc>
                <a:extLst>
                  <a:ext uri="{0D108BD9-81ED-4DB2-BD59-A6C34878D82A}">
                    <a16:rowId xmlns:a16="http://schemas.microsoft.com/office/drawing/2014/main" val="10001"/>
                  </a:ext>
                </a:extLst>
              </a:tr>
              <a:tr h="1315374">
                <a:tc vMerge="1">
                  <a:txBody>
                    <a:bodyPr/>
                    <a:lstStyle/>
                    <a:p>
                      <a:endParaRPr lang="es-MX"/>
                    </a:p>
                  </a:txBody>
                  <a:tcPr/>
                </a:tc>
                <a:tc>
                  <a:txBody>
                    <a:bodyPr/>
                    <a:lstStyle/>
                    <a:p>
                      <a:pPr algn="ctr" fontAlgn="ctr"/>
                      <a:r>
                        <a:rPr lang="es-MX" sz="1400" u="none" strike="noStrike" dirty="0">
                          <a:effectLst/>
                          <a:latin typeface="Arial" panose="020B0604020202020204" pitchFamily="34" charset="0"/>
                          <a:cs typeface="Arial" panose="020B0604020202020204" pitchFamily="34" charset="0"/>
                        </a:rPr>
                        <a:t>Programa para la </a:t>
                      </a:r>
                      <a:r>
                        <a:rPr lang="es-MX" sz="1400" u="none" strike="noStrike" dirty="0" smtClean="0">
                          <a:effectLst/>
                          <a:latin typeface="Arial" panose="020B0604020202020204" pitchFamily="34" charset="0"/>
                          <a:cs typeface="Arial" panose="020B0604020202020204" pitchFamily="34" charset="0"/>
                        </a:rPr>
                        <a:t>Prevención </a:t>
                      </a:r>
                      <a:r>
                        <a:rPr lang="es-MX" sz="1400" u="none" strike="noStrike" dirty="0">
                          <a:effectLst/>
                          <a:latin typeface="Arial" panose="020B0604020202020204" pitchFamily="34" charset="0"/>
                          <a:cs typeface="Arial" panose="020B0604020202020204" pitchFamily="34" charset="0"/>
                        </a:rPr>
                        <a:t>S</a:t>
                      </a:r>
                      <a:r>
                        <a:rPr lang="es-MX" sz="1400" u="none" strike="noStrike" dirty="0" smtClean="0">
                          <a:effectLst/>
                          <a:latin typeface="Arial" panose="020B0604020202020204" pitchFamily="34" charset="0"/>
                          <a:cs typeface="Arial" panose="020B0604020202020204" pitchFamily="34" charset="0"/>
                        </a:rPr>
                        <a:t>ocial </a:t>
                      </a:r>
                      <a:r>
                        <a:rPr lang="es-MX" sz="1400" u="none" strike="noStrike" dirty="0">
                          <a:effectLst/>
                          <a:latin typeface="Arial" panose="020B0604020202020204" pitchFamily="34" charset="0"/>
                          <a:cs typeface="Arial" panose="020B0604020202020204" pitchFamily="34" charset="0"/>
                        </a:rPr>
                        <a:t>de la </a:t>
                      </a:r>
                      <a:r>
                        <a:rPr lang="es-MX" sz="1400" u="none" strike="noStrike" dirty="0" smtClean="0">
                          <a:effectLst/>
                          <a:latin typeface="Arial" panose="020B0604020202020204" pitchFamily="34" charset="0"/>
                          <a:cs typeface="Arial" panose="020B0604020202020204" pitchFamily="34" charset="0"/>
                        </a:rPr>
                        <a:t>Violencia </a:t>
                      </a:r>
                      <a:r>
                        <a:rPr lang="es-MX" sz="1400" u="none" strike="noStrike" dirty="0">
                          <a:effectLst/>
                          <a:latin typeface="Arial" panose="020B0604020202020204" pitchFamily="34" charset="0"/>
                          <a:cs typeface="Arial" panose="020B0604020202020204" pitchFamily="34" charset="0"/>
                        </a:rPr>
                        <a:t>y la </a:t>
                      </a:r>
                      <a:r>
                        <a:rPr lang="es-MX" sz="1400" u="none" strike="noStrike" dirty="0" smtClean="0">
                          <a:effectLst/>
                          <a:latin typeface="Arial" panose="020B0604020202020204" pitchFamily="34" charset="0"/>
                          <a:cs typeface="Arial" panose="020B0604020202020204" pitchFamily="34" charset="0"/>
                        </a:rPr>
                        <a:t>Delincuencia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130" marR="9130" marT="9130" marB="0" anchor="ctr"/>
                </a:tc>
                <a:tc>
                  <a:txBody>
                    <a:bodyPr/>
                    <a:lstStyle/>
                    <a:p>
                      <a:pPr algn="ctr" fontAlgn="ctr"/>
                      <a:r>
                        <a:rPr lang="es-MX" sz="1400" u="none" strike="noStrike" dirty="0" smtClean="0">
                          <a:effectLst/>
                          <a:latin typeface="Arial" panose="020B0604020202020204" pitchFamily="34" charset="0"/>
                          <a:cs typeface="Arial" panose="020B0604020202020204" pitchFamily="34" charset="0"/>
                        </a:rPr>
                        <a:t>$600,000.00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130" marR="9130" marT="9130" marB="0" anchor="ctr"/>
                </a:tc>
                <a:tc>
                  <a:txBody>
                    <a:bodyPr/>
                    <a:lstStyle/>
                    <a:p>
                      <a:pPr algn="ctr" fontAlgn="ctr"/>
                      <a:r>
                        <a:rPr lang="es-MX" sz="1400" u="none" strike="noStrike" dirty="0">
                          <a:effectLst/>
                          <a:latin typeface="Arial" panose="020B0604020202020204" pitchFamily="34" charset="0"/>
                          <a:cs typeface="Arial" panose="020B0604020202020204" pitchFamily="34" charset="0"/>
                        </a:rPr>
                        <a:t>FORTASEG</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130" marR="9130" marT="9130" marB="0" anchor="ctr"/>
                </a:tc>
                <a:extLst>
                  <a:ext uri="{0D108BD9-81ED-4DB2-BD59-A6C34878D82A}">
                    <a16:rowId xmlns:a16="http://schemas.microsoft.com/office/drawing/2014/main" val="10002"/>
                  </a:ext>
                </a:extLst>
              </a:tr>
            </a:tbl>
          </a:graphicData>
        </a:graphic>
      </p:graphicFrame>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65608"/>
          <a:stretch/>
        </p:blipFill>
        <p:spPr>
          <a:xfrm flipV="1">
            <a:off x="-9749" y="6017520"/>
            <a:ext cx="9144000" cy="867864"/>
          </a:xfrm>
          <a:prstGeom prst="rect">
            <a:avLst/>
          </a:prstGeom>
        </p:spPr>
      </p:pic>
      <p:pic>
        <p:nvPicPr>
          <p:cNvPr id="10" name="Imagen 9" descr="C:\Users\Usuario\Downloads\CONVOCATORIA EXTERNA ENERO 2019-01 (3).jpg"/>
          <p:cNvPicPr/>
          <p:nvPr/>
        </p:nvPicPr>
        <p:blipFill rotWithShape="1">
          <a:blip r:embed="rId4" cstate="print">
            <a:extLst>
              <a:ext uri="{28A0092B-C50C-407E-A947-70E740481C1C}">
                <a14:useLocalDpi xmlns:a14="http://schemas.microsoft.com/office/drawing/2010/main" val="0"/>
              </a:ext>
            </a:extLst>
          </a:blip>
          <a:srcRect l="11257" t="606" r="34599" b="92813"/>
          <a:stretch/>
        </p:blipFill>
        <p:spPr bwMode="auto">
          <a:xfrm>
            <a:off x="244693" y="44624"/>
            <a:ext cx="5119395" cy="771762"/>
          </a:xfrm>
          <a:prstGeom prst="rect">
            <a:avLst/>
          </a:prstGeom>
          <a:noFill/>
          <a:ln>
            <a:noFill/>
          </a:ln>
          <a:extLst>
            <a:ext uri="{53640926-AAD7-44D8-BBD7-CCE9431645EC}">
              <a14:shadowObscured xmlns:a14="http://schemas.microsoft.com/office/drawing/2010/main"/>
            </a:ext>
          </a:extLst>
        </p:spPr>
      </p:pic>
      <p:sp>
        <p:nvSpPr>
          <p:cNvPr id="11" name="CuadroTexto 10"/>
          <p:cNvSpPr txBox="1"/>
          <p:nvPr/>
        </p:nvSpPr>
        <p:spPr>
          <a:xfrm>
            <a:off x="500610" y="836712"/>
            <a:ext cx="2847254" cy="246221"/>
          </a:xfrm>
          <a:prstGeom prst="rect">
            <a:avLst/>
          </a:prstGeom>
          <a:noFill/>
        </p:spPr>
        <p:txBody>
          <a:bodyPr wrap="none" rtlCol="0">
            <a:spAutoFit/>
          </a:bodyPr>
          <a:lstStyle/>
          <a:p>
            <a:r>
              <a:rPr lang="es-MX" sz="1000" b="1" dirty="0" smtClean="0">
                <a:latin typeface="Arial" panose="020B0604020202020204" pitchFamily="34" charset="0"/>
                <a:cs typeface="Arial" panose="020B0604020202020204" pitchFamily="34" charset="0"/>
              </a:rPr>
              <a:t>POLICÍA QUINTANA ROO, BENITO JUÁREZ</a:t>
            </a:r>
            <a:endParaRPr lang="es-MX"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105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2555776" y="836712"/>
            <a:ext cx="41640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Anexo </a:t>
            </a:r>
            <a:r>
              <a:rPr lang="es-MX" sz="2000" b="1" dirty="0">
                <a:latin typeface="Arial" pitchFamily="34" charset="0"/>
                <a:ea typeface="Calibri" pitchFamily="34" charset="0"/>
                <a:cs typeface="Arial" pitchFamily="34" charset="0"/>
              </a:rPr>
              <a:t>B</a:t>
            </a:r>
            <a:endParaRPr lang="es-MX" sz="2000" b="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Presupuesto</a:t>
            </a:r>
            <a:r>
              <a:rPr kumimoji="0" lang="es-MX" sz="2000" b="1" i="0" u="none" strike="noStrike" cap="none" normalizeH="0" dirty="0" smtClean="0">
                <a:ln>
                  <a:noFill/>
                </a:ln>
                <a:effectLst/>
                <a:latin typeface="Arial" pitchFamily="34" charset="0"/>
                <a:ea typeface="Calibri" pitchFamily="34" charset="0"/>
                <a:cs typeface="Arial" pitchFamily="34" charset="0"/>
              </a:rPr>
              <a:t> 2019</a:t>
            </a:r>
            <a:endParaRPr kumimoji="0" lang="es-MX" sz="2000" b="1" i="0" u="none" strike="noStrike" cap="none" normalizeH="0" baseline="0" dirty="0" smtClean="0">
              <a:ln>
                <a:noFill/>
              </a:ln>
              <a:effectLst/>
              <a:latin typeface="Arial" pitchFamily="34" charset="0"/>
              <a:ea typeface="Calibri" pitchFamily="34" charset="0"/>
              <a:cs typeface="Arial" pitchFamily="34"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071409706"/>
              </p:ext>
            </p:extLst>
          </p:nvPr>
        </p:nvGraphicFramePr>
        <p:xfrm>
          <a:off x="352104" y="2148397"/>
          <a:ext cx="8338850" cy="3869122"/>
        </p:xfrm>
        <a:graphic>
          <a:graphicData uri="http://schemas.openxmlformats.org/drawingml/2006/table">
            <a:tbl>
              <a:tblPr firstRow="1" bandRow="1">
                <a:tableStyleId>{5C22544A-7EE6-4342-B048-85BDC9FD1C3A}</a:tableStyleId>
              </a:tblPr>
              <a:tblGrid>
                <a:gridCol w="2419696">
                  <a:extLst>
                    <a:ext uri="{9D8B030D-6E8A-4147-A177-3AD203B41FA5}">
                      <a16:colId xmlns:a16="http://schemas.microsoft.com/office/drawing/2014/main" val="20000"/>
                    </a:ext>
                  </a:extLst>
                </a:gridCol>
                <a:gridCol w="3443274">
                  <a:extLst>
                    <a:ext uri="{9D8B030D-6E8A-4147-A177-3AD203B41FA5}">
                      <a16:colId xmlns:a16="http://schemas.microsoft.com/office/drawing/2014/main" val="20001"/>
                    </a:ext>
                  </a:extLst>
                </a:gridCol>
                <a:gridCol w="1357322">
                  <a:extLst>
                    <a:ext uri="{9D8B030D-6E8A-4147-A177-3AD203B41FA5}">
                      <a16:colId xmlns:a16="http://schemas.microsoft.com/office/drawing/2014/main" val="20002"/>
                    </a:ext>
                  </a:extLst>
                </a:gridCol>
                <a:gridCol w="1118558">
                  <a:extLst>
                    <a:ext uri="{9D8B030D-6E8A-4147-A177-3AD203B41FA5}">
                      <a16:colId xmlns:a16="http://schemas.microsoft.com/office/drawing/2014/main" val="20003"/>
                    </a:ext>
                  </a:extLst>
                </a:gridCol>
              </a:tblGrid>
              <a:tr h="386438">
                <a:tc>
                  <a:txBody>
                    <a:bodyPr/>
                    <a:lstStyle/>
                    <a:p>
                      <a:pPr algn="ctr"/>
                      <a:r>
                        <a:rPr lang="es-MX" sz="1400" dirty="0" smtClean="0"/>
                        <a:t>NOMBRE DEL PROYECTO</a:t>
                      </a:r>
                      <a:endParaRPr lang="es-MX" sz="1400" dirty="0"/>
                    </a:p>
                  </a:txBody>
                  <a:tcPr/>
                </a:tc>
                <a:tc>
                  <a:txBody>
                    <a:bodyPr/>
                    <a:lstStyle/>
                    <a:p>
                      <a:pPr algn="ctr"/>
                      <a:r>
                        <a:rPr lang="es-MX" sz="1400" dirty="0" smtClean="0"/>
                        <a:t>ACCIONES DEL PROYECTO</a:t>
                      </a:r>
                      <a:endParaRPr lang="es-MX" sz="1400" dirty="0"/>
                    </a:p>
                  </a:txBody>
                  <a:tcPr/>
                </a:tc>
                <a:tc>
                  <a:txBody>
                    <a:bodyPr/>
                    <a:lstStyle/>
                    <a:p>
                      <a:pPr algn="ctr"/>
                      <a:r>
                        <a:rPr lang="es-MX" sz="1400" dirty="0" smtClean="0"/>
                        <a:t>INVERSIÓN</a:t>
                      </a:r>
                      <a:endParaRPr lang="es-MX" sz="1400" dirty="0"/>
                    </a:p>
                  </a:txBody>
                  <a:tcPr/>
                </a:tc>
                <a:tc>
                  <a:txBody>
                    <a:bodyPr/>
                    <a:lstStyle/>
                    <a:p>
                      <a:pPr algn="ctr"/>
                      <a:r>
                        <a:rPr lang="es-MX" sz="1400" dirty="0" smtClean="0"/>
                        <a:t>FONDO</a:t>
                      </a:r>
                      <a:endParaRPr lang="es-MX" sz="1400" dirty="0"/>
                    </a:p>
                  </a:txBody>
                  <a:tcPr/>
                </a:tc>
                <a:extLst>
                  <a:ext uri="{0D108BD9-81ED-4DB2-BD59-A6C34878D82A}">
                    <a16:rowId xmlns:a16="http://schemas.microsoft.com/office/drawing/2014/main" val="10000"/>
                  </a:ext>
                </a:extLst>
              </a:tr>
              <a:tr h="516497">
                <a:tc rowSpan="2">
                  <a:txBody>
                    <a:bodyPr/>
                    <a:lstStyle/>
                    <a:p>
                      <a:pPr algn="ctr"/>
                      <a:r>
                        <a:rPr lang="es-MX" sz="1300" dirty="0" smtClean="0">
                          <a:latin typeface="Arial" panose="020B0604020202020204" pitchFamily="34" charset="0"/>
                          <a:cs typeface="Arial" panose="020B0604020202020204" pitchFamily="34" charset="0"/>
                        </a:rPr>
                        <a:t>Fortalecimiento de las Capacidades de Evaluación en Control de Confianza</a:t>
                      </a:r>
                      <a:endParaRPr lang="es-MX" sz="1300" dirty="0">
                        <a:latin typeface="Arial" panose="020B0604020202020204" pitchFamily="34" charset="0"/>
                        <a:cs typeface="Arial" panose="020B0604020202020204" pitchFamily="34" charset="0"/>
                      </a:endParaRPr>
                    </a:p>
                  </a:txBody>
                  <a:tcPr anchor="ctr"/>
                </a:tc>
                <a:tc>
                  <a:txBody>
                    <a:bodyPr/>
                    <a:lstStyle/>
                    <a:p>
                      <a:pPr algn="ctr"/>
                      <a:r>
                        <a:rPr lang="es-MX" sz="1300" dirty="0" smtClean="0">
                          <a:latin typeface="Arial" panose="020B0604020202020204" pitchFamily="34" charset="0"/>
                          <a:cs typeface="Arial" panose="020B0604020202020204" pitchFamily="34" charset="0"/>
                        </a:rPr>
                        <a:t>Aplicación de 556 Evaluaciones</a:t>
                      </a:r>
                      <a:r>
                        <a:rPr lang="es-MX" sz="1300" baseline="0" dirty="0" smtClean="0">
                          <a:latin typeface="Arial" panose="020B0604020202020204" pitchFamily="34" charset="0"/>
                          <a:cs typeface="Arial" panose="020B0604020202020204" pitchFamily="34" charset="0"/>
                        </a:rPr>
                        <a:t> de Control de Confianza</a:t>
                      </a:r>
                      <a:endParaRPr lang="es-MX" sz="1300" dirty="0">
                        <a:latin typeface="Arial" panose="020B0604020202020204" pitchFamily="34" charset="0"/>
                        <a:cs typeface="Arial" panose="020B0604020202020204" pitchFamily="34" charset="0"/>
                      </a:endParaRPr>
                    </a:p>
                  </a:txBody>
                  <a:tcPr anchor="ctr"/>
                </a:tc>
                <a:tc>
                  <a:txBody>
                    <a:bodyPr/>
                    <a:lstStyle/>
                    <a:p>
                      <a:pPr algn="ctr"/>
                      <a:r>
                        <a:rPr lang="es-MX" sz="1300" dirty="0" smtClean="0">
                          <a:latin typeface="Arial" panose="020B0604020202020204" pitchFamily="34" charset="0"/>
                          <a:cs typeface="Arial" panose="020B0604020202020204" pitchFamily="34" charset="0"/>
                        </a:rPr>
                        <a:t>$</a:t>
                      </a:r>
                      <a:r>
                        <a:rPr lang="es-MX" sz="1300" baseline="0" dirty="0" smtClean="0">
                          <a:latin typeface="Arial" panose="020B0604020202020204" pitchFamily="34" charset="0"/>
                          <a:cs typeface="Arial" panose="020B0604020202020204" pitchFamily="34" charset="0"/>
                        </a:rPr>
                        <a:t> 4,113,926.72</a:t>
                      </a:r>
                      <a:endParaRPr lang="es-MX" sz="1300" dirty="0">
                        <a:latin typeface="Arial" panose="020B0604020202020204" pitchFamily="34" charset="0"/>
                        <a:cs typeface="Arial" panose="020B0604020202020204" pitchFamily="34" charset="0"/>
                      </a:endParaRPr>
                    </a:p>
                  </a:txBody>
                  <a:tcPr anchor="ctr"/>
                </a:tc>
                <a:tc>
                  <a:txBody>
                    <a:bodyPr/>
                    <a:lstStyle/>
                    <a:p>
                      <a:pPr algn="ctr"/>
                      <a:r>
                        <a:rPr lang="es-MX" sz="1300" dirty="0" smtClean="0">
                          <a:latin typeface="Arial" panose="020B0604020202020204" pitchFamily="34" charset="0"/>
                          <a:cs typeface="Arial" panose="020B0604020202020204" pitchFamily="34" charset="0"/>
                        </a:rPr>
                        <a:t>FORTASEG</a:t>
                      </a:r>
                      <a:endParaRPr lang="es-MX"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516497">
                <a:tc vMerge="1">
                  <a:txBody>
                    <a:bodyPr/>
                    <a:lstStyle/>
                    <a:p>
                      <a:pPr algn="ctr"/>
                      <a:endParaRPr lang="es-MX"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300" dirty="0" smtClean="0">
                          <a:latin typeface="Arial" panose="020B0604020202020204" pitchFamily="34" charset="0"/>
                          <a:cs typeface="Arial" panose="020B0604020202020204" pitchFamily="34" charset="0"/>
                        </a:rPr>
                        <a:t>Aplicación </a:t>
                      </a:r>
                      <a:r>
                        <a:rPr lang="es-MX" sz="1300" dirty="0" smtClean="0">
                          <a:solidFill>
                            <a:schemeClr val="tx1"/>
                          </a:solidFill>
                          <a:latin typeface="Arial" panose="020B0604020202020204" pitchFamily="34" charset="0"/>
                          <a:cs typeface="Arial" panose="020B0604020202020204" pitchFamily="34" charset="0"/>
                        </a:rPr>
                        <a:t>de 208 </a:t>
                      </a:r>
                      <a:r>
                        <a:rPr lang="es-MX" sz="1300" dirty="0" smtClean="0">
                          <a:latin typeface="Arial" panose="020B0604020202020204" pitchFamily="34" charset="0"/>
                          <a:cs typeface="Arial" panose="020B0604020202020204" pitchFamily="34" charset="0"/>
                        </a:rPr>
                        <a:t>Evaluaciones</a:t>
                      </a:r>
                      <a:r>
                        <a:rPr lang="es-MX" sz="1300" baseline="0" dirty="0" smtClean="0">
                          <a:latin typeface="Arial" panose="020B0604020202020204" pitchFamily="34" charset="0"/>
                          <a:cs typeface="Arial" panose="020B0604020202020204" pitchFamily="34" charset="0"/>
                        </a:rPr>
                        <a:t> de Control de Confianza</a:t>
                      </a:r>
                      <a:endParaRPr lang="es-MX" sz="1300" dirty="0" smtClean="0">
                        <a:latin typeface="Arial" panose="020B0604020202020204" pitchFamily="34" charset="0"/>
                        <a:cs typeface="Arial" panose="020B0604020202020204" pitchFamily="34" charset="0"/>
                      </a:endParaRPr>
                    </a:p>
                  </a:txBody>
                  <a:tcPr anchor="ctr"/>
                </a:tc>
                <a:tc>
                  <a:txBody>
                    <a:bodyPr/>
                    <a:lstStyle/>
                    <a:p>
                      <a:pPr algn="ctr"/>
                      <a:r>
                        <a:rPr lang="es-MX" sz="1300" dirty="0" smtClean="0">
                          <a:latin typeface="Arial" panose="020B0604020202020204" pitchFamily="34" charset="0"/>
                          <a:cs typeface="Arial" panose="020B0604020202020204" pitchFamily="34" charset="0"/>
                        </a:rPr>
                        <a:t>$ 1,546,504.96</a:t>
                      </a:r>
                      <a:endParaRPr lang="es-MX" sz="1300" dirty="0">
                        <a:latin typeface="Arial" panose="020B0604020202020204" pitchFamily="34" charset="0"/>
                        <a:cs typeface="Arial" panose="020B0604020202020204" pitchFamily="34" charset="0"/>
                      </a:endParaRPr>
                    </a:p>
                  </a:txBody>
                  <a:tcPr anchor="ctr"/>
                </a:tc>
                <a:tc>
                  <a:txBody>
                    <a:bodyPr/>
                    <a:lstStyle/>
                    <a:p>
                      <a:pPr algn="ctr"/>
                      <a:r>
                        <a:rPr lang="es-MX" sz="1300" dirty="0" smtClean="0">
                          <a:latin typeface="Arial" panose="020B0604020202020204" pitchFamily="34" charset="0"/>
                          <a:cs typeface="Arial" panose="020B0604020202020204" pitchFamily="34" charset="0"/>
                        </a:rPr>
                        <a:t>FORTAMUN</a:t>
                      </a:r>
                      <a:endParaRPr lang="es-MX"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516497">
                <a:tc rowSpan="3">
                  <a:txBody>
                    <a:bodyPr/>
                    <a:lstStyle/>
                    <a:p>
                      <a:pPr algn="ctr"/>
                      <a:r>
                        <a:rPr lang="es-MX" sz="1300" dirty="0" smtClean="0">
                          <a:latin typeface="Arial" panose="020B0604020202020204" pitchFamily="34" charset="0"/>
                          <a:cs typeface="Arial" panose="020B0604020202020204" pitchFamily="34" charset="0"/>
                        </a:rPr>
                        <a:t>Profesionalización</a:t>
                      </a:r>
                      <a:r>
                        <a:rPr lang="es-MX" sz="1300" baseline="0" dirty="0" smtClean="0">
                          <a:latin typeface="Arial" panose="020B0604020202020204" pitchFamily="34" charset="0"/>
                          <a:cs typeface="Arial" panose="020B0604020202020204" pitchFamily="34" charset="0"/>
                        </a:rPr>
                        <a:t> de las Instituciones de Seguridad Pública</a:t>
                      </a:r>
                      <a:endParaRPr lang="es-MX" sz="1300" dirty="0">
                        <a:latin typeface="Arial" panose="020B0604020202020204" pitchFamily="34" charset="0"/>
                        <a:cs typeface="Arial" panose="020B0604020202020204" pitchFamily="34" charset="0"/>
                      </a:endParaRPr>
                    </a:p>
                  </a:txBody>
                  <a:tcPr anchor="ctr"/>
                </a:tc>
                <a:tc>
                  <a:txBody>
                    <a:bodyPr/>
                    <a:lstStyle/>
                    <a:p>
                      <a:pPr algn="ctr"/>
                      <a:r>
                        <a:rPr lang="es-MX" sz="1300" dirty="0" smtClean="0">
                          <a:latin typeface="Arial" panose="020B0604020202020204" pitchFamily="34" charset="0"/>
                          <a:cs typeface="Arial" panose="020B0604020202020204" pitchFamily="34" charset="0"/>
                        </a:rPr>
                        <a:t>Aplicación de 101 cursos de Formación Inicial (71</a:t>
                      </a:r>
                      <a:r>
                        <a:rPr lang="es-MX" sz="1300" baseline="0" dirty="0" smtClean="0">
                          <a:latin typeface="Arial" panose="020B0604020202020204" pitchFamily="34" charset="0"/>
                          <a:cs typeface="Arial" panose="020B0604020202020204" pitchFamily="34" charset="0"/>
                        </a:rPr>
                        <a:t> activos y 30 aspirantes)</a:t>
                      </a:r>
                      <a:endParaRPr lang="es-MX" sz="1300" dirty="0">
                        <a:latin typeface="Arial" panose="020B0604020202020204" pitchFamily="34" charset="0"/>
                        <a:cs typeface="Arial" panose="020B0604020202020204" pitchFamily="34" charset="0"/>
                      </a:endParaRPr>
                    </a:p>
                  </a:txBody>
                  <a:tcPr anchor="ctr"/>
                </a:tc>
                <a:tc>
                  <a:txBody>
                    <a:bodyPr/>
                    <a:lstStyle/>
                    <a:p>
                      <a:pPr algn="ctr"/>
                      <a:r>
                        <a:rPr lang="es-MX" sz="1300" dirty="0" smtClean="0">
                          <a:latin typeface="Arial" panose="020B0604020202020204" pitchFamily="34" charset="0"/>
                          <a:cs typeface="Arial" panose="020B0604020202020204" pitchFamily="34" charset="0"/>
                        </a:rPr>
                        <a:t>$ 2,620,000.00</a:t>
                      </a:r>
                      <a:endParaRPr lang="es-MX" sz="13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dirty="0" smtClean="0">
                          <a:latin typeface="Arial" panose="020B0604020202020204" pitchFamily="34" charset="0"/>
                          <a:cs typeface="Arial" panose="020B0604020202020204" pitchFamily="34" charset="0"/>
                        </a:rPr>
                        <a:t>FORTASEG</a:t>
                      </a:r>
                      <a:endParaRPr lang="es-MX"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648561">
                <a:tc vMerge="1">
                  <a:txBody>
                    <a:bodyPr/>
                    <a:lstStyle/>
                    <a:p>
                      <a:pPr algn="ctr"/>
                      <a:endParaRPr lang="es-MX" sz="1200" dirty="0"/>
                    </a:p>
                  </a:txBody>
                  <a:tcPr anchor="ctr"/>
                </a:tc>
                <a:tc>
                  <a:txBody>
                    <a:bodyPr/>
                    <a:lstStyle/>
                    <a:p>
                      <a:pPr algn="ctr"/>
                      <a:r>
                        <a:rPr lang="es-MX" sz="1300" dirty="0" smtClean="0">
                          <a:latin typeface="Arial" panose="020B0604020202020204" pitchFamily="34" charset="0"/>
                          <a:cs typeface="Arial" panose="020B0604020202020204" pitchFamily="34" charset="0"/>
                        </a:rPr>
                        <a:t>Nivelación</a:t>
                      </a:r>
                      <a:r>
                        <a:rPr lang="es-MX" sz="1300" baseline="0" dirty="0" smtClean="0">
                          <a:latin typeface="Arial" panose="020B0604020202020204" pitchFamily="34" charset="0"/>
                          <a:cs typeface="Arial" panose="020B0604020202020204" pitchFamily="34" charset="0"/>
                        </a:rPr>
                        <a:t> Académica </a:t>
                      </a:r>
                      <a:r>
                        <a:rPr lang="es-MX" sz="1300" dirty="0" smtClean="0">
                          <a:latin typeface="Arial" panose="020B0604020202020204" pitchFamily="34" charset="0"/>
                          <a:cs typeface="Arial" panose="020B0604020202020204" pitchFamily="34" charset="0"/>
                        </a:rPr>
                        <a:t>a 305 elementos</a:t>
                      </a:r>
                      <a:endParaRPr lang="es-MX" sz="1300" dirty="0">
                        <a:latin typeface="Arial" panose="020B0604020202020204" pitchFamily="34" charset="0"/>
                        <a:cs typeface="Arial" panose="020B0604020202020204" pitchFamily="34" charset="0"/>
                      </a:endParaRPr>
                    </a:p>
                  </a:txBody>
                  <a:tcPr anchor="ctr"/>
                </a:tc>
                <a:tc>
                  <a:txBody>
                    <a:bodyPr/>
                    <a:lstStyle/>
                    <a:p>
                      <a:pPr algn="ctr"/>
                      <a:r>
                        <a:rPr lang="es-MX" sz="1300" dirty="0" smtClean="0">
                          <a:latin typeface="Arial" panose="020B0604020202020204" pitchFamily="34" charset="0"/>
                          <a:cs typeface="Arial" panose="020B0604020202020204" pitchFamily="34" charset="0"/>
                        </a:rPr>
                        <a:t>$ 2,592,500.00</a:t>
                      </a:r>
                      <a:endParaRPr lang="es-MX" sz="13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dirty="0" smtClean="0">
                          <a:latin typeface="Arial" panose="020B0604020202020204" pitchFamily="34" charset="0"/>
                          <a:cs typeface="Arial" panose="020B0604020202020204" pitchFamily="34" charset="0"/>
                        </a:rPr>
                        <a:t>FORTASEG</a:t>
                      </a:r>
                      <a:endParaRPr lang="es-MX"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736864">
                <a:tc vMerge="1">
                  <a:txBody>
                    <a:bodyPr/>
                    <a:lstStyle/>
                    <a:p>
                      <a:pPr algn="ctr"/>
                      <a:endParaRPr lang="es-MX" sz="1200" dirty="0"/>
                    </a:p>
                  </a:txBody>
                  <a:tcPr anchor="ctr"/>
                </a:tc>
                <a:tc>
                  <a:txBody>
                    <a:bodyPr/>
                    <a:lstStyle/>
                    <a:p>
                      <a:pPr algn="ctr"/>
                      <a:r>
                        <a:rPr lang="es-MX" sz="1300" dirty="0" smtClean="0">
                          <a:latin typeface="Arial" panose="020B0604020202020204" pitchFamily="34" charset="0"/>
                          <a:cs typeface="Arial" panose="020B0604020202020204" pitchFamily="34" charset="0"/>
                        </a:rPr>
                        <a:t>Diplomado para Mandos a 16 elementos</a:t>
                      </a:r>
                      <a:endParaRPr lang="es-MX" sz="1300" dirty="0">
                        <a:latin typeface="Arial" panose="020B0604020202020204" pitchFamily="34" charset="0"/>
                        <a:cs typeface="Arial" panose="020B0604020202020204" pitchFamily="34" charset="0"/>
                      </a:endParaRPr>
                    </a:p>
                  </a:txBody>
                  <a:tcPr anchor="ctr"/>
                </a:tc>
                <a:tc>
                  <a:txBody>
                    <a:bodyPr/>
                    <a:lstStyle/>
                    <a:p>
                      <a:pPr algn="ctr"/>
                      <a:r>
                        <a:rPr lang="es-MX" sz="1300" dirty="0" smtClean="0">
                          <a:latin typeface="Arial" panose="020B0604020202020204" pitchFamily="34" charset="0"/>
                          <a:cs typeface="Arial" panose="020B0604020202020204" pitchFamily="34" charset="0"/>
                        </a:rPr>
                        <a:t>$    320,000.00</a:t>
                      </a:r>
                      <a:endParaRPr lang="es-MX" sz="13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dirty="0" smtClean="0">
                          <a:latin typeface="Arial" panose="020B0604020202020204" pitchFamily="34" charset="0"/>
                          <a:cs typeface="Arial" panose="020B0604020202020204" pitchFamily="34" charset="0"/>
                        </a:rPr>
                        <a:t>FORTASEG</a:t>
                      </a:r>
                      <a:endParaRPr lang="es-MX"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547768">
                <a:tc>
                  <a:txBody>
                    <a:bodyPr/>
                    <a:lstStyle/>
                    <a:p>
                      <a:pPr algn="ctr"/>
                      <a:r>
                        <a:rPr lang="es-MX" sz="1300" dirty="0" smtClean="0">
                          <a:latin typeface="Arial" panose="020B0604020202020204" pitchFamily="34" charset="0"/>
                          <a:cs typeface="Arial" panose="020B0604020202020204" pitchFamily="34" charset="0"/>
                        </a:rPr>
                        <a:t>Estimulo para los elementos policiales</a:t>
                      </a:r>
                      <a:endParaRPr lang="es-MX" sz="13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300" dirty="0" smtClean="0">
                          <a:latin typeface="Arial" panose="020B0604020202020204" pitchFamily="34" charset="0"/>
                          <a:cs typeface="Arial" panose="020B0604020202020204" pitchFamily="34" charset="0"/>
                        </a:rPr>
                        <a:t>Un programa Estimulo para los elementos policiales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dirty="0" smtClean="0">
                          <a:latin typeface="Arial" panose="020B0604020202020204" pitchFamily="34" charset="0"/>
                          <a:cs typeface="Arial" panose="020B0604020202020204" pitchFamily="34" charset="0"/>
                        </a:rPr>
                        <a:t>$ 5,414,382.60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dirty="0" smtClean="0">
                          <a:latin typeface="Arial" panose="020B0604020202020204" pitchFamily="34" charset="0"/>
                          <a:cs typeface="Arial" panose="020B0604020202020204" pitchFamily="34" charset="0"/>
                        </a:rPr>
                        <a:t>FORTAMUN</a:t>
                      </a:r>
                    </a:p>
                  </a:txBody>
                  <a:tcPr anchor="ctr"/>
                </a:tc>
                <a:extLst>
                  <a:ext uri="{0D108BD9-81ED-4DB2-BD59-A6C34878D82A}">
                    <a16:rowId xmlns:a16="http://schemas.microsoft.com/office/drawing/2014/main" val="10006"/>
                  </a:ext>
                </a:extLst>
              </a:tr>
            </a:tbl>
          </a:graphicData>
        </a:graphic>
      </p:graphicFrame>
      <p:sp>
        <p:nvSpPr>
          <p:cNvPr id="16" name="Rectángulo 15"/>
          <p:cNvSpPr/>
          <p:nvPr/>
        </p:nvSpPr>
        <p:spPr>
          <a:xfrm>
            <a:off x="1907704" y="1465620"/>
            <a:ext cx="5328592" cy="584775"/>
          </a:xfrm>
          <a:prstGeom prst="rect">
            <a:avLst/>
          </a:prstGeom>
          <a:noFill/>
        </p:spPr>
        <p:txBody>
          <a:bodyPr wrap="square" lIns="91440" tIns="45720" rIns="91440" bIns="45720">
            <a:spAutoFit/>
          </a:bodyPr>
          <a:lstStyle/>
          <a:p>
            <a:pPr algn="ctr"/>
            <a:r>
              <a:rPr lang="es-ES" sz="16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Programa con Prioridad Nacional: </a:t>
            </a:r>
          </a:p>
          <a:p>
            <a:pPr algn="ctr"/>
            <a:r>
              <a:rPr lang="es-ES" sz="16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Desarrollo, Profesionalización y Certificación Policial </a:t>
            </a:r>
            <a:endParaRPr lang="es-ES" sz="1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11 CuadroTexto"/>
          <p:cNvSpPr txBox="1"/>
          <p:nvPr/>
        </p:nvSpPr>
        <p:spPr>
          <a:xfrm>
            <a:off x="4716016" y="116632"/>
            <a:ext cx="4211960" cy="815608"/>
          </a:xfrm>
          <a:prstGeom prst="rect">
            <a:avLst/>
          </a:prstGeom>
          <a:noFill/>
        </p:spPr>
        <p:txBody>
          <a:bodyPr wrap="square" rtlCol="0">
            <a:spAutoFit/>
          </a:bodyPr>
          <a:lstStyle/>
          <a:p>
            <a:pPr algn="r"/>
            <a:r>
              <a:rPr lang="es-ES" sz="1400" dirty="0">
                <a:latin typeface="Tw Cen MT" pitchFamily="34" charset="0"/>
              </a:rPr>
              <a:t>1ra. </a:t>
            </a:r>
            <a:r>
              <a:rPr lang="es-ES" sz="1400" dirty="0" smtClean="0">
                <a:latin typeface="Tw Cen MT" pitchFamily="34" charset="0"/>
              </a:rPr>
              <a:t>Sesión </a:t>
            </a:r>
            <a:endParaRPr lang="es-ES" sz="1400" dirty="0">
              <a:latin typeface="Tw Cen MT" pitchFamily="34" charset="0"/>
            </a:endParaRPr>
          </a:p>
          <a:p>
            <a:pPr algn="r"/>
            <a:r>
              <a:rPr lang="es-ES" sz="1100" dirty="0">
                <a:latin typeface="Tw Cen MT" pitchFamily="34" charset="0"/>
              </a:rPr>
              <a:t>Primera Sesión Ordinaria del Subcomité</a:t>
            </a:r>
          </a:p>
          <a:p>
            <a:pPr algn="r"/>
            <a:r>
              <a:rPr lang="es-ES" sz="1100" dirty="0">
                <a:latin typeface="Tw Cen MT" pitchFamily="34" charset="0"/>
              </a:rPr>
              <a:t>Sectorial de Seguridad, y Paz </a:t>
            </a:r>
            <a:r>
              <a:rPr lang="es-ES" sz="1100" dirty="0" smtClean="0">
                <a:latin typeface="Tw Cen MT" pitchFamily="34" charset="0"/>
              </a:rPr>
              <a:t>Social 2019.</a:t>
            </a:r>
            <a:endParaRPr lang="es-ES" sz="1100" dirty="0">
              <a:latin typeface="Tw Cen MT" pitchFamily="34" charset="0"/>
            </a:endParaRPr>
          </a:p>
          <a:p>
            <a:pPr algn="r"/>
            <a:endParaRPr lang="es-ES" sz="1100" dirty="0">
              <a:latin typeface="Tw Cen MT" pitchFamily="34" charset="0"/>
            </a:endParaRP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65608"/>
          <a:stretch/>
        </p:blipFill>
        <p:spPr>
          <a:xfrm flipV="1">
            <a:off x="-9749" y="6017520"/>
            <a:ext cx="9144000" cy="867864"/>
          </a:xfrm>
          <a:prstGeom prst="rect">
            <a:avLst/>
          </a:prstGeom>
        </p:spPr>
      </p:pic>
      <p:pic>
        <p:nvPicPr>
          <p:cNvPr id="9" name="Imagen 8" descr="C:\Users\Usuario\Downloads\CONVOCATORIA EXTERNA ENERO 2019-01 (3).jpg"/>
          <p:cNvPicPr/>
          <p:nvPr/>
        </p:nvPicPr>
        <p:blipFill rotWithShape="1">
          <a:blip r:embed="rId4" cstate="print">
            <a:extLst>
              <a:ext uri="{28A0092B-C50C-407E-A947-70E740481C1C}">
                <a14:useLocalDpi xmlns:a14="http://schemas.microsoft.com/office/drawing/2010/main" val="0"/>
              </a:ext>
            </a:extLst>
          </a:blip>
          <a:srcRect l="11257" t="606" r="34599" b="92813"/>
          <a:stretch/>
        </p:blipFill>
        <p:spPr bwMode="auto">
          <a:xfrm>
            <a:off x="244693" y="44624"/>
            <a:ext cx="5119395" cy="771762"/>
          </a:xfrm>
          <a:prstGeom prst="rect">
            <a:avLst/>
          </a:prstGeom>
          <a:noFill/>
          <a:ln>
            <a:noFill/>
          </a:ln>
          <a:extLst>
            <a:ext uri="{53640926-AAD7-44D8-BBD7-CCE9431645EC}">
              <a14:shadowObscured xmlns:a14="http://schemas.microsoft.com/office/drawing/2010/main"/>
            </a:ext>
          </a:extLst>
        </p:spPr>
      </p:pic>
      <p:sp>
        <p:nvSpPr>
          <p:cNvPr id="12" name="CuadroTexto 11"/>
          <p:cNvSpPr txBox="1"/>
          <p:nvPr/>
        </p:nvSpPr>
        <p:spPr>
          <a:xfrm>
            <a:off x="500610" y="836712"/>
            <a:ext cx="2847254" cy="246221"/>
          </a:xfrm>
          <a:prstGeom prst="rect">
            <a:avLst/>
          </a:prstGeom>
          <a:noFill/>
        </p:spPr>
        <p:txBody>
          <a:bodyPr wrap="none" rtlCol="0">
            <a:spAutoFit/>
          </a:bodyPr>
          <a:lstStyle/>
          <a:p>
            <a:r>
              <a:rPr lang="es-MX" sz="1000" b="1" dirty="0" smtClean="0">
                <a:latin typeface="Arial" panose="020B0604020202020204" pitchFamily="34" charset="0"/>
                <a:cs typeface="Arial" panose="020B0604020202020204" pitchFamily="34" charset="0"/>
              </a:rPr>
              <a:t>POLICÍA QUINTANA ROO, BENITO JUÁREZ</a:t>
            </a:r>
            <a:endParaRPr lang="es-MX"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138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p:cNvSpPr>
            <a:spLocks noChangeArrowheads="1"/>
          </p:cNvSpPr>
          <p:nvPr/>
        </p:nvSpPr>
        <p:spPr bwMode="auto">
          <a:xfrm>
            <a:off x="2555776" y="777771"/>
            <a:ext cx="41640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Anexo </a:t>
            </a:r>
            <a:r>
              <a:rPr lang="es-MX" sz="2000" b="1" dirty="0">
                <a:latin typeface="Arial" pitchFamily="34" charset="0"/>
                <a:ea typeface="Calibri" pitchFamily="34" charset="0"/>
                <a:cs typeface="Arial" pitchFamily="34" charset="0"/>
              </a:rPr>
              <a:t>B</a:t>
            </a:r>
            <a:endParaRPr lang="es-MX" sz="2000" b="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Presupuesto</a:t>
            </a:r>
            <a:r>
              <a:rPr kumimoji="0" lang="es-MX" sz="2000" b="1" i="0" u="none" strike="noStrike" cap="none" normalizeH="0" dirty="0" smtClean="0">
                <a:ln>
                  <a:noFill/>
                </a:ln>
                <a:effectLst/>
                <a:latin typeface="Arial" pitchFamily="34" charset="0"/>
                <a:ea typeface="Calibri" pitchFamily="34" charset="0"/>
                <a:cs typeface="Arial" pitchFamily="34" charset="0"/>
              </a:rPr>
              <a:t> 2019</a:t>
            </a:r>
            <a:endParaRPr kumimoji="0" lang="es-MX" sz="2000" b="1" i="0" u="none" strike="noStrike" cap="none" normalizeH="0" baseline="0" dirty="0" smtClean="0">
              <a:ln>
                <a:noFill/>
              </a:ln>
              <a:effectLst/>
              <a:latin typeface="Arial" pitchFamily="34" charset="0"/>
              <a:ea typeface="Calibri" pitchFamily="34" charset="0"/>
              <a:cs typeface="Arial" pitchFamily="34"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2491720164"/>
              </p:ext>
            </p:extLst>
          </p:nvPr>
        </p:nvGraphicFramePr>
        <p:xfrm>
          <a:off x="395536" y="2218800"/>
          <a:ext cx="8443348" cy="3902657"/>
        </p:xfrm>
        <a:graphic>
          <a:graphicData uri="http://schemas.openxmlformats.org/drawingml/2006/table">
            <a:tbl>
              <a:tblPr firstRow="1" bandRow="1">
                <a:tableStyleId>{5C22544A-7EE6-4342-B048-85BDC9FD1C3A}</a:tableStyleId>
              </a:tblPr>
              <a:tblGrid>
                <a:gridCol w="1458208">
                  <a:extLst>
                    <a:ext uri="{9D8B030D-6E8A-4147-A177-3AD203B41FA5}">
                      <a16:colId xmlns:a16="http://schemas.microsoft.com/office/drawing/2014/main" val="20000"/>
                    </a:ext>
                  </a:extLst>
                </a:gridCol>
                <a:gridCol w="3493348">
                  <a:extLst>
                    <a:ext uri="{9D8B030D-6E8A-4147-A177-3AD203B41FA5}">
                      <a16:colId xmlns:a16="http://schemas.microsoft.com/office/drawing/2014/main" val="20001"/>
                    </a:ext>
                  </a:extLst>
                </a:gridCol>
                <a:gridCol w="1808331">
                  <a:extLst>
                    <a:ext uri="{9D8B030D-6E8A-4147-A177-3AD203B41FA5}">
                      <a16:colId xmlns:a16="http://schemas.microsoft.com/office/drawing/2014/main" val="20002"/>
                    </a:ext>
                  </a:extLst>
                </a:gridCol>
                <a:gridCol w="1683461">
                  <a:extLst>
                    <a:ext uri="{9D8B030D-6E8A-4147-A177-3AD203B41FA5}">
                      <a16:colId xmlns:a16="http://schemas.microsoft.com/office/drawing/2014/main" val="20003"/>
                    </a:ext>
                  </a:extLst>
                </a:gridCol>
              </a:tblGrid>
              <a:tr h="567129">
                <a:tc>
                  <a:txBody>
                    <a:bodyPr/>
                    <a:lstStyle/>
                    <a:p>
                      <a:pPr algn="ctr"/>
                      <a:r>
                        <a:rPr lang="es-MX" sz="1400" dirty="0" smtClean="0"/>
                        <a:t>NOMBRE DEL PROYECTO</a:t>
                      </a:r>
                      <a:endParaRPr lang="es-MX" sz="1400" dirty="0"/>
                    </a:p>
                  </a:txBody>
                  <a:tcPr/>
                </a:tc>
                <a:tc>
                  <a:txBody>
                    <a:bodyPr/>
                    <a:lstStyle/>
                    <a:p>
                      <a:pPr algn="ctr"/>
                      <a:r>
                        <a:rPr lang="es-MX" sz="1400" dirty="0" smtClean="0"/>
                        <a:t>ACCIONES DEL PROYECTO</a:t>
                      </a:r>
                      <a:endParaRPr lang="es-MX" sz="1400" dirty="0"/>
                    </a:p>
                  </a:txBody>
                  <a:tcPr/>
                </a:tc>
                <a:tc>
                  <a:txBody>
                    <a:bodyPr/>
                    <a:lstStyle/>
                    <a:p>
                      <a:pPr algn="ctr"/>
                      <a:r>
                        <a:rPr lang="es-MX" sz="1400" dirty="0" smtClean="0"/>
                        <a:t>INVERSIÓN</a:t>
                      </a:r>
                      <a:endParaRPr lang="es-MX" sz="1400" dirty="0"/>
                    </a:p>
                  </a:txBody>
                  <a:tcPr/>
                </a:tc>
                <a:tc>
                  <a:txBody>
                    <a:bodyPr/>
                    <a:lstStyle/>
                    <a:p>
                      <a:pPr algn="ctr"/>
                      <a:r>
                        <a:rPr lang="es-MX" sz="1400" dirty="0" smtClean="0"/>
                        <a:t>FONDO</a:t>
                      </a:r>
                      <a:endParaRPr lang="es-MX" sz="1400" dirty="0"/>
                    </a:p>
                  </a:txBody>
                  <a:tcPr/>
                </a:tc>
                <a:extLst>
                  <a:ext uri="{0D108BD9-81ED-4DB2-BD59-A6C34878D82A}">
                    <a16:rowId xmlns:a16="http://schemas.microsoft.com/office/drawing/2014/main" val="10000"/>
                  </a:ext>
                </a:extLst>
              </a:tr>
              <a:tr h="567129">
                <a:tc rowSpan="8">
                  <a:txBody>
                    <a:bodyPr/>
                    <a:lstStyle/>
                    <a:p>
                      <a:pPr algn="ctr"/>
                      <a:r>
                        <a:rPr lang="es-MX" sz="1400" dirty="0" smtClean="0">
                          <a:latin typeface="Arial" panose="020B0604020202020204" pitchFamily="34" charset="0"/>
                          <a:cs typeface="Arial" panose="020B0604020202020204" pitchFamily="34" charset="0"/>
                        </a:rPr>
                        <a:t>Fortalecimiento de Programas Prioritarios Locales de las Instituciones de Seguridad Pública de Impartición de Justicia</a:t>
                      </a:r>
                      <a:endParaRPr lang="es-MX" sz="1400" dirty="0">
                        <a:latin typeface="Arial" panose="020B0604020202020204" pitchFamily="34" charset="0"/>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Adquisición de 1350 Gorras Tipo Beisbolera</a:t>
                      </a:r>
                      <a:endParaRPr lang="es-MX" sz="1400" dirty="0">
                        <a:latin typeface="Arial" panose="020B0604020202020204" pitchFamily="34" charset="0"/>
                        <a:cs typeface="Arial" panose="020B0604020202020204" pitchFamily="34" charset="0"/>
                      </a:endParaRPr>
                    </a:p>
                  </a:txBody>
                  <a:tcPr anchor="ctr"/>
                </a:tc>
                <a:tc>
                  <a:txBody>
                    <a:bodyPr/>
                    <a:lstStyle/>
                    <a:p>
                      <a:pPr algn="ctr"/>
                      <a:r>
                        <a:rPr lang="es-MX" sz="1400" smtClean="0">
                          <a:latin typeface="Arial" panose="020B0604020202020204" pitchFamily="34" charset="0"/>
                          <a:cs typeface="Arial" panose="020B0604020202020204" pitchFamily="34" charset="0"/>
                        </a:rPr>
                        <a:t>$    675,000.00</a:t>
                      </a:r>
                      <a:endParaRPr lang="es-MX" sz="14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endParaRPr lang="es-MX"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33606">
                <a:tc vMerge="1">
                  <a:txBody>
                    <a:bodyPr/>
                    <a:lstStyle/>
                    <a:p>
                      <a:pPr algn="ctr"/>
                      <a:endParaRPr lang="es-MX" sz="1200" dirty="0"/>
                    </a:p>
                  </a:txBody>
                  <a:tcPr anchor="ctr"/>
                </a:tc>
                <a:tc>
                  <a:txBody>
                    <a:bodyPr/>
                    <a:lstStyle/>
                    <a:p>
                      <a:pPr algn="ctr"/>
                      <a:r>
                        <a:rPr lang="es-MX" sz="1400" dirty="0" smtClean="0">
                          <a:latin typeface="Arial" panose="020B0604020202020204" pitchFamily="34" charset="0"/>
                          <a:cs typeface="Arial" panose="020B0604020202020204" pitchFamily="34" charset="0"/>
                        </a:rPr>
                        <a:t>Adquisición de 2700 Camisolas</a:t>
                      </a:r>
                      <a:endParaRPr lang="es-MX" sz="1400" dirty="0">
                        <a:latin typeface="Arial" panose="020B0604020202020204" pitchFamily="34" charset="0"/>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$ 4,590,000.00</a:t>
                      </a:r>
                      <a:endParaRPr lang="es-MX" sz="14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endParaRPr lang="es-MX"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33606">
                <a:tc vMerge="1">
                  <a:txBody>
                    <a:bodyPr/>
                    <a:lstStyle/>
                    <a:p>
                      <a:pPr algn="ctr"/>
                      <a:endParaRPr lang="es-MX" sz="1200" dirty="0"/>
                    </a:p>
                  </a:txBody>
                  <a:tcPr anchor="ctr"/>
                </a:tc>
                <a:tc>
                  <a:txBody>
                    <a:bodyPr/>
                    <a:lstStyle/>
                    <a:p>
                      <a:pPr algn="ctr"/>
                      <a:r>
                        <a:rPr lang="es-MX" sz="1400" dirty="0" smtClean="0">
                          <a:latin typeface="Arial" panose="020B0604020202020204" pitchFamily="34" charset="0"/>
                          <a:cs typeface="Arial" panose="020B0604020202020204" pitchFamily="34" charset="0"/>
                        </a:rPr>
                        <a:t>Adquisición de 2700 Pantalones</a:t>
                      </a:r>
                      <a:endParaRPr lang="es-MX" sz="1400" dirty="0">
                        <a:latin typeface="Arial" panose="020B0604020202020204" pitchFamily="34" charset="0"/>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$ 3,105,000.00</a:t>
                      </a:r>
                      <a:endParaRPr lang="es-MX" sz="14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endParaRPr lang="es-MX"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33606">
                <a:tc vMerge="1">
                  <a:txBody>
                    <a:bodyPr/>
                    <a:lstStyle/>
                    <a:p>
                      <a:pPr algn="ctr"/>
                      <a:endParaRPr lang="es-MX" sz="1200" dirty="0"/>
                    </a:p>
                  </a:txBody>
                  <a:tcPr anchor="ctr"/>
                </a:tc>
                <a:tc>
                  <a:txBody>
                    <a:bodyPr/>
                    <a:lstStyle/>
                    <a:p>
                      <a:pPr algn="ctr"/>
                      <a:r>
                        <a:rPr lang="es-MX" sz="1400" dirty="0" smtClean="0">
                          <a:latin typeface="Arial" panose="020B0604020202020204" pitchFamily="34" charset="0"/>
                          <a:cs typeface="Arial" panose="020B0604020202020204" pitchFamily="34" charset="0"/>
                        </a:rPr>
                        <a:t>Adquisición de 2700</a:t>
                      </a:r>
                      <a:r>
                        <a:rPr lang="es-MX" sz="1400" baseline="0" dirty="0" smtClean="0">
                          <a:latin typeface="Arial" panose="020B0604020202020204" pitchFamily="34" charset="0"/>
                          <a:cs typeface="Arial" panose="020B0604020202020204" pitchFamily="34" charset="0"/>
                        </a:rPr>
                        <a:t> pares de</a:t>
                      </a:r>
                      <a:r>
                        <a:rPr lang="es-MX" sz="1400" dirty="0" smtClean="0">
                          <a:latin typeface="Arial" panose="020B0604020202020204" pitchFamily="34" charset="0"/>
                          <a:cs typeface="Arial" panose="020B0604020202020204" pitchFamily="34" charset="0"/>
                        </a:rPr>
                        <a:t> Botas</a:t>
                      </a:r>
                      <a:endParaRPr lang="es-MX" sz="1400" dirty="0">
                        <a:latin typeface="Arial" panose="020B0604020202020204" pitchFamily="34" charset="0"/>
                        <a:cs typeface="Arial" panose="020B0604020202020204" pitchFamily="34" charset="0"/>
                      </a:endParaRPr>
                    </a:p>
                  </a:txBody>
                  <a:tcPr anchor="ctr"/>
                </a:tc>
                <a:tc>
                  <a:txBody>
                    <a:bodyPr/>
                    <a:lstStyle/>
                    <a:p>
                      <a:pPr algn="ctr"/>
                      <a:r>
                        <a:rPr lang="es-MX" sz="1400" dirty="0" smtClean="0">
                          <a:latin typeface="Arial" panose="020B0604020202020204" pitchFamily="34" charset="0"/>
                          <a:cs typeface="Arial" panose="020B0604020202020204" pitchFamily="34" charset="0"/>
                        </a:rPr>
                        <a:t>$ 3,240,000.00</a:t>
                      </a:r>
                      <a:endParaRPr lang="es-MX" sz="14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endParaRPr lang="es-MX"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617659">
                <a:tc vMerge="1">
                  <a:txBody>
                    <a:bodyPr/>
                    <a:lstStyle/>
                    <a:p>
                      <a:pPr algn="ctr"/>
                      <a:endParaRPr lang="es-MX" sz="1200" dirty="0"/>
                    </a:p>
                  </a:txBody>
                  <a:tcPr anchor="ctr"/>
                </a:tc>
                <a:tc>
                  <a:txBody>
                    <a:bodyPr/>
                    <a:lstStyle/>
                    <a:p>
                      <a:pPr algn="ctr"/>
                      <a:r>
                        <a:rPr lang="es-MX" sz="1400" dirty="0" smtClean="0">
                          <a:latin typeface="Arial" panose="020B0604020202020204" pitchFamily="34" charset="0"/>
                          <a:cs typeface="Arial" panose="020B0604020202020204" pitchFamily="34" charset="0"/>
                        </a:rPr>
                        <a:t>Adquisición</a:t>
                      </a:r>
                      <a:r>
                        <a:rPr lang="es-MX" sz="1400" baseline="0" dirty="0" smtClean="0">
                          <a:latin typeface="Arial" panose="020B0604020202020204" pitchFamily="34" charset="0"/>
                          <a:cs typeface="Arial" panose="020B0604020202020204" pitchFamily="34" charset="0"/>
                        </a:rPr>
                        <a:t> de 50 </a:t>
                      </a:r>
                      <a:r>
                        <a:rPr lang="es-MX" sz="1400" dirty="0" smtClean="0">
                          <a:latin typeface="Arial" panose="020B0604020202020204" pitchFamily="34" charset="0"/>
                          <a:cs typeface="Arial" panose="020B0604020202020204" pitchFamily="34" charset="0"/>
                        </a:rPr>
                        <a:t>Cascos Balístico mínimo nivel III-A</a:t>
                      </a:r>
                      <a:endParaRPr lang="es-MX" sz="14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    410,000.00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p>
                  </a:txBody>
                  <a:tcPr anchor="ctr"/>
                </a:tc>
                <a:extLst>
                  <a:ext uri="{0D108BD9-81ED-4DB2-BD59-A6C34878D82A}">
                    <a16:rowId xmlns:a16="http://schemas.microsoft.com/office/drawing/2014/main" val="10005"/>
                  </a:ext>
                </a:extLst>
              </a:tr>
              <a:tr h="333606">
                <a:tc vMerge="1">
                  <a:txBody>
                    <a:bodyPr/>
                    <a:lstStyle/>
                    <a:p>
                      <a:pPr algn="ctr"/>
                      <a:endParaRPr lang="es-MX" sz="1400" dirty="0"/>
                    </a:p>
                  </a:txBody>
                  <a:tcPr anchor="ctr"/>
                </a:tc>
                <a:tc>
                  <a:txBody>
                    <a:bodyPr/>
                    <a:lstStyle/>
                    <a:p>
                      <a:pPr algn="ctr"/>
                      <a:r>
                        <a:rPr lang="es-MX" sz="1400" dirty="0" smtClean="0">
                          <a:latin typeface="Arial" panose="020B0604020202020204" pitchFamily="34" charset="0"/>
                          <a:cs typeface="Arial" panose="020B0604020202020204" pitchFamily="34" charset="0"/>
                        </a:rPr>
                        <a:t>Adquisición de</a:t>
                      </a:r>
                      <a:r>
                        <a:rPr lang="es-MX" sz="1400" baseline="0" dirty="0" smtClean="0">
                          <a:latin typeface="Arial" panose="020B0604020202020204" pitchFamily="34" charset="0"/>
                          <a:cs typeface="Arial" panose="020B0604020202020204" pitchFamily="34" charset="0"/>
                        </a:rPr>
                        <a:t> 700</a:t>
                      </a:r>
                      <a:r>
                        <a:rPr lang="es-MX" sz="1400" dirty="0" smtClean="0">
                          <a:latin typeface="Arial" panose="020B0604020202020204" pitchFamily="34" charset="0"/>
                          <a:cs typeface="Arial" panose="020B0604020202020204" pitchFamily="34" charset="0"/>
                        </a:rPr>
                        <a:t> Fornituras</a:t>
                      </a:r>
                      <a:endParaRPr lang="es-MX" sz="14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    700,000.00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p>
                  </a:txBody>
                  <a:tcPr anchor="ctr"/>
                </a:tc>
                <a:extLst>
                  <a:ext uri="{0D108BD9-81ED-4DB2-BD59-A6C34878D82A}">
                    <a16:rowId xmlns:a16="http://schemas.microsoft.com/office/drawing/2014/main" val="10006"/>
                  </a:ext>
                </a:extLst>
              </a:tr>
              <a:tr h="482710">
                <a:tc vMerge="1">
                  <a:txBody>
                    <a:bodyPr/>
                    <a:lstStyle/>
                    <a:p>
                      <a:pPr algn="ctr"/>
                      <a:endParaRPr lang="es-MX" sz="1400" dirty="0"/>
                    </a:p>
                  </a:txBody>
                  <a:tcPr anchor="ctr"/>
                </a:tc>
                <a:tc>
                  <a:txBody>
                    <a:bodyPr/>
                    <a:lstStyle/>
                    <a:p>
                      <a:pPr algn="ctr"/>
                      <a:r>
                        <a:rPr lang="es-MX" sz="1400" dirty="0" smtClean="0">
                          <a:latin typeface="Arial" panose="020B0604020202020204" pitchFamily="34" charset="0"/>
                          <a:cs typeface="Arial" panose="020B0604020202020204" pitchFamily="34" charset="0"/>
                        </a:rPr>
                        <a:t>Adquisición de 65 Armas Largas</a:t>
                      </a:r>
                      <a:endParaRPr lang="es-MX" sz="14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 $ 2,730,000.00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p>
                  </a:txBody>
                  <a:tcPr anchor="ctr"/>
                </a:tc>
                <a:extLst>
                  <a:ext uri="{0D108BD9-81ED-4DB2-BD59-A6C34878D82A}">
                    <a16:rowId xmlns:a16="http://schemas.microsoft.com/office/drawing/2014/main" val="10007"/>
                  </a:ext>
                </a:extLst>
              </a:tr>
              <a:tr h="333606">
                <a:tc vMerge="1">
                  <a:txBody>
                    <a:bodyPr/>
                    <a:lstStyle/>
                    <a:p>
                      <a:pPr algn="ctr"/>
                      <a:endParaRPr lang="es-MX" sz="1400" dirty="0"/>
                    </a:p>
                  </a:txBody>
                  <a:tcPr anchor="ctr"/>
                </a:tc>
                <a:tc>
                  <a:txBody>
                    <a:bodyPr/>
                    <a:lstStyle/>
                    <a:p>
                      <a:pPr algn="ctr"/>
                      <a:r>
                        <a:rPr lang="es-MX" sz="1400" dirty="0" smtClean="0">
                          <a:latin typeface="Arial" panose="020B0604020202020204" pitchFamily="34" charset="0"/>
                          <a:cs typeface="Arial" panose="020B0604020202020204" pitchFamily="34" charset="0"/>
                        </a:rPr>
                        <a:t>Adquisición de 30 Armas Cortas</a:t>
                      </a:r>
                      <a:endParaRPr lang="es-MX" sz="14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    390,000.00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FORTASEG</a:t>
                      </a:r>
                    </a:p>
                  </a:txBody>
                  <a:tcPr anchor="ctr"/>
                </a:tc>
                <a:extLst>
                  <a:ext uri="{0D108BD9-81ED-4DB2-BD59-A6C34878D82A}">
                    <a16:rowId xmlns:a16="http://schemas.microsoft.com/office/drawing/2014/main" val="10008"/>
                  </a:ext>
                </a:extLst>
              </a:tr>
            </a:tbl>
          </a:graphicData>
        </a:graphic>
      </p:graphicFrame>
      <p:sp>
        <p:nvSpPr>
          <p:cNvPr id="17" name="Rectángulo 16"/>
          <p:cNvSpPr/>
          <p:nvPr/>
        </p:nvSpPr>
        <p:spPr>
          <a:xfrm>
            <a:off x="395535" y="1493391"/>
            <a:ext cx="8280921" cy="646331"/>
          </a:xfrm>
          <a:prstGeom prst="rect">
            <a:avLst/>
          </a:prstGeom>
          <a:noFill/>
        </p:spPr>
        <p:txBody>
          <a:bodyPr wrap="square" lIns="91440" tIns="45720" rIns="91440" bIns="45720">
            <a:spAutoFit/>
          </a:bodyPr>
          <a:lstStyle/>
          <a:p>
            <a:pPr algn="ctr"/>
            <a:r>
              <a:rPr lang="es-ES"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Programa con Prioridad Nacional: </a:t>
            </a:r>
          </a:p>
          <a:p>
            <a:pPr algn="ctr"/>
            <a:r>
              <a:rPr lang="es-ES"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Tecnologías, Infraestructura y Equipamiento de Apoyo a la Operación Policial</a:t>
            </a:r>
          </a:p>
        </p:txBody>
      </p:sp>
      <p:sp>
        <p:nvSpPr>
          <p:cNvPr id="10" name="11 CuadroTexto"/>
          <p:cNvSpPr txBox="1"/>
          <p:nvPr/>
        </p:nvSpPr>
        <p:spPr>
          <a:xfrm>
            <a:off x="4716016" y="116632"/>
            <a:ext cx="4211960" cy="815608"/>
          </a:xfrm>
          <a:prstGeom prst="rect">
            <a:avLst/>
          </a:prstGeom>
          <a:noFill/>
        </p:spPr>
        <p:txBody>
          <a:bodyPr wrap="square" rtlCol="0">
            <a:spAutoFit/>
          </a:bodyPr>
          <a:lstStyle/>
          <a:p>
            <a:pPr algn="r"/>
            <a:r>
              <a:rPr lang="es-ES" sz="1400" dirty="0">
                <a:latin typeface="Tw Cen MT" pitchFamily="34" charset="0"/>
              </a:rPr>
              <a:t>1ra. </a:t>
            </a:r>
            <a:r>
              <a:rPr lang="es-ES" sz="1400" dirty="0" smtClean="0">
                <a:latin typeface="Tw Cen MT" pitchFamily="34" charset="0"/>
              </a:rPr>
              <a:t>Sesión </a:t>
            </a:r>
            <a:endParaRPr lang="es-ES" sz="1400" dirty="0">
              <a:latin typeface="Tw Cen MT" pitchFamily="34" charset="0"/>
            </a:endParaRPr>
          </a:p>
          <a:p>
            <a:pPr algn="r"/>
            <a:r>
              <a:rPr lang="es-ES" sz="1100" dirty="0">
                <a:latin typeface="Tw Cen MT" pitchFamily="34" charset="0"/>
              </a:rPr>
              <a:t>Primera Sesión Ordinaria del Subcomité</a:t>
            </a:r>
          </a:p>
          <a:p>
            <a:pPr algn="r"/>
            <a:r>
              <a:rPr lang="es-ES" sz="1100" dirty="0">
                <a:latin typeface="Tw Cen MT" pitchFamily="34" charset="0"/>
              </a:rPr>
              <a:t>Sectorial de Seguridad, y Paz </a:t>
            </a:r>
            <a:r>
              <a:rPr lang="es-ES" sz="1100" dirty="0" smtClean="0">
                <a:latin typeface="Tw Cen MT" pitchFamily="34" charset="0"/>
              </a:rPr>
              <a:t>Social 2019.</a:t>
            </a:r>
            <a:endParaRPr lang="es-ES" sz="1100" dirty="0">
              <a:latin typeface="Tw Cen MT" pitchFamily="34" charset="0"/>
            </a:endParaRPr>
          </a:p>
          <a:p>
            <a:pPr algn="r"/>
            <a:endParaRPr lang="es-ES" sz="1100" dirty="0">
              <a:latin typeface="Tw Cen MT" pitchFamily="34" charset="0"/>
            </a:endParaRP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65608"/>
          <a:stretch/>
        </p:blipFill>
        <p:spPr>
          <a:xfrm flipV="1">
            <a:off x="-9749" y="6237312"/>
            <a:ext cx="9144000" cy="648072"/>
          </a:xfrm>
          <a:prstGeom prst="rect">
            <a:avLst/>
          </a:prstGeom>
        </p:spPr>
      </p:pic>
      <p:pic>
        <p:nvPicPr>
          <p:cNvPr id="9" name="Imagen 8" descr="C:\Users\Usuario\Downloads\CONVOCATORIA EXTERNA ENERO 2019-01 (3).jpg"/>
          <p:cNvPicPr/>
          <p:nvPr/>
        </p:nvPicPr>
        <p:blipFill rotWithShape="1">
          <a:blip r:embed="rId4" cstate="print">
            <a:extLst>
              <a:ext uri="{28A0092B-C50C-407E-A947-70E740481C1C}">
                <a14:useLocalDpi xmlns:a14="http://schemas.microsoft.com/office/drawing/2010/main" val="0"/>
              </a:ext>
            </a:extLst>
          </a:blip>
          <a:srcRect l="11257" t="606" r="34599" b="92813"/>
          <a:stretch/>
        </p:blipFill>
        <p:spPr bwMode="auto">
          <a:xfrm>
            <a:off x="244693" y="44624"/>
            <a:ext cx="5119395" cy="771762"/>
          </a:xfrm>
          <a:prstGeom prst="rect">
            <a:avLst/>
          </a:prstGeom>
          <a:noFill/>
          <a:ln>
            <a:noFill/>
          </a:ln>
          <a:extLst>
            <a:ext uri="{53640926-AAD7-44D8-BBD7-CCE9431645EC}">
              <a14:shadowObscured xmlns:a14="http://schemas.microsoft.com/office/drawing/2010/main"/>
            </a:ext>
          </a:extLst>
        </p:spPr>
      </p:pic>
      <p:sp>
        <p:nvSpPr>
          <p:cNvPr id="12" name="CuadroTexto 11"/>
          <p:cNvSpPr txBox="1"/>
          <p:nvPr/>
        </p:nvSpPr>
        <p:spPr>
          <a:xfrm>
            <a:off x="500610" y="836712"/>
            <a:ext cx="2847254" cy="246221"/>
          </a:xfrm>
          <a:prstGeom prst="rect">
            <a:avLst/>
          </a:prstGeom>
          <a:noFill/>
        </p:spPr>
        <p:txBody>
          <a:bodyPr wrap="none" rtlCol="0">
            <a:spAutoFit/>
          </a:bodyPr>
          <a:lstStyle/>
          <a:p>
            <a:r>
              <a:rPr lang="es-MX" sz="1000" b="1" dirty="0" smtClean="0">
                <a:latin typeface="Arial" panose="020B0604020202020204" pitchFamily="34" charset="0"/>
                <a:cs typeface="Arial" panose="020B0604020202020204" pitchFamily="34" charset="0"/>
              </a:rPr>
              <a:t>POLICÍA QUINTANA ROO, BENITO JUÁREZ</a:t>
            </a:r>
            <a:endParaRPr lang="es-MX"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42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2555776" y="788162"/>
            <a:ext cx="41640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Anexo </a:t>
            </a:r>
            <a:r>
              <a:rPr lang="es-MX" sz="2000" b="1" dirty="0">
                <a:latin typeface="Arial" pitchFamily="34" charset="0"/>
                <a:ea typeface="Calibri" pitchFamily="34" charset="0"/>
                <a:cs typeface="Arial" pitchFamily="34" charset="0"/>
              </a:rPr>
              <a:t>B</a:t>
            </a:r>
            <a:endParaRPr lang="es-MX" sz="2000" b="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Presupuesto</a:t>
            </a:r>
            <a:r>
              <a:rPr kumimoji="0" lang="es-MX" sz="2000" b="1" i="0" u="none" strike="noStrike" cap="none" normalizeH="0" dirty="0" smtClean="0">
                <a:ln>
                  <a:noFill/>
                </a:ln>
                <a:effectLst/>
                <a:latin typeface="Arial" pitchFamily="34" charset="0"/>
                <a:ea typeface="Calibri" pitchFamily="34" charset="0"/>
                <a:cs typeface="Arial" pitchFamily="34" charset="0"/>
              </a:rPr>
              <a:t> 2019</a:t>
            </a:r>
            <a:endParaRPr kumimoji="0" lang="es-MX" sz="2000" b="1" i="0" u="none" strike="noStrike" cap="none" normalizeH="0" baseline="0" dirty="0" smtClean="0">
              <a:ln>
                <a:noFill/>
              </a:ln>
              <a:effectLst/>
              <a:latin typeface="Arial" pitchFamily="34" charset="0"/>
              <a:ea typeface="Calibri" pitchFamily="34" charset="0"/>
              <a:cs typeface="Arial" pitchFamily="34"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91043527"/>
              </p:ext>
            </p:extLst>
          </p:nvPr>
        </p:nvGraphicFramePr>
        <p:xfrm>
          <a:off x="428596" y="2748520"/>
          <a:ext cx="8338850" cy="3121877"/>
        </p:xfrm>
        <a:graphic>
          <a:graphicData uri="http://schemas.openxmlformats.org/drawingml/2006/table">
            <a:tbl>
              <a:tblPr firstRow="1" bandRow="1">
                <a:tableStyleId>{5C22544A-7EE6-4342-B048-85BDC9FD1C3A}</a:tableStyleId>
              </a:tblPr>
              <a:tblGrid>
                <a:gridCol w="1643074">
                  <a:extLst>
                    <a:ext uri="{9D8B030D-6E8A-4147-A177-3AD203B41FA5}">
                      <a16:colId xmlns:a16="http://schemas.microsoft.com/office/drawing/2014/main" val="20000"/>
                    </a:ext>
                  </a:extLst>
                </a:gridCol>
                <a:gridCol w="2605399">
                  <a:extLst>
                    <a:ext uri="{9D8B030D-6E8A-4147-A177-3AD203B41FA5}">
                      <a16:colId xmlns:a16="http://schemas.microsoft.com/office/drawing/2014/main" val="20001"/>
                    </a:ext>
                  </a:extLst>
                </a:gridCol>
                <a:gridCol w="2160241">
                  <a:extLst>
                    <a:ext uri="{9D8B030D-6E8A-4147-A177-3AD203B41FA5}">
                      <a16:colId xmlns:a16="http://schemas.microsoft.com/office/drawing/2014/main" val="20002"/>
                    </a:ext>
                  </a:extLst>
                </a:gridCol>
                <a:gridCol w="1930136">
                  <a:extLst>
                    <a:ext uri="{9D8B030D-6E8A-4147-A177-3AD203B41FA5}">
                      <a16:colId xmlns:a16="http://schemas.microsoft.com/office/drawing/2014/main" val="20003"/>
                    </a:ext>
                  </a:extLst>
                </a:gridCol>
              </a:tblGrid>
              <a:tr h="364877">
                <a:tc>
                  <a:txBody>
                    <a:bodyPr/>
                    <a:lstStyle/>
                    <a:p>
                      <a:pPr algn="ctr"/>
                      <a:r>
                        <a:rPr lang="es-MX" sz="1400" dirty="0" smtClean="0">
                          <a:latin typeface="Arial" panose="020B0604020202020204" pitchFamily="34" charset="0"/>
                          <a:cs typeface="Arial" panose="020B0604020202020204" pitchFamily="34" charset="0"/>
                        </a:rPr>
                        <a:t>NOMBRE DEL PROYECTO</a:t>
                      </a:r>
                      <a:endParaRPr lang="es-MX" sz="1400" dirty="0">
                        <a:latin typeface="Arial" panose="020B0604020202020204" pitchFamily="34" charset="0"/>
                        <a:cs typeface="Arial" panose="020B0604020202020204" pitchFamily="34" charset="0"/>
                      </a:endParaRPr>
                    </a:p>
                  </a:txBody>
                  <a:tcPr/>
                </a:tc>
                <a:tc>
                  <a:txBody>
                    <a:bodyPr/>
                    <a:lstStyle/>
                    <a:p>
                      <a:pPr algn="ctr"/>
                      <a:r>
                        <a:rPr lang="es-MX" sz="1400" dirty="0" smtClean="0">
                          <a:latin typeface="Arial" panose="020B0604020202020204" pitchFamily="34" charset="0"/>
                          <a:cs typeface="Arial" panose="020B0604020202020204" pitchFamily="34" charset="0"/>
                        </a:rPr>
                        <a:t>ACCIONES DEL PROYECTO</a:t>
                      </a:r>
                      <a:endParaRPr lang="es-MX" sz="1400" dirty="0">
                        <a:latin typeface="Arial" panose="020B0604020202020204" pitchFamily="34" charset="0"/>
                        <a:cs typeface="Arial" panose="020B0604020202020204" pitchFamily="34" charset="0"/>
                      </a:endParaRPr>
                    </a:p>
                  </a:txBody>
                  <a:tcPr/>
                </a:tc>
                <a:tc>
                  <a:txBody>
                    <a:bodyPr/>
                    <a:lstStyle/>
                    <a:p>
                      <a:pPr algn="ctr"/>
                      <a:r>
                        <a:rPr lang="es-MX" sz="1400" dirty="0" smtClean="0">
                          <a:latin typeface="Arial" panose="020B0604020202020204" pitchFamily="34" charset="0"/>
                          <a:cs typeface="Arial" panose="020B0604020202020204" pitchFamily="34" charset="0"/>
                        </a:rPr>
                        <a:t>INVERSIÓN</a:t>
                      </a:r>
                      <a:endParaRPr lang="es-MX" sz="1400" dirty="0">
                        <a:latin typeface="Arial" panose="020B0604020202020204" pitchFamily="34" charset="0"/>
                        <a:cs typeface="Arial" panose="020B0604020202020204" pitchFamily="34" charset="0"/>
                      </a:endParaRPr>
                    </a:p>
                  </a:txBody>
                  <a:tcPr/>
                </a:tc>
                <a:tc>
                  <a:txBody>
                    <a:bodyPr/>
                    <a:lstStyle/>
                    <a:p>
                      <a:pPr algn="ctr"/>
                      <a:r>
                        <a:rPr lang="es-MX" sz="1400" dirty="0" smtClean="0">
                          <a:latin typeface="Arial" panose="020B0604020202020204" pitchFamily="34" charset="0"/>
                          <a:cs typeface="Arial" panose="020B0604020202020204" pitchFamily="34" charset="0"/>
                        </a:rPr>
                        <a:t>FONDO</a:t>
                      </a: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30560">
                <a:tc rowSpan="7">
                  <a:txBody>
                    <a:bodyPr/>
                    <a:lstStyle/>
                    <a:p>
                      <a:pPr marL="0" algn="ctr" defTabSz="914400" rtl="0" eaLnBrk="1" latinLnBrk="0" hangingPunct="1"/>
                      <a:r>
                        <a:rPr lang="es-MX" sz="1600" kern="1200" dirty="0" smtClean="0">
                          <a:latin typeface="Arial" panose="020B0604020202020204" pitchFamily="34" charset="0"/>
                          <a:cs typeface="Arial" panose="020B0604020202020204" pitchFamily="34" charset="0"/>
                        </a:rPr>
                        <a:t>Sistema Nacional de Información para la Seguridad Pública. (Base</a:t>
                      </a:r>
                      <a:r>
                        <a:rPr lang="es-MX" sz="1600" kern="1200" baseline="0" dirty="0" smtClean="0">
                          <a:latin typeface="Arial" panose="020B0604020202020204" pitchFamily="34" charset="0"/>
                          <a:cs typeface="Arial" panose="020B0604020202020204" pitchFamily="34" charset="0"/>
                        </a:rPr>
                        <a:t> de Datos)</a:t>
                      </a:r>
                      <a:endParaRPr lang="es-MX" sz="1600" kern="1200"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latin typeface="Arial" panose="020B0604020202020204" pitchFamily="34" charset="0"/>
                        <a:cs typeface="Arial" panose="020B0604020202020204" pitchFamily="34" charset="0"/>
                      </a:endParaRPr>
                    </a:p>
                    <a:p>
                      <a:pPr algn="ctr"/>
                      <a:endParaRPr lang="es-MX" sz="1600" dirty="0">
                        <a:latin typeface="Arial" panose="020B0604020202020204" pitchFamily="34" charset="0"/>
                        <a:cs typeface="Arial" panose="020B0604020202020204" pitchFamily="34" charset="0"/>
                      </a:endParaRPr>
                    </a:p>
                  </a:txBody>
                  <a:tcPr anchor="ctr"/>
                </a:tc>
                <a:tc>
                  <a:txBody>
                    <a:bodyPr/>
                    <a:lstStyle/>
                    <a:p>
                      <a:pPr algn="l" rtl="0" fontAlgn="ctr"/>
                      <a:r>
                        <a:rPr lang="es-MX" sz="1600" u="none" strike="noStrike" dirty="0" smtClean="0">
                          <a:effectLst/>
                          <a:latin typeface="Arial" panose="020B0604020202020204" pitchFamily="34" charset="0"/>
                          <a:cs typeface="Arial" panose="020B0604020202020204" pitchFamily="34" charset="0"/>
                        </a:rPr>
                        <a:t>Silla</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algn="ctr" rtl="0" fontAlgn="ctr"/>
                      <a:r>
                        <a:rPr lang="es-MX" sz="1600" u="none" strike="noStrike" dirty="0">
                          <a:effectLst/>
                          <a:latin typeface="Arial" panose="020B0604020202020204" pitchFamily="34" charset="0"/>
                          <a:cs typeface="Arial" panose="020B0604020202020204" pitchFamily="34" charset="0"/>
                        </a:rPr>
                        <a:t>$50,000.00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Arial" panose="020B0604020202020204" pitchFamily="34" charset="0"/>
                          <a:cs typeface="Arial" panose="020B0604020202020204" pitchFamily="34" charset="0"/>
                        </a:rPr>
                        <a:t>FORTASEG</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21315">
                <a:tc vMerge="1">
                  <a:txBody>
                    <a:bodyPr/>
                    <a:lstStyle/>
                    <a:p>
                      <a:pPr algn="ctr"/>
                      <a:endParaRPr lang="es-MX" sz="1400" dirty="0"/>
                    </a:p>
                  </a:txBody>
                  <a:tcPr anchor="ctr"/>
                </a:tc>
                <a:tc>
                  <a:txBody>
                    <a:bodyPr/>
                    <a:lstStyle/>
                    <a:p>
                      <a:pPr algn="l" rtl="0" fontAlgn="ctr"/>
                      <a:r>
                        <a:rPr lang="es-MX" sz="1600" u="none" strike="noStrike" dirty="0">
                          <a:effectLst/>
                          <a:latin typeface="Arial" panose="020B0604020202020204" pitchFamily="34" charset="0"/>
                          <a:cs typeface="Arial" panose="020B0604020202020204" pitchFamily="34" charset="0"/>
                        </a:rPr>
                        <a:t>Acceso Point</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algn="ctr" rtl="0" fontAlgn="ctr"/>
                      <a:r>
                        <a:rPr lang="es-MX" sz="1600" u="none" strike="noStrike" dirty="0">
                          <a:effectLst/>
                          <a:latin typeface="Arial" panose="020B0604020202020204" pitchFamily="34" charset="0"/>
                          <a:cs typeface="Arial" panose="020B0604020202020204" pitchFamily="34" charset="0"/>
                        </a:rPr>
                        <a:t>$12,045.96</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Arial" panose="020B0604020202020204" pitchFamily="34" charset="0"/>
                          <a:cs typeface="Arial" panose="020B0604020202020204" pitchFamily="34" charset="0"/>
                        </a:rPr>
                        <a:t>FORTASEG</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21314">
                <a:tc vMerge="1">
                  <a:txBody>
                    <a:bodyPr/>
                    <a:lstStyle/>
                    <a:p>
                      <a:pPr algn="ctr"/>
                      <a:endParaRPr lang="es-MX" sz="1400" dirty="0"/>
                    </a:p>
                  </a:txBody>
                  <a:tcPr anchor="ctr"/>
                </a:tc>
                <a:tc>
                  <a:txBody>
                    <a:bodyPr/>
                    <a:lstStyle/>
                    <a:p>
                      <a:pPr algn="l" rtl="0" fontAlgn="ctr"/>
                      <a:r>
                        <a:rPr lang="es-MX" sz="1600" u="none" strike="noStrike" dirty="0">
                          <a:effectLst/>
                          <a:latin typeface="Arial" panose="020B0604020202020204" pitchFamily="34" charset="0"/>
                          <a:cs typeface="Arial" panose="020B0604020202020204" pitchFamily="34" charset="0"/>
                        </a:rPr>
                        <a:t>Computadora de Escritorio</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algn="ctr" rtl="0" fontAlgn="ctr"/>
                      <a:r>
                        <a:rPr lang="es-MX" sz="1600" u="none" strike="noStrike" dirty="0">
                          <a:effectLst/>
                          <a:latin typeface="Arial" panose="020B0604020202020204" pitchFamily="34" charset="0"/>
                          <a:cs typeface="Arial" panose="020B0604020202020204" pitchFamily="34" charset="0"/>
                        </a:rPr>
                        <a:t>$373,160.00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smtClean="0">
                          <a:latin typeface="Arial" panose="020B0604020202020204" pitchFamily="34" charset="0"/>
                          <a:cs typeface="Arial" panose="020B0604020202020204" pitchFamily="34" charset="0"/>
                        </a:rPr>
                        <a:t>FORTASEG</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21315">
                <a:tc vMerge="1">
                  <a:txBody>
                    <a:bodyPr/>
                    <a:lstStyle/>
                    <a:p>
                      <a:pPr algn="ctr"/>
                      <a:endParaRPr lang="es-MX" sz="1400" dirty="0"/>
                    </a:p>
                  </a:txBody>
                  <a:tcPr anchor="ctr"/>
                </a:tc>
                <a:tc>
                  <a:txBody>
                    <a:bodyPr/>
                    <a:lstStyle/>
                    <a:p>
                      <a:pPr algn="l" rtl="0" fontAlgn="ctr"/>
                      <a:r>
                        <a:rPr lang="es-MX" sz="1600" u="none" strike="noStrike" dirty="0">
                          <a:effectLst/>
                          <a:latin typeface="Arial" panose="020B0604020202020204" pitchFamily="34" charset="0"/>
                          <a:cs typeface="Arial" panose="020B0604020202020204" pitchFamily="34" charset="0"/>
                        </a:rPr>
                        <a:t>Multifuncional</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algn="ctr" rtl="0" fontAlgn="ctr"/>
                      <a:r>
                        <a:rPr lang="es-MX" sz="1600" u="none" strike="noStrike" dirty="0">
                          <a:effectLst/>
                          <a:latin typeface="Arial" panose="020B0604020202020204" pitchFamily="34" charset="0"/>
                          <a:cs typeface="Arial" panose="020B0604020202020204" pitchFamily="34" charset="0"/>
                        </a:rPr>
                        <a:t>$33,346.16</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smtClean="0">
                          <a:latin typeface="Arial" panose="020B0604020202020204" pitchFamily="34" charset="0"/>
                          <a:cs typeface="Arial" panose="020B0604020202020204" pitchFamily="34" charset="0"/>
                        </a:rPr>
                        <a:t>FORTASEG</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33377">
                <a:tc vMerge="1">
                  <a:txBody>
                    <a:bodyPr/>
                    <a:lstStyle/>
                    <a:p>
                      <a:pPr algn="ctr"/>
                      <a:endParaRPr lang="es-MX" sz="1400" dirty="0"/>
                    </a:p>
                  </a:txBody>
                  <a:tcPr anchor="ctr"/>
                </a:tc>
                <a:tc>
                  <a:txBody>
                    <a:bodyPr/>
                    <a:lstStyle/>
                    <a:p>
                      <a:pPr algn="l" rtl="0" fontAlgn="ctr"/>
                      <a:r>
                        <a:rPr lang="es-MX" sz="1600" u="none" strike="noStrike" dirty="0">
                          <a:effectLst/>
                          <a:latin typeface="Arial" panose="020B0604020202020204" pitchFamily="34" charset="0"/>
                          <a:cs typeface="Arial" panose="020B0604020202020204" pitchFamily="34" charset="0"/>
                        </a:rPr>
                        <a:t>Unidad de Protección y Respaldo de Energía (UPS)</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algn="ctr" rtl="0" fontAlgn="ctr"/>
                      <a:r>
                        <a:rPr lang="es-MX" sz="1600" u="none" strike="noStrike" dirty="0">
                          <a:effectLst/>
                          <a:latin typeface="Arial" panose="020B0604020202020204" pitchFamily="34" charset="0"/>
                          <a:cs typeface="Arial" panose="020B0604020202020204" pitchFamily="34" charset="0"/>
                        </a:rPr>
                        <a:t>$19,948.00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Arial" panose="020B0604020202020204" pitchFamily="34" charset="0"/>
                          <a:cs typeface="Arial" panose="020B0604020202020204" pitchFamily="34" charset="0"/>
                        </a:rPr>
                        <a:t>FORTASEG</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33378">
                <a:tc vMerge="1">
                  <a:txBody>
                    <a:bodyPr/>
                    <a:lstStyle/>
                    <a:p>
                      <a:pPr algn="ctr"/>
                      <a:endParaRPr lang="es-MX" sz="1400" dirty="0"/>
                    </a:p>
                  </a:txBody>
                  <a:tcPr anchor="ctr"/>
                </a:tc>
                <a:tc>
                  <a:txBody>
                    <a:bodyPr/>
                    <a:lstStyle/>
                    <a:p>
                      <a:pPr algn="l" rtl="0" fontAlgn="ctr"/>
                      <a:r>
                        <a:rPr lang="es-MX" sz="1600" u="none" strike="noStrike" dirty="0">
                          <a:effectLst/>
                          <a:latin typeface="Arial" panose="020B0604020202020204" pitchFamily="34" charset="0"/>
                          <a:cs typeface="Arial" panose="020B0604020202020204" pitchFamily="34" charset="0"/>
                        </a:rPr>
                        <a:t>Licencia</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algn="ctr" rtl="0" fontAlgn="ctr"/>
                      <a:r>
                        <a:rPr lang="es-MX" sz="1600" u="none" strike="noStrike" dirty="0">
                          <a:effectLst/>
                          <a:latin typeface="Arial" panose="020B0604020202020204" pitchFamily="34" charset="0"/>
                          <a:cs typeface="Arial" panose="020B0604020202020204" pitchFamily="34" charset="0"/>
                        </a:rPr>
                        <a:t>$17,554.16</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Arial" panose="020B0604020202020204" pitchFamily="34" charset="0"/>
                          <a:cs typeface="Arial" panose="020B0604020202020204" pitchFamily="34" charset="0"/>
                        </a:rPr>
                        <a:t>FORTASEG</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333377">
                <a:tc vMerge="1">
                  <a:txBody>
                    <a:bodyPr/>
                    <a:lstStyle/>
                    <a:p>
                      <a:pPr algn="ctr"/>
                      <a:endParaRPr lang="es-MX" sz="1400" dirty="0"/>
                    </a:p>
                  </a:txBody>
                  <a:tcPr anchor="ctr"/>
                </a:tc>
                <a:tc>
                  <a:txBody>
                    <a:bodyPr/>
                    <a:lstStyle/>
                    <a:p>
                      <a:pPr algn="l" rtl="0" fontAlgn="ctr"/>
                      <a:r>
                        <a:rPr lang="es-MX" sz="1600" u="none" strike="noStrike" dirty="0">
                          <a:effectLst/>
                          <a:latin typeface="Arial" panose="020B0604020202020204" pitchFamily="34" charset="0"/>
                          <a:cs typeface="Arial" panose="020B0604020202020204" pitchFamily="34" charset="0"/>
                        </a:rPr>
                        <a:t>Aire Acondicionado</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nchor="ctr"/>
                </a:tc>
                <a:tc>
                  <a:txBody>
                    <a:bodyPr/>
                    <a:lstStyle/>
                    <a:p>
                      <a:pPr algn="ctr" fontAlgn="t"/>
                      <a:r>
                        <a:rPr lang="es-MX" sz="1600" u="none" strike="noStrike" dirty="0">
                          <a:effectLst/>
                          <a:latin typeface="Arial" panose="020B0604020202020204" pitchFamily="34" charset="0"/>
                          <a:cs typeface="Arial" panose="020B0604020202020204" pitchFamily="34" charset="0"/>
                        </a:rPr>
                        <a:t>$17,554.16</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077" marR="9077" marT="9077"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Arial" panose="020B0604020202020204" pitchFamily="34" charset="0"/>
                          <a:cs typeface="Arial" panose="020B0604020202020204" pitchFamily="34" charset="0"/>
                        </a:rPr>
                        <a:t>FORTASEG</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sp>
        <p:nvSpPr>
          <p:cNvPr id="16" name="Rectángulo 15"/>
          <p:cNvSpPr/>
          <p:nvPr/>
        </p:nvSpPr>
        <p:spPr>
          <a:xfrm>
            <a:off x="395535" y="1503782"/>
            <a:ext cx="8280921" cy="923330"/>
          </a:xfrm>
          <a:prstGeom prst="rect">
            <a:avLst/>
          </a:prstGeom>
          <a:noFill/>
        </p:spPr>
        <p:txBody>
          <a:bodyPr wrap="square" lIns="91440" tIns="45720" rIns="91440" bIns="45720">
            <a:spAutoFit/>
          </a:bodyPr>
          <a:lstStyle/>
          <a:p>
            <a:pPr algn="ctr"/>
            <a:r>
              <a:rPr lang="es-ES"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Programa con Prioridad Nacional: </a:t>
            </a:r>
          </a:p>
          <a:p>
            <a:pPr algn="ctr"/>
            <a:r>
              <a:rPr lang="es-MX" dirty="0">
                <a:latin typeface="Arial" panose="020B0604020202020204" pitchFamily="34" charset="0"/>
                <a:cs typeface="Arial" panose="020B0604020202020204" pitchFamily="34" charset="0"/>
              </a:rPr>
              <a:t>Sistema Nacional de Información para la Seguridad Pública. </a:t>
            </a:r>
            <a:endParaRPr lang="es-MX" dirty="0" smtClean="0">
              <a:latin typeface="Arial" panose="020B0604020202020204" pitchFamily="34" charset="0"/>
              <a:cs typeface="Arial" panose="020B0604020202020204" pitchFamily="34" charset="0"/>
            </a:endParaRPr>
          </a:p>
          <a:p>
            <a:pPr algn="ctr"/>
            <a:r>
              <a:rPr lang="es-MX" dirty="0" smtClean="0">
                <a:latin typeface="Arial" panose="020B0604020202020204" pitchFamily="34" charset="0"/>
                <a:cs typeface="Arial" panose="020B0604020202020204" pitchFamily="34" charset="0"/>
              </a:rPr>
              <a:t>(</a:t>
            </a:r>
            <a:r>
              <a:rPr lang="es-MX" dirty="0">
                <a:latin typeface="Arial" panose="020B0604020202020204" pitchFamily="34" charset="0"/>
                <a:cs typeface="Arial" panose="020B0604020202020204" pitchFamily="34" charset="0"/>
              </a:rPr>
              <a:t>Base de Datos)</a:t>
            </a:r>
            <a:endParaRPr lang="es-MX" dirty="0">
              <a:solidFill>
                <a:srgbClr val="FF0000"/>
              </a:solidFill>
              <a:latin typeface="Arial" panose="020B0604020202020204" pitchFamily="34" charset="0"/>
              <a:cs typeface="Arial" panose="020B0604020202020204" pitchFamily="34" charset="0"/>
            </a:endParaRPr>
          </a:p>
        </p:txBody>
      </p:sp>
      <p:sp>
        <p:nvSpPr>
          <p:cNvPr id="10" name="11 CuadroTexto"/>
          <p:cNvSpPr txBox="1"/>
          <p:nvPr/>
        </p:nvSpPr>
        <p:spPr>
          <a:xfrm>
            <a:off x="4716016" y="116632"/>
            <a:ext cx="4211960" cy="815608"/>
          </a:xfrm>
          <a:prstGeom prst="rect">
            <a:avLst/>
          </a:prstGeom>
          <a:noFill/>
        </p:spPr>
        <p:txBody>
          <a:bodyPr wrap="square" rtlCol="0">
            <a:spAutoFit/>
          </a:bodyPr>
          <a:lstStyle/>
          <a:p>
            <a:pPr algn="r"/>
            <a:r>
              <a:rPr lang="es-ES" sz="1400" dirty="0">
                <a:latin typeface="Tw Cen MT" pitchFamily="34" charset="0"/>
              </a:rPr>
              <a:t>1ra. </a:t>
            </a:r>
            <a:r>
              <a:rPr lang="es-ES" sz="1400" dirty="0" smtClean="0">
                <a:latin typeface="Tw Cen MT" pitchFamily="34" charset="0"/>
              </a:rPr>
              <a:t>Sesión </a:t>
            </a:r>
            <a:endParaRPr lang="es-ES" sz="1400" dirty="0">
              <a:latin typeface="Tw Cen MT" pitchFamily="34" charset="0"/>
            </a:endParaRPr>
          </a:p>
          <a:p>
            <a:pPr algn="r"/>
            <a:r>
              <a:rPr lang="es-ES" sz="1100" dirty="0">
                <a:latin typeface="Tw Cen MT" pitchFamily="34" charset="0"/>
              </a:rPr>
              <a:t>Primera Sesión Ordinaria del Subcomité</a:t>
            </a:r>
          </a:p>
          <a:p>
            <a:pPr algn="r"/>
            <a:r>
              <a:rPr lang="es-ES" sz="1100" dirty="0">
                <a:latin typeface="Tw Cen MT" pitchFamily="34" charset="0"/>
              </a:rPr>
              <a:t>Sectorial de Seguridad, y Paz </a:t>
            </a:r>
            <a:r>
              <a:rPr lang="es-ES" sz="1100" dirty="0" smtClean="0">
                <a:latin typeface="Tw Cen MT" pitchFamily="34" charset="0"/>
              </a:rPr>
              <a:t>Social 2019.</a:t>
            </a:r>
            <a:endParaRPr lang="es-ES" sz="1100" dirty="0">
              <a:latin typeface="Tw Cen MT" pitchFamily="34" charset="0"/>
            </a:endParaRPr>
          </a:p>
          <a:p>
            <a:pPr algn="r"/>
            <a:endParaRPr lang="es-ES" sz="1100" dirty="0">
              <a:latin typeface="Tw Cen MT" pitchFamily="34" charset="0"/>
            </a:endParaRP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65608"/>
          <a:stretch/>
        </p:blipFill>
        <p:spPr>
          <a:xfrm flipV="1">
            <a:off x="-9749" y="6017520"/>
            <a:ext cx="9144000" cy="867864"/>
          </a:xfrm>
          <a:prstGeom prst="rect">
            <a:avLst/>
          </a:prstGeom>
        </p:spPr>
      </p:pic>
      <p:pic>
        <p:nvPicPr>
          <p:cNvPr id="9" name="Imagen 8" descr="C:\Users\Usuario\Downloads\CONVOCATORIA EXTERNA ENERO 2019-01 (3).jpg"/>
          <p:cNvPicPr/>
          <p:nvPr/>
        </p:nvPicPr>
        <p:blipFill rotWithShape="1">
          <a:blip r:embed="rId4" cstate="print">
            <a:extLst>
              <a:ext uri="{28A0092B-C50C-407E-A947-70E740481C1C}">
                <a14:useLocalDpi xmlns:a14="http://schemas.microsoft.com/office/drawing/2010/main" val="0"/>
              </a:ext>
            </a:extLst>
          </a:blip>
          <a:srcRect l="11257" t="606" r="34599" b="92813"/>
          <a:stretch/>
        </p:blipFill>
        <p:spPr bwMode="auto">
          <a:xfrm>
            <a:off x="244693" y="44624"/>
            <a:ext cx="5119395" cy="771762"/>
          </a:xfrm>
          <a:prstGeom prst="rect">
            <a:avLst/>
          </a:prstGeom>
          <a:noFill/>
          <a:ln>
            <a:noFill/>
          </a:ln>
          <a:extLst>
            <a:ext uri="{53640926-AAD7-44D8-BBD7-CCE9431645EC}">
              <a14:shadowObscured xmlns:a14="http://schemas.microsoft.com/office/drawing/2010/main"/>
            </a:ext>
          </a:extLst>
        </p:spPr>
      </p:pic>
      <p:sp>
        <p:nvSpPr>
          <p:cNvPr id="12" name="CuadroTexto 11"/>
          <p:cNvSpPr txBox="1"/>
          <p:nvPr/>
        </p:nvSpPr>
        <p:spPr>
          <a:xfrm>
            <a:off x="500610" y="836712"/>
            <a:ext cx="2847254" cy="246221"/>
          </a:xfrm>
          <a:prstGeom prst="rect">
            <a:avLst/>
          </a:prstGeom>
          <a:noFill/>
        </p:spPr>
        <p:txBody>
          <a:bodyPr wrap="none" rtlCol="0">
            <a:spAutoFit/>
          </a:bodyPr>
          <a:lstStyle/>
          <a:p>
            <a:r>
              <a:rPr lang="es-MX" sz="1000" b="1" dirty="0" smtClean="0">
                <a:latin typeface="Arial" panose="020B0604020202020204" pitchFamily="34" charset="0"/>
                <a:cs typeface="Arial" panose="020B0604020202020204" pitchFamily="34" charset="0"/>
              </a:rPr>
              <a:t>POLICÍA QUINTANA ROO, BENITO JUÁREZ</a:t>
            </a:r>
            <a:endParaRPr lang="es-MX"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870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123728" y="908720"/>
            <a:ext cx="48965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Anexo </a:t>
            </a:r>
            <a:r>
              <a:rPr lang="es-MX" sz="2000" b="1" dirty="0">
                <a:latin typeface="Arial" pitchFamily="34" charset="0"/>
                <a:ea typeface="Calibri" pitchFamily="34" charset="0"/>
                <a:cs typeface="Arial" pitchFamily="34" charset="0"/>
              </a:rPr>
              <a:t>C</a:t>
            </a:r>
            <a:endParaRPr lang="es-MX" sz="2000" b="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Evaluaciones de Control y Confianza</a:t>
            </a:r>
          </a:p>
        </p:txBody>
      </p:sp>
      <p:graphicFrame>
        <p:nvGraphicFramePr>
          <p:cNvPr id="7" name="Tabla 6"/>
          <p:cNvGraphicFramePr>
            <a:graphicFrameLocks noGrp="1"/>
          </p:cNvGraphicFramePr>
          <p:nvPr>
            <p:extLst>
              <p:ext uri="{D42A27DB-BD31-4B8C-83A1-F6EECF244321}">
                <p14:modId xmlns:p14="http://schemas.microsoft.com/office/powerpoint/2010/main" val="1125146459"/>
              </p:ext>
            </p:extLst>
          </p:nvPr>
        </p:nvGraphicFramePr>
        <p:xfrm>
          <a:off x="395537" y="1771994"/>
          <a:ext cx="8424940" cy="4303059"/>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363247">
                  <a:extLst>
                    <a:ext uri="{9D8B030D-6E8A-4147-A177-3AD203B41FA5}">
                      <a16:colId xmlns:a16="http://schemas.microsoft.com/office/drawing/2014/main" val="20003"/>
                    </a:ext>
                  </a:extLst>
                </a:gridCol>
                <a:gridCol w="2093142">
                  <a:extLst>
                    <a:ext uri="{9D8B030D-6E8A-4147-A177-3AD203B41FA5}">
                      <a16:colId xmlns:a16="http://schemas.microsoft.com/office/drawing/2014/main" val="20004"/>
                    </a:ext>
                  </a:extLst>
                </a:gridCol>
              </a:tblGrid>
              <a:tr h="348700">
                <a:tc rowSpan="2">
                  <a:txBody>
                    <a:bodyPr/>
                    <a:lstStyle/>
                    <a:p>
                      <a:pPr algn="ctr"/>
                      <a:r>
                        <a:rPr lang="es-MX" sz="1400" dirty="0" smtClean="0">
                          <a:latin typeface="Arial" panose="020B0604020202020204" pitchFamily="34" charset="0"/>
                          <a:cs typeface="Arial" panose="020B0604020202020204" pitchFamily="34" charset="0"/>
                        </a:rPr>
                        <a:t>TOTAL</a:t>
                      </a:r>
                      <a:r>
                        <a:rPr lang="es-MX" sz="1400" baseline="0" dirty="0" smtClean="0">
                          <a:latin typeface="Arial" panose="020B0604020202020204" pitchFamily="34" charset="0"/>
                          <a:cs typeface="Arial" panose="020B0604020202020204" pitchFamily="34" charset="0"/>
                        </a:rPr>
                        <a:t> DE LA FUERZA POLICIAL ACTIVA DEL MUNICIPIO</a:t>
                      </a:r>
                      <a:endParaRPr lang="es-MX" sz="1400" b="1" dirty="0">
                        <a:solidFill>
                          <a:schemeClr val="bg1"/>
                        </a:solidFill>
                        <a:latin typeface="Arial" panose="020B0604020202020204" pitchFamily="34" charset="0"/>
                        <a:cs typeface="Arial" panose="020B0604020202020204" pitchFamily="34" charset="0"/>
                      </a:endParaRPr>
                    </a:p>
                  </a:txBody>
                  <a:tcPr anchor="ctr"/>
                </a:tc>
                <a:tc rowSpan="2">
                  <a:txBody>
                    <a:bodyPr/>
                    <a:lstStyle/>
                    <a:p>
                      <a:pPr algn="ctr"/>
                      <a:r>
                        <a:rPr lang="es-MX" sz="1400" kern="1200" baseline="0" dirty="0" smtClean="0">
                          <a:latin typeface="Arial" panose="020B0604020202020204" pitchFamily="34" charset="0"/>
                          <a:cs typeface="Arial" panose="020B0604020202020204" pitchFamily="34" charset="0"/>
                        </a:rPr>
                        <a:t>TOTAL DE ELEMENTO EVALUADOS </a:t>
                      </a:r>
                      <a:endParaRPr lang="es-MX" sz="1400" b="1" kern="1200" baseline="0" dirty="0">
                        <a:solidFill>
                          <a:schemeClr val="bg1"/>
                        </a:solidFill>
                        <a:latin typeface="Arial" panose="020B0604020202020204" pitchFamily="34" charset="0"/>
                        <a:ea typeface="+mn-ea"/>
                        <a:cs typeface="Arial" panose="020B0604020202020204" pitchFamily="34" charset="0"/>
                      </a:endParaRPr>
                    </a:p>
                  </a:txBody>
                  <a:tcPr anchor="ctr"/>
                </a:tc>
                <a:tc gridSpan="2">
                  <a:txBody>
                    <a:bodyPr/>
                    <a:lstStyle/>
                    <a:p>
                      <a:pPr marL="0" algn="ctr" defTabSz="914400" rtl="0" eaLnBrk="1" latinLnBrk="0" hangingPunct="1"/>
                      <a:r>
                        <a:rPr lang="es-MX" sz="1400" kern="1200" baseline="0" dirty="0" smtClean="0">
                          <a:latin typeface="Arial" panose="020B0604020202020204" pitchFamily="34" charset="0"/>
                          <a:cs typeface="Arial" panose="020B0604020202020204" pitchFamily="34" charset="0"/>
                        </a:rPr>
                        <a:t>N° DE ELEMENTOS </a:t>
                      </a:r>
                      <a:endParaRPr lang="es-MX" sz="1400" b="1" kern="1200" baseline="0" dirty="0">
                        <a:solidFill>
                          <a:schemeClr val="bg1"/>
                        </a:solidFill>
                        <a:latin typeface="Arial" panose="020B0604020202020204" pitchFamily="34" charset="0"/>
                        <a:ea typeface="+mn-ea"/>
                        <a:cs typeface="Arial" panose="020B0604020202020204" pitchFamily="34" charset="0"/>
                      </a:endParaRPr>
                    </a:p>
                  </a:txBody>
                  <a:tcPr/>
                </a:tc>
                <a:tc hMerge="1">
                  <a:txBody>
                    <a:bodyPr/>
                    <a:lstStyle/>
                    <a:p>
                      <a:endParaRPr lang="es-MX" dirty="0"/>
                    </a:p>
                  </a:txBody>
                  <a:tcPr/>
                </a:tc>
                <a:tc rowSpan="2">
                  <a:txBody>
                    <a:bodyPr/>
                    <a:lstStyle/>
                    <a:p>
                      <a:pPr algn="ctr"/>
                      <a:r>
                        <a:rPr lang="es-MX" sz="1400" kern="1200" baseline="0" dirty="0" smtClean="0">
                          <a:latin typeface="Arial" panose="020B0604020202020204" pitchFamily="34" charset="0"/>
                          <a:cs typeface="Arial" panose="020B0604020202020204" pitchFamily="34" charset="0"/>
                        </a:rPr>
                        <a:t>TOTAL DE ELEMENTOS PROGRAMADOS PARA EVALUACIÓN DE PERMANENCIA</a:t>
                      </a:r>
                      <a:endParaRPr lang="es-MX" sz="1400" b="1" kern="1200" baseline="0" dirty="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0"/>
                  </a:ext>
                </a:extLst>
              </a:tr>
              <a:tr h="636153">
                <a:tc vMerge="1">
                  <a:txBody>
                    <a:bodyPr/>
                    <a:lstStyle/>
                    <a:p>
                      <a:endParaRPr lang="es-MX"/>
                    </a:p>
                  </a:txBody>
                  <a:tcPr/>
                </a:tc>
                <a:tc vMerge="1">
                  <a:txBody>
                    <a:bodyPr/>
                    <a:lstStyle/>
                    <a:p>
                      <a:endParaRPr lang="es-MX"/>
                    </a:p>
                  </a:txBody>
                  <a:tcPr/>
                </a:tc>
                <a:tc>
                  <a:txBody>
                    <a:bodyPr/>
                    <a:lstStyle/>
                    <a:p>
                      <a:pPr marL="0" algn="ctr" defTabSz="914400" rtl="0" eaLnBrk="1" latinLnBrk="0" hangingPunct="1"/>
                      <a:r>
                        <a:rPr lang="es-MX" sz="1400" b="1" kern="1200" baseline="0" dirty="0" smtClean="0">
                          <a:solidFill>
                            <a:schemeClr val="bg1"/>
                          </a:solidFill>
                          <a:latin typeface="Arial" panose="020B0604020202020204" pitchFamily="34" charset="0"/>
                          <a:cs typeface="Arial" panose="020B0604020202020204" pitchFamily="34" charset="0"/>
                        </a:rPr>
                        <a:t>APROBADOS</a:t>
                      </a:r>
                      <a:endParaRPr lang="es-MX" sz="1400" b="1" kern="1200" baseline="0" dirty="0">
                        <a:solidFill>
                          <a:schemeClr val="bg1"/>
                        </a:solidFill>
                        <a:latin typeface="Arial" panose="020B0604020202020204" pitchFamily="34" charset="0"/>
                        <a:ea typeface="+mn-ea"/>
                        <a:cs typeface="Arial" panose="020B0604020202020204" pitchFamily="34" charset="0"/>
                      </a:endParaRPr>
                    </a:p>
                  </a:txBody>
                  <a:tcPr anchor="ctr">
                    <a:solidFill>
                      <a:schemeClr val="accent1"/>
                    </a:solidFill>
                  </a:tcPr>
                </a:tc>
                <a:tc>
                  <a:txBody>
                    <a:bodyPr/>
                    <a:lstStyle/>
                    <a:p>
                      <a:pPr marL="0" algn="ctr" defTabSz="914400" rtl="0" eaLnBrk="1" latinLnBrk="0" hangingPunct="1"/>
                      <a:r>
                        <a:rPr lang="es-MX" sz="1400" b="1" kern="1200" baseline="0" dirty="0" smtClean="0">
                          <a:solidFill>
                            <a:schemeClr val="bg1"/>
                          </a:solidFill>
                          <a:latin typeface="Arial" panose="020B0604020202020204" pitchFamily="34" charset="0"/>
                          <a:cs typeface="Arial" panose="020B0604020202020204" pitchFamily="34" charset="0"/>
                        </a:rPr>
                        <a:t>NO APROBADOS</a:t>
                      </a:r>
                      <a:endParaRPr lang="es-MX" sz="1400" b="1" kern="1200" baseline="0" dirty="0">
                        <a:solidFill>
                          <a:schemeClr val="bg1"/>
                        </a:solidFill>
                        <a:latin typeface="Arial" panose="020B0604020202020204" pitchFamily="34" charset="0"/>
                        <a:ea typeface="+mn-ea"/>
                        <a:cs typeface="Arial" panose="020B0604020202020204" pitchFamily="34" charset="0"/>
                      </a:endParaRPr>
                    </a:p>
                  </a:txBody>
                  <a:tcPr anchor="ctr">
                    <a:solidFill>
                      <a:schemeClr val="accent1"/>
                    </a:solidFill>
                  </a:tcPr>
                </a:tc>
                <a:tc vMerge="1">
                  <a:txBody>
                    <a:bodyPr/>
                    <a:lstStyle/>
                    <a:p>
                      <a:endParaRPr lang="es-MX"/>
                    </a:p>
                  </a:txBody>
                  <a:tcPr/>
                </a:tc>
                <a:extLst>
                  <a:ext uri="{0D108BD9-81ED-4DB2-BD59-A6C34878D82A}">
                    <a16:rowId xmlns:a16="http://schemas.microsoft.com/office/drawing/2014/main" val="10001"/>
                  </a:ext>
                </a:extLst>
              </a:tr>
              <a:tr h="3144819">
                <a:tc>
                  <a:txBody>
                    <a:bodyPr/>
                    <a:lstStyle/>
                    <a:p>
                      <a:pPr algn="ctr"/>
                      <a:endParaRPr lang="es-MX" sz="1400" dirty="0" smtClean="0">
                        <a:latin typeface="Arial" panose="020B0604020202020204" pitchFamily="34" charset="0"/>
                        <a:cs typeface="Arial" panose="020B0604020202020204" pitchFamily="34" charset="0"/>
                      </a:endParaRPr>
                    </a:p>
                    <a:p>
                      <a:pPr algn="ctr"/>
                      <a:endParaRPr lang="es-MX" sz="1400" dirty="0" smtClean="0">
                        <a:latin typeface="Arial" panose="020B0604020202020204" pitchFamily="34" charset="0"/>
                        <a:cs typeface="Arial" panose="020B0604020202020204" pitchFamily="34" charset="0"/>
                      </a:endParaRPr>
                    </a:p>
                  </a:txBody>
                  <a:tcPr/>
                </a:tc>
                <a:tc>
                  <a:txBody>
                    <a:bodyPr/>
                    <a:lstStyle/>
                    <a:p>
                      <a:pPr algn="ctr"/>
                      <a:r>
                        <a:rPr lang="es-MX" sz="1400" dirty="0" smtClean="0">
                          <a:latin typeface="Arial" panose="020B0604020202020204" pitchFamily="34" charset="0"/>
                          <a:cs typeface="Arial" panose="020B0604020202020204" pitchFamily="34" charset="0"/>
                        </a:rPr>
                        <a:t>.</a:t>
                      </a:r>
                    </a:p>
                  </a:txBody>
                  <a:tcPr anchor="ctr"/>
                </a:tc>
                <a:tc>
                  <a:txBody>
                    <a:bodyPr/>
                    <a:lstStyle/>
                    <a:p>
                      <a:pPr marL="0" algn="ctr" defTabSz="914400" rtl="0" eaLnBrk="1" latinLnBrk="0" hangingPunct="1"/>
                      <a:endParaRPr lang="es-MX" sz="1400" kern="1200" dirty="0" smtClean="0">
                        <a:latin typeface="Arial" panose="020B0604020202020204" pitchFamily="34" charset="0"/>
                        <a:cs typeface="Arial" panose="020B0604020202020204" pitchFamily="34" charset="0"/>
                      </a:endParaRPr>
                    </a:p>
                    <a:p>
                      <a:pPr marL="0" algn="ctr" defTabSz="914400" rtl="0" eaLnBrk="1" latinLnBrk="0" hangingPunct="1"/>
                      <a:endParaRPr lang="es-MX" sz="1400" kern="1200" dirty="0" smtClean="0">
                        <a:latin typeface="Arial" panose="020B0604020202020204" pitchFamily="34" charset="0"/>
                        <a:cs typeface="Arial" panose="020B0604020202020204" pitchFamily="34" charset="0"/>
                      </a:endParaRPr>
                    </a:p>
                    <a:p>
                      <a:pPr marL="0" algn="ctr" defTabSz="914400" rtl="0" eaLnBrk="1" latinLnBrk="0" hangingPunct="1"/>
                      <a:endParaRPr lang="es-MX" sz="1400" kern="1200" dirty="0" smtClean="0">
                        <a:latin typeface="Arial" panose="020B0604020202020204" pitchFamily="34" charset="0"/>
                        <a:cs typeface="Arial" panose="020B0604020202020204" pitchFamily="34" charset="0"/>
                      </a:endParaRPr>
                    </a:p>
                    <a:p>
                      <a:pPr marL="0" algn="ctr" defTabSz="914400" rtl="0" eaLnBrk="1" latinLnBrk="0" hangingPunct="1"/>
                      <a:r>
                        <a:rPr lang="es-MX" sz="1400" kern="1200" dirty="0" smtClean="0">
                          <a:latin typeface="Arial" panose="020B0604020202020204" pitchFamily="34" charset="0"/>
                          <a:cs typeface="Arial" panose="020B0604020202020204" pitchFamily="34" charset="0"/>
                        </a:rPr>
                        <a:t>.</a:t>
                      </a:r>
                    </a:p>
                    <a:p>
                      <a:pPr algn="ctr"/>
                      <a:endParaRPr lang="es-MX" sz="1400" dirty="0" smtClean="0">
                        <a:latin typeface="Arial" panose="020B0604020202020204" pitchFamily="34" charset="0"/>
                        <a:cs typeface="Arial" panose="020B0604020202020204" pitchFamily="34" charset="0"/>
                      </a:endParaRPr>
                    </a:p>
                  </a:txBody>
                  <a:tcPr anchor="ctr"/>
                </a:tc>
                <a:tc>
                  <a:txBody>
                    <a:bodyPr/>
                    <a:lstStyle/>
                    <a:p>
                      <a:pPr algn="ctr"/>
                      <a:endParaRPr lang="es-MX" sz="1400" dirty="0" smtClean="0">
                        <a:latin typeface="Arial" panose="020B0604020202020204" pitchFamily="34" charset="0"/>
                        <a:cs typeface="Arial" panose="020B0604020202020204" pitchFamily="34" charset="0"/>
                      </a:endParaRPr>
                    </a:p>
                    <a:p>
                      <a:pPr algn="ctr"/>
                      <a:endParaRPr lang="es-MX" sz="1400" dirty="0" smtClean="0">
                        <a:latin typeface="Arial" panose="020B0604020202020204" pitchFamily="34" charset="0"/>
                        <a:cs typeface="Arial" panose="020B0604020202020204" pitchFamily="34" charset="0"/>
                      </a:endParaRPr>
                    </a:p>
                    <a:p>
                      <a:pPr algn="ctr"/>
                      <a:endParaRPr lang="es-MX" sz="1400" dirty="0" smtClean="0">
                        <a:latin typeface="Arial" panose="020B0604020202020204" pitchFamily="34" charset="0"/>
                        <a:cs typeface="Arial" panose="020B0604020202020204" pitchFamily="34" charset="0"/>
                      </a:endParaRPr>
                    </a:p>
                    <a:p>
                      <a:pPr algn="ctr"/>
                      <a:endParaRPr lang="es-MX" sz="1400" dirty="0">
                        <a:latin typeface="Arial" panose="020B0604020202020204" pitchFamily="34" charset="0"/>
                        <a:cs typeface="Arial" panose="020B0604020202020204" pitchFamily="34" charset="0"/>
                      </a:endParaRPr>
                    </a:p>
                  </a:txBody>
                  <a:tcPr anchor="ctr"/>
                </a:tc>
                <a:tc>
                  <a:txBody>
                    <a:bodyPr/>
                    <a:lstStyle/>
                    <a:p>
                      <a:pPr algn="ctr"/>
                      <a:endParaRPr lang="es-MX" sz="1400" dirty="0" smtClean="0">
                        <a:latin typeface="Arial" panose="020B0604020202020204" pitchFamily="34" charset="0"/>
                        <a:cs typeface="Arial" panose="020B0604020202020204" pitchFamily="34" charset="0"/>
                      </a:endParaRPr>
                    </a:p>
                    <a:p>
                      <a:pPr algn="ctr"/>
                      <a:endParaRPr lang="es-MX"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9" name="11 CuadroTexto"/>
          <p:cNvSpPr txBox="1"/>
          <p:nvPr/>
        </p:nvSpPr>
        <p:spPr>
          <a:xfrm>
            <a:off x="4716016" y="116632"/>
            <a:ext cx="4211960" cy="815608"/>
          </a:xfrm>
          <a:prstGeom prst="rect">
            <a:avLst/>
          </a:prstGeom>
          <a:noFill/>
        </p:spPr>
        <p:txBody>
          <a:bodyPr wrap="square" rtlCol="0">
            <a:spAutoFit/>
          </a:bodyPr>
          <a:lstStyle/>
          <a:p>
            <a:pPr algn="r"/>
            <a:r>
              <a:rPr lang="es-ES" sz="1400" dirty="0">
                <a:latin typeface="Tw Cen MT" pitchFamily="34" charset="0"/>
              </a:rPr>
              <a:t>1ra. </a:t>
            </a:r>
            <a:r>
              <a:rPr lang="es-ES" sz="1400" dirty="0" smtClean="0">
                <a:latin typeface="Tw Cen MT" pitchFamily="34" charset="0"/>
              </a:rPr>
              <a:t>Sesión </a:t>
            </a:r>
            <a:endParaRPr lang="es-ES" sz="1400" dirty="0">
              <a:latin typeface="Tw Cen MT" pitchFamily="34" charset="0"/>
            </a:endParaRPr>
          </a:p>
          <a:p>
            <a:pPr algn="r"/>
            <a:r>
              <a:rPr lang="es-ES" sz="1100" dirty="0">
                <a:latin typeface="Tw Cen MT" pitchFamily="34" charset="0"/>
              </a:rPr>
              <a:t>Primera Sesión Ordinaria del Subcomité</a:t>
            </a:r>
          </a:p>
          <a:p>
            <a:pPr algn="r"/>
            <a:r>
              <a:rPr lang="es-ES" sz="1100" dirty="0">
                <a:latin typeface="Tw Cen MT" pitchFamily="34" charset="0"/>
              </a:rPr>
              <a:t>Sectorial de Seguridad, y Paz </a:t>
            </a:r>
            <a:r>
              <a:rPr lang="es-ES" sz="1100" dirty="0" smtClean="0">
                <a:latin typeface="Tw Cen MT" pitchFamily="34" charset="0"/>
              </a:rPr>
              <a:t>Social 2019.</a:t>
            </a:r>
            <a:endParaRPr lang="es-ES" sz="1100" dirty="0">
              <a:latin typeface="Tw Cen MT" pitchFamily="34" charset="0"/>
            </a:endParaRPr>
          </a:p>
          <a:p>
            <a:pPr algn="r"/>
            <a:endParaRPr lang="es-ES" sz="1100" dirty="0">
              <a:latin typeface="Tw Cen MT" pitchFamily="34" charset="0"/>
            </a:endParaRP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65608"/>
          <a:stretch/>
        </p:blipFill>
        <p:spPr>
          <a:xfrm flipV="1">
            <a:off x="-9749" y="6017520"/>
            <a:ext cx="9144000" cy="867864"/>
          </a:xfrm>
          <a:prstGeom prst="rect">
            <a:avLst/>
          </a:prstGeom>
        </p:spPr>
      </p:pic>
      <p:sp>
        <p:nvSpPr>
          <p:cNvPr id="2" name="CuadroTexto 1"/>
          <p:cNvSpPr txBox="1"/>
          <p:nvPr/>
        </p:nvSpPr>
        <p:spPr>
          <a:xfrm>
            <a:off x="743563" y="3202259"/>
            <a:ext cx="955711" cy="461665"/>
          </a:xfrm>
          <a:prstGeom prst="rect">
            <a:avLst/>
          </a:prstGeom>
          <a:noFill/>
        </p:spPr>
        <p:txBody>
          <a:bodyPr wrap="none" rtlCol="0">
            <a:spAutoFit/>
          </a:bodyPr>
          <a:lstStyle/>
          <a:p>
            <a:r>
              <a:rPr lang="es-MX" sz="2400" dirty="0" smtClean="0">
                <a:latin typeface="Arial" panose="020B0604020202020204" pitchFamily="34" charset="0"/>
                <a:cs typeface="Arial" panose="020B0604020202020204" pitchFamily="34" charset="0"/>
              </a:rPr>
              <a:t>1,854</a:t>
            </a:r>
            <a:endParaRPr lang="es-MX" sz="2400" dirty="0">
              <a:latin typeface="Arial" panose="020B0604020202020204" pitchFamily="34" charset="0"/>
              <a:cs typeface="Arial" panose="020B0604020202020204" pitchFamily="34" charset="0"/>
            </a:endParaRPr>
          </a:p>
        </p:txBody>
      </p:sp>
      <p:sp>
        <p:nvSpPr>
          <p:cNvPr id="11" name="CuadroTexto 10"/>
          <p:cNvSpPr txBox="1"/>
          <p:nvPr/>
        </p:nvSpPr>
        <p:spPr>
          <a:xfrm>
            <a:off x="2539197" y="3202260"/>
            <a:ext cx="955711" cy="461665"/>
          </a:xfrm>
          <a:prstGeom prst="rect">
            <a:avLst/>
          </a:prstGeom>
          <a:noFill/>
        </p:spPr>
        <p:txBody>
          <a:bodyPr wrap="none" rtlCol="0">
            <a:spAutoFit/>
          </a:bodyPr>
          <a:lstStyle/>
          <a:p>
            <a:r>
              <a:rPr lang="es-MX" sz="2400" dirty="0" smtClean="0">
                <a:latin typeface="Arial" panose="020B0604020202020204" pitchFamily="34" charset="0"/>
                <a:cs typeface="Arial" panose="020B0604020202020204" pitchFamily="34" charset="0"/>
              </a:rPr>
              <a:t>1,610</a:t>
            </a:r>
            <a:endParaRPr lang="es-MX" sz="2400" dirty="0">
              <a:latin typeface="Arial" panose="020B0604020202020204" pitchFamily="34" charset="0"/>
              <a:cs typeface="Arial" panose="020B0604020202020204" pitchFamily="34" charset="0"/>
            </a:endParaRPr>
          </a:p>
        </p:txBody>
      </p:sp>
      <p:sp>
        <p:nvSpPr>
          <p:cNvPr id="12" name="CuadroTexto 11"/>
          <p:cNvSpPr txBox="1"/>
          <p:nvPr/>
        </p:nvSpPr>
        <p:spPr>
          <a:xfrm>
            <a:off x="4120463" y="3202260"/>
            <a:ext cx="883575" cy="461665"/>
          </a:xfrm>
          <a:prstGeom prst="rect">
            <a:avLst/>
          </a:prstGeom>
          <a:noFill/>
        </p:spPr>
        <p:txBody>
          <a:bodyPr wrap="none" rtlCol="0">
            <a:spAutoFit/>
          </a:bodyPr>
          <a:lstStyle/>
          <a:p>
            <a:r>
              <a:rPr lang="es-MX" sz="2400" dirty="0" smtClean="0"/>
              <a:t>1,434</a:t>
            </a:r>
            <a:endParaRPr lang="es-MX" sz="2400" dirty="0"/>
          </a:p>
        </p:txBody>
      </p:sp>
      <p:sp>
        <p:nvSpPr>
          <p:cNvPr id="13" name="CuadroTexto 12"/>
          <p:cNvSpPr txBox="1"/>
          <p:nvPr/>
        </p:nvSpPr>
        <p:spPr>
          <a:xfrm>
            <a:off x="5842526" y="3202258"/>
            <a:ext cx="699230" cy="461665"/>
          </a:xfrm>
          <a:prstGeom prst="rect">
            <a:avLst/>
          </a:prstGeom>
          <a:noFill/>
        </p:spPr>
        <p:txBody>
          <a:bodyPr wrap="none" rtlCol="0">
            <a:spAutoFit/>
          </a:bodyPr>
          <a:lstStyle/>
          <a:p>
            <a:r>
              <a:rPr lang="es-MX" sz="2400" dirty="0" smtClean="0">
                <a:latin typeface="Arial" panose="020B0604020202020204" pitchFamily="34" charset="0"/>
                <a:cs typeface="Arial" panose="020B0604020202020204" pitchFamily="34" charset="0"/>
              </a:rPr>
              <a:t>176</a:t>
            </a:r>
            <a:endParaRPr lang="es-MX" sz="2400" dirty="0">
              <a:latin typeface="Arial" panose="020B0604020202020204" pitchFamily="34" charset="0"/>
              <a:cs typeface="Arial" panose="020B0604020202020204" pitchFamily="34" charset="0"/>
            </a:endParaRPr>
          </a:p>
        </p:txBody>
      </p:sp>
      <p:sp>
        <p:nvSpPr>
          <p:cNvPr id="14" name="CuadroTexto 13"/>
          <p:cNvSpPr txBox="1"/>
          <p:nvPr/>
        </p:nvSpPr>
        <p:spPr>
          <a:xfrm>
            <a:off x="7425227" y="3202260"/>
            <a:ext cx="699230" cy="461665"/>
          </a:xfrm>
          <a:prstGeom prst="rect">
            <a:avLst/>
          </a:prstGeom>
          <a:noFill/>
        </p:spPr>
        <p:txBody>
          <a:bodyPr wrap="none" rtlCol="0">
            <a:spAutoFit/>
          </a:bodyPr>
          <a:lstStyle/>
          <a:p>
            <a:r>
              <a:rPr lang="es-MX" sz="2400" dirty="0" smtClean="0">
                <a:latin typeface="Arial" panose="020B0604020202020204" pitchFamily="34" charset="0"/>
                <a:cs typeface="Arial" panose="020B0604020202020204" pitchFamily="34" charset="0"/>
              </a:rPr>
              <a:t>701</a:t>
            </a:r>
            <a:endParaRPr lang="es-MX" sz="2400" dirty="0">
              <a:latin typeface="Arial" panose="020B0604020202020204" pitchFamily="34" charset="0"/>
              <a:cs typeface="Arial" panose="020B0604020202020204" pitchFamily="34" charset="0"/>
            </a:endParaRPr>
          </a:p>
        </p:txBody>
      </p:sp>
      <p:sp>
        <p:nvSpPr>
          <p:cNvPr id="3" name="CuadroTexto 2"/>
          <p:cNvSpPr txBox="1"/>
          <p:nvPr/>
        </p:nvSpPr>
        <p:spPr>
          <a:xfrm>
            <a:off x="2242896" y="3879494"/>
            <a:ext cx="1566174" cy="1077218"/>
          </a:xfrm>
          <a:prstGeom prst="rect">
            <a:avLst/>
          </a:prstGeom>
          <a:noFill/>
        </p:spPr>
        <p:txBody>
          <a:bodyPr wrap="square" rtlCol="0">
            <a:spAutoFit/>
          </a:bodyPr>
          <a:lstStyle/>
          <a:p>
            <a:pPr algn="ctr"/>
            <a:r>
              <a:rPr lang="es-MX" sz="1600" dirty="0">
                <a:latin typeface="Arial" panose="020B0604020202020204" pitchFamily="34" charset="0"/>
                <a:cs typeface="Arial" panose="020B0604020202020204" pitchFamily="34" charset="0"/>
              </a:rPr>
              <a:t>Nota: 148 elementos evaluados sin </a:t>
            </a:r>
            <a:r>
              <a:rPr lang="es-MX" sz="1600" dirty="0" smtClean="0">
                <a:latin typeface="Arial" panose="020B0604020202020204" pitchFamily="34" charset="0"/>
                <a:cs typeface="Arial" panose="020B0604020202020204" pitchFamily="34" charset="0"/>
              </a:rPr>
              <a:t>resultado.</a:t>
            </a:r>
            <a:endParaRPr lang="es-MX" sz="1600" dirty="0">
              <a:latin typeface="Arial" panose="020B0604020202020204" pitchFamily="34" charset="0"/>
              <a:cs typeface="Arial" panose="020B0604020202020204" pitchFamily="34" charset="0"/>
            </a:endParaRPr>
          </a:p>
        </p:txBody>
      </p:sp>
      <p:sp>
        <p:nvSpPr>
          <p:cNvPr id="4" name="CuadroTexto 3"/>
          <p:cNvSpPr txBox="1"/>
          <p:nvPr/>
        </p:nvSpPr>
        <p:spPr>
          <a:xfrm>
            <a:off x="3804907" y="3705713"/>
            <a:ext cx="1620180" cy="2062103"/>
          </a:xfrm>
          <a:prstGeom prst="rect">
            <a:avLst/>
          </a:prstGeom>
          <a:noFill/>
        </p:spPr>
        <p:txBody>
          <a:bodyPr wrap="square" rtlCol="0">
            <a:spAutoFit/>
          </a:bodyPr>
          <a:lstStyle/>
          <a:p>
            <a:pPr algn="ctr"/>
            <a:r>
              <a:rPr lang="es-MX" sz="1600" dirty="0">
                <a:latin typeface="Arial" panose="020B0604020202020204" pitchFamily="34" charset="0"/>
                <a:cs typeface="Arial" panose="020B0604020202020204" pitchFamily="34" charset="0"/>
              </a:rPr>
              <a:t>Nota: </a:t>
            </a:r>
          </a:p>
          <a:p>
            <a:pPr algn="ctr"/>
            <a:r>
              <a:rPr lang="es-MX" sz="1600" dirty="0">
                <a:latin typeface="Arial" panose="020B0604020202020204" pitchFamily="34" charset="0"/>
                <a:cs typeface="Arial" panose="020B0604020202020204" pitchFamily="34" charset="0"/>
              </a:rPr>
              <a:t>701 elementos aprobados con vencimiento en el ejercicio 2019 y Primer Trimestre de </a:t>
            </a:r>
            <a:r>
              <a:rPr lang="es-MX" sz="1600" dirty="0" smtClean="0">
                <a:latin typeface="Arial" panose="020B0604020202020204" pitchFamily="34" charset="0"/>
                <a:cs typeface="Arial" panose="020B0604020202020204" pitchFamily="34" charset="0"/>
              </a:rPr>
              <a:t>2020.</a:t>
            </a:r>
            <a:endParaRPr lang="es-MX" sz="1600" dirty="0">
              <a:latin typeface="Arial" panose="020B0604020202020204" pitchFamily="34" charset="0"/>
              <a:cs typeface="Arial" panose="020B0604020202020204" pitchFamily="34" charset="0"/>
            </a:endParaRPr>
          </a:p>
        </p:txBody>
      </p:sp>
      <p:sp>
        <p:nvSpPr>
          <p:cNvPr id="5" name="CuadroTexto 4"/>
          <p:cNvSpPr txBox="1"/>
          <p:nvPr/>
        </p:nvSpPr>
        <p:spPr>
          <a:xfrm>
            <a:off x="7018758" y="3879494"/>
            <a:ext cx="1512168" cy="1815882"/>
          </a:xfrm>
          <a:prstGeom prst="rect">
            <a:avLst/>
          </a:prstGeom>
          <a:noFill/>
        </p:spPr>
        <p:txBody>
          <a:bodyPr wrap="square" rtlCol="0">
            <a:spAutoFit/>
          </a:bodyPr>
          <a:lstStyle/>
          <a:p>
            <a:pPr lvl="0" algn="ctr">
              <a:defRPr/>
            </a:pPr>
            <a:r>
              <a:rPr lang="es-MX" sz="1600" dirty="0">
                <a:latin typeface="Arial" panose="020B0604020202020204" pitchFamily="34" charset="0"/>
                <a:cs typeface="Arial" panose="020B0604020202020204" pitchFamily="34" charset="0"/>
              </a:rPr>
              <a:t>Por renovación de vigencia para el ejercicio 2019 y Primer Trimestre de 2020.</a:t>
            </a:r>
          </a:p>
        </p:txBody>
      </p:sp>
      <p:pic>
        <p:nvPicPr>
          <p:cNvPr id="15" name="Imagen 14" descr="C:\Users\Usuario\Downloads\CONVOCATORIA EXTERNA ENERO 2019-01 (3).jpg"/>
          <p:cNvPicPr/>
          <p:nvPr/>
        </p:nvPicPr>
        <p:blipFill rotWithShape="1">
          <a:blip r:embed="rId4" cstate="print">
            <a:extLst>
              <a:ext uri="{28A0092B-C50C-407E-A947-70E740481C1C}">
                <a14:useLocalDpi xmlns:a14="http://schemas.microsoft.com/office/drawing/2010/main" val="0"/>
              </a:ext>
            </a:extLst>
          </a:blip>
          <a:srcRect l="11257" t="606" r="34599" b="92813"/>
          <a:stretch/>
        </p:blipFill>
        <p:spPr bwMode="auto">
          <a:xfrm>
            <a:off x="244693" y="44624"/>
            <a:ext cx="5119395" cy="771762"/>
          </a:xfrm>
          <a:prstGeom prst="rect">
            <a:avLst/>
          </a:prstGeom>
          <a:noFill/>
          <a:ln>
            <a:noFill/>
          </a:ln>
          <a:extLst>
            <a:ext uri="{53640926-AAD7-44D8-BBD7-CCE9431645EC}">
              <a14:shadowObscured xmlns:a14="http://schemas.microsoft.com/office/drawing/2010/main"/>
            </a:ext>
          </a:extLst>
        </p:spPr>
      </p:pic>
      <p:sp>
        <p:nvSpPr>
          <p:cNvPr id="16" name="CuadroTexto 15"/>
          <p:cNvSpPr txBox="1"/>
          <p:nvPr/>
        </p:nvSpPr>
        <p:spPr>
          <a:xfrm>
            <a:off x="500610" y="836712"/>
            <a:ext cx="2847254" cy="246221"/>
          </a:xfrm>
          <a:prstGeom prst="rect">
            <a:avLst/>
          </a:prstGeom>
          <a:noFill/>
        </p:spPr>
        <p:txBody>
          <a:bodyPr wrap="none" rtlCol="0">
            <a:spAutoFit/>
          </a:bodyPr>
          <a:lstStyle/>
          <a:p>
            <a:r>
              <a:rPr lang="es-MX" sz="1000" b="1" dirty="0" smtClean="0">
                <a:latin typeface="Arial" panose="020B0604020202020204" pitchFamily="34" charset="0"/>
                <a:cs typeface="Arial" panose="020B0604020202020204" pitchFamily="34" charset="0"/>
              </a:rPr>
              <a:t>POLICÍA QUINTANA ROO, BENITO JUÁREZ</a:t>
            </a:r>
            <a:endParaRPr lang="es-MX"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90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13979" y="759578"/>
            <a:ext cx="48965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Anexo </a:t>
            </a:r>
            <a:r>
              <a:rPr lang="es-MX" sz="2000" b="1" dirty="0">
                <a:latin typeface="Arial" pitchFamily="34" charset="0"/>
                <a:ea typeface="Calibri" pitchFamily="34" charset="0"/>
                <a:cs typeface="Arial" pitchFamily="34" charset="0"/>
              </a:rPr>
              <a:t>D</a:t>
            </a:r>
            <a:endParaRPr lang="es-MX" sz="2000" b="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Dirección de la Policía </a:t>
            </a:r>
            <a:r>
              <a:rPr lang="es-MX" sz="2000" b="1" dirty="0" smtClean="0">
                <a:latin typeface="Arial" pitchFamily="34" charset="0"/>
                <a:ea typeface="Calibri" pitchFamily="34" charset="0"/>
                <a:cs typeface="Arial" pitchFamily="34" charset="0"/>
              </a:rPr>
              <a:t>P</a:t>
            </a:r>
            <a:r>
              <a:rPr kumimoji="0" lang="es-MX" sz="2000" b="1" i="0" u="none" strike="noStrike" cap="none" normalizeH="0" baseline="0" dirty="0" smtClean="0">
                <a:ln>
                  <a:noFill/>
                </a:ln>
                <a:effectLst/>
                <a:latin typeface="Arial" pitchFamily="34" charset="0"/>
                <a:ea typeface="Calibri" pitchFamily="34" charset="0"/>
                <a:cs typeface="Arial" pitchFamily="34" charset="0"/>
              </a:rPr>
              <a:t>reventiva</a:t>
            </a:r>
          </a:p>
        </p:txBody>
      </p:sp>
      <p:sp>
        <p:nvSpPr>
          <p:cNvPr id="6" name="11 CuadroTexto"/>
          <p:cNvSpPr txBox="1"/>
          <p:nvPr/>
        </p:nvSpPr>
        <p:spPr>
          <a:xfrm>
            <a:off x="4716016" y="116632"/>
            <a:ext cx="4211960" cy="815608"/>
          </a:xfrm>
          <a:prstGeom prst="rect">
            <a:avLst/>
          </a:prstGeom>
          <a:noFill/>
        </p:spPr>
        <p:txBody>
          <a:bodyPr wrap="square" rtlCol="0">
            <a:spAutoFit/>
          </a:bodyPr>
          <a:lstStyle/>
          <a:p>
            <a:pPr algn="r"/>
            <a:r>
              <a:rPr lang="es-ES" sz="1400" dirty="0">
                <a:latin typeface="Tw Cen MT" pitchFamily="34" charset="0"/>
              </a:rPr>
              <a:t>1ra. </a:t>
            </a:r>
            <a:r>
              <a:rPr lang="es-ES" sz="1400" dirty="0" smtClean="0">
                <a:latin typeface="Tw Cen MT" pitchFamily="34" charset="0"/>
              </a:rPr>
              <a:t>Sesión </a:t>
            </a:r>
            <a:endParaRPr lang="es-ES" sz="1400" dirty="0">
              <a:latin typeface="Tw Cen MT" pitchFamily="34" charset="0"/>
            </a:endParaRPr>
          </a:p>
          <a:p>
            <a:pPr algn="r"/>
            <a:r>
              <a:rPr lang="es-ES" sz="1100" dirty="0">
                <a:latin typeface="Tw Cen MT" pitchFamily="34" charset="0"/>
              </a:rPr>
              <a:t>Primera Sesión Ordinaria del Subcomité</a:t>
            </a:r>
          </a:p>
          <a:p>
            <a:pPr algn="r"/>
            <a:r>
              <a:rPr lang="es-ES" sz="1100" dirty="0">
                <a:latin typeface="Tw Cen MT" pitchFamily="34" charset="0"/>
              </a:rPr>
              <a:t>Sectorial de Seguridad, y Paz </a:t>
            </a:r>
            <a:r>
              <a:rPr lang="es-ES" sz="1100" dirty="0" smtClean="0">
                <a:latin typeface="Tw Cen MT" pitchFamily="34" charset="0"/>
              </a:rPr>
              <a:t>Social 2019.</a:t>
            </a:r>
            <a:endParaRPr lang="es-ES" sz="1100" dirty="0">
              <a:latin typeface="Tw Cen MT" pitchFamily="34" charset="0"/>
            </a:endParaRPr>
          </a:p>
          <a:p>
            <a:pPr algn="r"/>
            <a:endParaRPr lang="es-ES" sz="1100" dirty="0">
              <a:latin typeface="Tw Cen MT" pitchFamily="34" charset="0"/>
            </a:endParaRP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b="65608"/>
          <a:stretch/>
        </p:blipFill>
        <p:spPr>
          <a:xfrm flipV="1">
            <a:off x="-9749" y="6017520"/>
            <a:ext cx="9144000" cy="867864"/>
          </a:xfrm>
          <a:prstGeom prst="rect">
            <a:avLst/>
          </a:prstGeom>
        </p:spPr>
      </p:pic>
      <p:graphicFrame>
        <p:nvGraphicFramePr>
          <p:cNvPr id="17" name="Tabla 16"/>
          <p:cNvGraphicFramePr>
            <a:graphicFrameLocks noGrp="1"/>
          </p:cNvGraphicFramePr>
          <p:nvPr>
            <p:extLst>
              <p:ext uri="{D42A27DB-BD31-4B8C-83A1-F6EECF244321}">
                <p14:modId xmlns:p14="http://schemas.microsoft.com/office/powerpoint/2010/main" val="1148857934"/>
              </p:ext>
            </p:extLst>
          </p:nvPr>
        </p:nvGraphicFramePr>
        <p:xfrm>
          <a:off x="500610" y="1410656"/>
          <a:ext cx="8350587" cy="4912339"/>
        </p:xfrm>
        <a:graphic>
          <a:graphicData uri="http://schemas.openxmlformats.org/drawingml/2006/table">
            <a:tbl>
              <a:tblPr firstRow="1" bandRow="1">
                <a:tableStyleId>{5C22544A-7EE6-4342-B048-85BDC9FD1C3A}</a:tableStyleId>
              </a:tblPr>
              <a:tblGrid>
                <a:gridCol w="1309250">
                  <a:extLst>
                    <a:ext uri="{9D8B030D-6E8A-4147-A177-3AD203B41FA5}">
                      <a16:colId xmlns:a16="http://schemas.microsoft.com/office/drawing/2014/main" val="20000"/>
                    </a:ext>
                  </a:extLst>
                </a:gridCol>
                <a:gridCol w="1262444">
                  <a:extLst>
                    <a:ext uri="{9D8B030D-6E8A-4147-A177-3AD203B41FA5}">
                      <a16:colId xmlns:a16="http://schemas.microsoft.com/office/drawing/2014/main" val="20001"/>
                    </a:ext>
                  </a:extLst>
                </a:gridCol>
                <a:gridCol w="3850496">
                  <a:extLst>
                    <a:ext uri="{9D8B030D-6E8A-4147-A177-3AD203B41FA5}">
                      <a16:colId xmlns:a16="http://schemas.microsoft.com/office/drawing/2014/main" val="20002"/>
                    </a:ext>
                  </a:extLst>
                </a:gridCol>
                <a:gridCol w="99229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364727">
                <a:tc>
                  <a:txBody>
                    <a:bodyPr/>
                    <a:lstStyle/>
                    <a:p>
                      <a:pPr algn="ctr" rtl="0" fontAlgn="ctr"/>
                      <a:r>
                        <a:rPr lang="es-MX" sz="1200" u="none" strike="noStrike" dirty="0">
                          <a:effectLst/>
                        </a:rPr>
                        <a:t>NOMBRE DEL </a:t>
                      </a:r>
                      <a:r>
                        <a:rPr lang="es-MX" sz="1200" u="none" strike="noStrike" dirty="0" smtClean="0">
                          <a:effectLst/>
                        </a:rPr>
                        <a:t>PROGRAMA</a:t>
                      </a:r>
                      <a:endParaRPr lang="es-MX" sz="1200" b="1" i="0" u="none" strike="noStrike" dirty="0">
                        <a:solidFill>
                          <a:srgbClr val="FFFFFF"/>
                        </a:solidFill>
                        <a:effectLst/>
                        <a:latin typeface="Calibri" panose="020F0502020204030204" pitchFamily="34" charset="0"/>
                      </a:endParaRPr>
                    </a:p>
                  </a:txBody>
                  <a:tcPr marL="8030" marR="8030" marT="8030" marB="0" anchor="ctr"/>
                </a:tc>
                <a:tc>
                  <a:txBody>
                    <a:bodyPr/>
                    <a:lstStyle/>
                    <a:p>
                      <a:pPr algn="ctr" rtl="0" fontAlgn="ctr"/>
                      <a:r>
                        <a:rPr lang="es-MX" sz="1200" u="none" strike="noStrike" dirty="0" smtClean="0">
                          <a:effectLst/>
                        </a:rPr>
                        <a:t>ACTIVIDADES</a:t>
                      </a:r>
                      <a:endParaRPr lang="es-MX" sz="1200" b="1" i="0" u="none" strike="noStrike" dirty="0">
                        <a:solidFill>
                          <a:srgbClr val="FFFFFF"/>
                        </a:solidFill>
                        <a:effectLst/>
                        <a:latin typeface="Calibri" panose="020F0502020204030204" pitchFamily="34" charset="0"/>
                      </a:endParaRPr>
                    </a:p>
                  </a:txBody>
                  <a:tcPr marL="8030" marR="8030" marT="8030" marB="0" anchor="ctr"/>
                </a:tc>
                <a:tc>
                  <a:txBody>
                    <a:bodyPr/>
                    <a:lstStyle/>
                    <a:p>
                      <a:pPr algn="ctr" rtl="0" fontAlgn="ctr"/>
                      <a:r>
                        <a:rPr lang="es-MX" sz="1200" u="none" strike="noStrike" dirty="0">
                          <a:effectLst/>
                        </a:rPr>
                        <a:t>DESCRIPCIÓN DE LA </a:t>
                      </a:r>
                      <a:r>
                        <a:rPr lang="es-MX" sz="1200" u="none" strike="noStrike" dirty="0" smtClean="0">
                          <a:effectLst/>
                        </a:rPr>
                        <a:t>ACTIVIDAD</a:t>
                      </a:r>
                      <a:endParaRPr lang="es-MX" sz="1200" b="1" i="0" u="none" strike="noStrike" dirty="0">
                        <a:solidFill>
                          <a:srgbClr val="FFFFFF"/>
                        </a:solidFill>
                        <a:effectLst/>
                        <a:latin typeface="Calibri" panose="020F0502020204030204" pitchFamily="34" charset="0"/>
                      </a:endParaRPr>
                    </a:p>
                  </a:txBody>
                  <a:tcPr marL="8030" marR="8030" marT="8030" marB="0" anchor="ctr"/>
                </a:tc>
                <a:tc>
                  <a:txBody>
                    <a:bodyPr/>
                    <a:lstStyle/>
                    <a:p>
                      <a:pPr algn="ctr" rtl="0" fontAlgn="ctr"/>
                      <a:r>
                        <a:rPr lang="es-MX" sz="1200" b="1" i="0" u="none" strike="noStrike" dirty="0" smtClean="0">
                          <a:solidFill>
                            <a:schemeClr val="lt1"/>
                          </a:solidFill>
                          <a:effectLst/>
                          <a:latin typeface="+mn-lt"/>
                        </a:rPr>
                        <a:t>META</a:t>
                      </a:r>
                      <a:r>
                        <a:rPr lang="es-MX" sz="1200" b="1" i="0" u="none" strike="noStrike" baseline="0" dirty="0" smtClean="0">
                          <a:solidFill>
                            <a:schemeClr val="lt1"/>
                          </a:solidFill>
                          <a:effectLst/>
                          <a:latin typeface="+mn-lt"/>
                        </a:rPr>
                        <a:t>  AL</a:t>
                      </a:r>
                    </a:p>
                    <a:p>
                      <a:pPr algn="ctr" rtl="0" fontAlgn="ctr"/>
                      <a:r>
                        <a:rPr lang="es-MX" sz="1200" b="1" i="0" u="none" strike="noStrike" baseline="0" dirty="0" smtClean="0">
                          <a:solidFill>
                            <a:schemeClr val="lt1"/>
                          </a:solidFill>
                          <a:effectLst/>
                          <a:latin typeface="+mn-lt"/>
                        </a:rPr>
                        <a:t> 2018</a:t>
                      </a:r>
                      <a:endParaRPr lang="es-MX" sz="1200" b="1" i="0" u="none" strike="noStrike" dirty="0" smtClean="0">
                        <a:solidFill>
                          <a:srgbClr val="FFFFFF"/>
                        </a:solidFill>
                        <a:effectLst/>
                        <a:latin typeface="Calibri" panose="020F0502020204030204" pitchFamily="34" charset="0"/>
                      </a:endParaRPr>
                    </a:p>
                  </a:txBody>
                  <a:tcPr marL="8030" marR="8030" marT="8030" marB="0" anchor="ctr"/>
                </a:tc>
                <a:tc>
                  <a:txBody>
                    <a:bodyPr/>
                    <a:lstStyle/>
                    <a:p>
                      <a:pPr algn="ctr" rtl="0" fontAlgn="ctr"/>
                      <a:r>
                        <a:rPr lang="es-MX" sz="1200" b="1" i="0" u="none" strike="noStrike" dirty="0" smtClean="0">
                          <a:solidFill>
                            <a:schemeClr val="lt1"/>
                          </a:solidFill>
                          <a:effectLst/>
                          <a:latin typeface="+mn-lt"/>
                        </a:rPr>
                        <a:t>META</a:t>
                      </a:r>
                      <a:r>
                        <a:rPr lang="es-MX" sz="1200" b="1" i="0" u="none" strike="noStrike" baseline="0" dirty="0" smtClean="0">
                          <a:solidFill>
                            <a:schemeClr val="lt1"/>
                          </a:solidFill>
                          <a:effectLst/>
                          <a:latin typeface="+mn-lt"/>
                        </a:rPr>
                        <a:t> DE ENERO A LA FECHA</a:t>
                      </a:r>
                    </a:p>
                    <a:p>
                      <a:pPr algn="ctr" rtl="0" fontAlgn="ctr"/>
                      <a:r>
                        <a:rPr lang="es-MX" sz="1200" b="1" i="0" u="none" strike="noStrike" baseline="0" dirty="0" smtClean="0">
                          <a:solidFill>
                            <a:schemeClr val="lt1"/>
                          </a:solidFill>
                          <a:effectLst/>
                          <a:latin typeface="+mn-lt"/>
                        </a:rPr>
                        <a:t>2019</a:t>
                      </a:r>
                      <a:endParaRPr lang="es-MX" sz="1200" b="1" i="0" u="none" strike="noStrike" dirty="0">
                        <a:solidFill>
                          <a:srgbClr val="FFFFFF"/>
                        </a:solidFill>
                        <a:effectLst/>
                        <a:latin typeface="Calibri" panose="020F0502020204030204" pitchFamily="34" charset="0"/>
                      </a:endParaRPr>
                    </a:p>
                  </a:txBody>
                  <a:tcPr marL="8030" marR="8030" marT="8030" marB="0" anchor="ctr"/>
                </a:tc>
                <a:extLst>
                  <a:ext uri="{0D108BD9-81ED-4DB2-BD59-A6C34878D82A}">
                    <a16:rowId xmlns:a16="http://schemas.microsoft.com/office/drawing/2014/main" val="10000"/>
                  </a:ext>
                </a:extLst>
              </a:tr>
              <a:tr h="658608">
                <a:tc rowSpan="6">
                  <a:txBody>
                    <a:bodyPr/>
                    <a:lstStyle/>
                    <a:p>
                      <a:pPr algn="ctr" rtl="0" fontAlgn="ctr"/>
                      <a:r>
                        <a:rPr lang="es-MX" sz="1200" u="none" strike="noStrike">
                          <a:effectLst/>
                          <a:latin typeface="Arial" panose="020B0604020202020204" pitchFamily="34" charset="0"/>
                          <a:cs typeface="Arial" panose="020B0604020202020204" pitchFamily="34" charset="0"/>
                        </a:rPr>
                        <a:t>Programa Institucional para la disminución de los índices de delincuencia en el municipio de Benito Juárez.</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rtl="0" fontAlgn="ctr"/>
                      <a:r>
                        <a:rPr lang="es-MX" sz="1200" u="none" strike="noStrike" dirty="0">
                          <a:effectLst/>
                          <a:latin typeface="Arial" panose="020B0604020202020204" pitchFamily="34" charset="0"/>
                          <a:cs typeface="Arial" panose="020B0604020202020204" pitchFamily="34" charset="0"/>
                        </a:rPr>
                        <a:t>Bitácora de Atención Policial (Código Águila)</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rtl="0" fontAlgn="ctr"/>
                      <a:r>
                        <a:rPr lang="es-MX" sz="1200" u="none" strike="noStrike" dirty="0">
                          <a:effectLst/>
                          <a:latin typeface="Arial" panose="020B0604020202020204" pitchFamily="34" charset="0"/>
                          <a:cs typeface="Arial" panose="020B0604020202020204" pitchFamily="34" charset="0"/>
                        </a:rPr>
                        <a:t>Visitas aleatorias de proximidad Social para prevenir el delito en  diferentes comercios, registrando las visitas en </a:t>
                      </a:r>
                      <a:r>
                        <a:rPr lang="es-MX" sz="1200" u="none" strike="noStrike" dirty="0" smtClean="0">
                          <a:effectLst/>
                          <a:latin typeface="Arial" panose="020B0604020202020204" pitchFamily="34" charset="0"/>
                          <a:cs typeface="Arial" panose="020B0604020202020204" pitchFamily="34" charset="0"/>
                        </a:rPr>
                        <a:t>bitácora.</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rtl="0" fontAlgn="ctr"/>
                      <a:r>
                        <a:rPr lang="es-MX" sz="1200" b="0" i="0" u="none" strike="noStrike" dirty="0" smtClean="0">
                          <a:solidFill>
                            <a:srgbClr val="000000"/>
                          </a:solidFill>
                          <a:effectLst/>
                          <a:latin typeface="Arial" panose="020B0604020202020204" pitchFamily="34" charset="0"/>
                          <a:cs typeface="Arial" panose="020B0604020202020204" pitchFamily="34" charset="0"/>
                        </a:rPr>
                        <a:t>372</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380</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extLst>
                  <a:ext uri="{0D108BD9-81ED-4DB2-BD59-A6C34878D82A}">
                    <a16:rowId xmlns:a16="http://schemas.microsoft.com/office/drawing/2014/main" val="10001"/>
                  </a:ext>
                </a:extLst>
              </a:tr>
              <a:tr h="658609">
                <a:tc vMerge="1">
                  <a:txBody>
                    <a:bodyPr/>
                    <a:lstStyle/>
                    <a:p>
                      <a:endParaRPr lang="es-MX"/>
                    </a:p>
                  </a:txBody>
                  <a:tcPr/>
                </a:tc>
                <a:tc>
                  <a:txBody>
                    <a:bodyPr/>
                    <a:lstStyle/>
                    <a:p>
                      <a:pPr algn="ctr" rtl="0" fontAlgn="ctr"/>
                      <a:r>
                        <a:rPr lang="es-MX" sz="1200" u="none" strike="noStrike">
                          <a:effectLst/>
                          <a:latin typeface="Arial" panose="020B0604020202020204" pitchFamily="34" charset="0"/>
                          <a:cs typeface="Arial" panose="020B0604020202020204" pitchFamily="34" charset="0"/>
                        </a:rPr>
                        <a:t>Operativo Centinela</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rtl="0" fontAlgn="ctr"/>
                      <a:r>
                        <a:rPr lang="es-MX" sz="1200" u="none" strike="noStrike" dirty="0">
                          <a:effectLst/>
                          <a:latin typeface="Arial" panose="020B0604020202020204" pitchFamily="34" charset="0"/>
                          <a:cs typeface="Arial" panose="020B0604020202020204" pitchFamily="34" charset="0"/>
                        </a:rPr>
                        <a:t>Realizar recorridos permanentes en zonas comerciales y bancarias, con personal pie tierra y </a:t>
                      </a:r>
                      <a:r>
                        <a:rPr lang="es-MX" sz="1200" u="none" strike="noStrike" dirty="0" err="1">
                          <a:effectLst/>
                          <a:latin typeface="Arial" panose="020B0604020202020204" pitchFamily="34" charset="0"/>
                          <a:cs typeface="Arial" panose="020B0604020202020204" pitchFamily="34" charset="0"/>
                        </a:rPr>
                        <a:t>radiopatrullas</a:t>
                      </a:r>
                      <a:r>
                        <a:rPr lang="es-MX" sz="1200" u="none" strike="noStrike" dirty="0">
                          <a:effectLst/>
                          <a:latin typeface="Arial" panose="020B0604020202020204" pitchFamily="34" charset="0"/>
                          <a:cs typeface="Arial" panose="020B0604020202020204" pitchFamily="34" charset="0"/>
                        </a:rPr>
                        <a:t>, fortaleciendo la presencia policial.</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652</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656</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extLst>
                  <a:ext uri="{0D108BD9-81ED-4DB2-BD59-A6C34878D82A}">
                    <a16:rowId xmlns:a16="http://schemas.microsoft.com/office/drawing/2014/main" val="10002"/>
                  </a:ext>
                </a:extLst>
              </a:tr>
              <a:tr h="658608">
                <a:tc vMerge="1">
                  <a:txBody>
                    <a:bodyPr/>
                    <a:lstStyle/>
                    <a:p>
                      <a:endParaRPr lang="es-MX"/>
                    </a:p>
                  </a:txBody>
                  <a:tcPr/>
                </a:tc>
                <a:tc>
                  <a:txBody>
                    <a:bodyPr/>
                    <a:lstStyle/>
                    <a:p>
                      <a:pPr algn="ctr" rtl="0" fontAlgn="ctr"/>
                      <a:r>
                        <a:rPr lang="es-MX" sz="1200" u="none" strike="noStrike" dirty="0">
                          <a:effectLst/>
                          <a:latin typeface="Arial" panose="020B0604020202020204" pitchFamily="34" charset="0"/>
                          <a:cs typeface="Arial" panose="020B0604020202020204" pitchFamily="34" charset="0"/>
                        </a:rPr>
                        <a:t>Dispositivo de Seguridad </a:t>
                      </a:r>
                      <a:br>
                        <a:rPr lang="es-MX" sz="1200" u="none" strike="noStrike" dirty="0">
                          <a:effectLst/>
                          <a:latin typeface="Arial" panose="020B0604020202020204" pitchFamily="34" charset="0"/>
                          <a:cs typeface="Arial" panose="020B0604020202020204" pitchFamily="34" charset="0"/>
                        </a:rPr>
                      </a:br>
                      <a:r>
                        <a:rPr lang="es-MX" sz="1200" u="none" strike="noStrike" dirty="0">
                          <a:effectLst/>
                          <a:latin typeface="Arial" panose="020B0604020202020204" pitchFamily="34" charset="0"/>
                          <a:cs typeface="Arial" panose="020B0604020202020204" pitchFamily="34" charset="0"/>
                        </a:rPr>
                        <a:t>Escuela Segura</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rtl="0" fontAlgn="ctr"/>
                      <a:r>
                        <a:rPr lang="es-MX" sz="1200" u="none" strike="noStrike" dirty="0">
                          <a:effectLst/>
                          <a:latin typeface="Arial" panose="020B0604020202020204" pitchFamily="34" charset="0"/>
                          <a:cs typeface="Arial" panose="020B0604020202020204" pitchFamily="34" charset="0"/>
                        </a:rPr>
                        <a:t>Recorridos constantes en horarios de entrada y salida de estudiantes y zonas aledañas a las escuelas, para garantizar la seguridad estudiantil.</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729</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1,008</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extLst>
                  <a:ext uri="{0D108BD9-81ED-4DB2-BD59-A6C34878D82A}">
                    <a16:rowId xmlns:a16="http://schemas.microsoft.com/office/drawing/2014/main" val="10003"/>
                  </a:ext>
                </a:extLst>
              </a:tr>
              <a:tr h="809285">
                <a:tc vMerge="1">
                  <a:txBody>
                    <a:bodyPr/>
                    <a:lstStyle/>
                    <a:p>
                      <a:endParaRPr lang="es-MX"/>
                    </a:p>
                  </a:txBody>
                  <a:tcPr/>
                </a:tc>
                <a:tc>
                  <a:txBody>
                    <a:bodyPr/>
                    <a:lstStyle/>
                    <a:p>
                      <a:pPr algn="ctr" rtl="0" fontAlgn="ctr"/>
                      <a:r>
                        <a:rPr lang="es-MX" sz="1200" u="none" strike="noStrike" dirty="0" smtClean="0">
                          <a:effectLst/>
                          <a:latin typeface="Arial" panose="020B0604020202020204" pitchFamily="34" charset="0"/>
                          <a:cs typeface="Arial" panose="020B0604020202020204" pitchFamily="34" charset="0"/>
                        </a:rPr>
                        <a:t>Filtros  </a:t>
                      </a:r>
                      <a:r>
                        <a:rPr lang="es-MX" sz="1200" u="none" strike="noStrike" dirty="0">
                          <a:effectLst/>
                          <a:latin typeface="Arial" panose="020B0604020202020204" pitchFamily="34" charset="0"/>
                          <a:cs typeface="Arial" panose="020B0604020202020204" pitchFamily="34" charset="0"/>
                        </a:rPr>
                        <a:t>Inteligentes</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rtl="0" fontAlgn="ctr"/>
                      <a:r>
                        <a:rPr lang="es-MX" sz="1200" u="none" strike="noStrike" dirty="0">
                          <a:effectLst/>
                          <a:latin typeface="Arial" panose="020B0604020202020204" pitchFamily="34" charset="0"/>
                          <a:cs typeface="Arial" panose="020B0604020202020204" pitchFamily="34" charset="0"/>
                        </a:rPr>
                        <a:t>Mantener la vigilancia y presencia policial en los principales accesos de la ciudad, realizando revisiones aleatorias a vehículos que entran o salen de la ciudad.</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2,208</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484</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extLst>
                  <a:ext uri="{0D108BD9-81ED-4DB2-BD59-A6C34878D82A}">
                    <a16:rowId xmlns:a16="http://schemas.microsoft.com/office/drawing/2014/main" val="10004"/>
                  </a:ext>
                </a:extLst>
              </a:tr>
              <a:tr h="831009">
                <a:tc vMerge="1">
                  <a:txBody>
                    <a:bodyPr/>
                    <a:lstStyle/>
                    <a:p>
                      <a:endParaRPr lang="es-MX"/>
                    </a:p>
                  </a:txBody>
                  <a:tcPr/>
                </a:tc>
                <a:tc>
                  <a:txBody>
                    <a:bodyPr/>
                    <a:lstStyle/>
                    <a:p>
                      <a:pPr algn="ctr" rtl="0" fontAlgn="ctr"/>
                      <a:r>
                        <a:rPr lang="es-MX" sz="1200" u="none" strike="noStrike" dirty="0">
                          <a:effectLst/>
                          <a:latin typeface="Arial" panose="020B0604020202020204" pitchFamily="34" charset="0"/>
                          <a:cs typeface="Arial" panose="020B0604020202020204" pitchFamily="34" charset="0"/>
                        </a:rPr>
                        <a:t>Operativos Especiales de Seguridad </a:t>
                      </a:r>
                      <a:r>
                        <a:rPr lang="es-MX" sz="1200" u="none" strike="noStrike" dirty="0" smtClean="0">
                          <a:effectLst/>
                          <a:latin typeface="Arial" panose="020B0604020202020204" pitchFamily="34" charset="0"/>
                          <a:cs typeface="Arial" panose="020B0604020202020204" pitchFamily="34" charset="0"/>
                        </a:rPr>
                        <a:t>  (</a:t>
                      </a:r>
                      <a:r>
                        <a:rPr lang="es-MX" sz="1200" u="none" strike="noStrike" dirty="0">
                          <a:effectLst/>
                          <a:latin typeface="Arial" panose="020B0604020202020204" pitchFamily="34" charset="0"/>
                          <a:cs typeface="Arial" panose="020B0604020202020204" pitchFamily="34" charset="0"/>
                        </a:rPr>
                        <a:t>OE'S)</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rtl="0" fontAlgn="ctr"/>
                      <a:r>
                        <a:rPr lang="es-MX" sz="1200" u="none" strike="noStrike" dirty="0">
                          <a:effectLst/>
                          <a:latin typeface="Arial" panose="020B0604020202020204" pitchFamily="34" charset="0"/>
                          <a:cs typeface="Arial" panose="020B0604020202020204" pitchFamily="34" charset="0"/>
                        </a:rPr>
                        <a:t>Realizar recorridos en lugares donde se detecte </a:t>
                      </a:r>
                      <a:r>
                        <a:rPr lang="es-MX" sz="1200" u="none" strike="noStrike" dirty="0" smtClean="0">
                          <a:effectLst/>
                          <a:latin typeface="Arial" panose="020B0604020202020204" pitchFamily="34" charset="0"/>
                          <a:cs typeface="Arial" panose="020B0604020202020204" pitchFamily="34" charset="0"/>
                        </a:rPr>
                        <a:t>aglomeración </a:t>
                      </a:r>
                      <a:r>
                        <a:rPr lang="es-MX" sz="1200" u="none" strike="noStrike" dirty="0">
                          <a:effectLst/>
                          <a:latin typeface="Arial" panose="020B0604020202020204" pitchFamily="34" charset="0"/>
                          <a:cs typeface="Arial" panose="020B0604020202020204" pitchFamily="34" charset="0"/>
                        </a:rPr>
                        <a:t>de personas para la celebración de eventos sociales, con el fin de mantener la paz social y el orden público.</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900</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672</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extLst>
                  <a:ext uri="{0D108BD9-81ED-4DB2-BD59-A6C34878D82A}">
                    <a16:rowId xmlns:a16="http://schemas.microsoft.com/office/drawing/2014/main" val="10005"/>
                  </a:ext>
                </a:extLst>
              </a:tr>
              <a:tr h="495743">
                <a:tc vMerge="1">
                  <a:txBody>
                    <a:bodyPr/>
                    <a:lstStyle/>
                    <a:p>
                      <a:endParaRPr lang="es-MX"/>
                    </a:p>
                  </a:txBody>
                  <a:tcPr/>
                </a:tc>
                <a:tc>
                  <a:txBody>
                    <a:bodyPr/>
                    <a:lstStyle/>
                    <a:p>
                      <a:pPr algn="ctr" rtl="0" fontAlgn="ctr"/>
                      <a:r>
                        <a:rPr lang="es-MX" sz="1200" u="none" strike="noStrike">
                          <a:effectLst/>
                          <a:latin typeface="Arial" panose="020B0604020202020204" pitchFamily="34" charset="0"/>
                          <a:cs typeface="Arial" panose="020B0604020202020204" pitchFamily="34" charset="0"/>
                        </a:rPr>
                        <a:t>Operativos Regiones Seguras</a:t>
                      </a:r>
                      <a:endParaRPr lang="es-MX" sz="1200" b="0" i="0" u="none" strike="noStrike">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rtl="0" fontAlgn="ctr"/>
                      <a:r>
                        <a:rPr lang="es-MX" sz="1200" u="none" strike="noStrike" dirty="0">
                          <a:effectLst/>
                          <a:latin typeface="Arial" panose="020B0604020202020204" pitchFamily="34" charset="0"/>
                          <a:cs typeface="Arial" panose="020B0604020202020204" pitchFamily="34" charset="0"/>
                        </a:rPr>
                        <a:t>Fortalecer el patrullaje en las zonas del Municipio con mayor incidencia delictiva.</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2,190</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tc>
                  <a:txBody>
                    <a:bodyPr/>
                    <a:lstStyle/>
                    <a:p>
                      <a:pPr marL="0" algn="ctr" defTabSz="914400" rtl="0" eaLnBrk="1" fontAlgn="ctr" latinLnBrk="0" hangingPunct="1"/>
                      <a:r>
                        <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rPr>
                        <a:t>226</a:t>
                      </a:r>
                      <a:endParaRPr lang="es-MX"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030" marR="8030" marT="8030" marB="0" anchor="ctr"/>
                </a:tc>
                <a:extLst>
                  <a:ext uri="{0D108BD9-81ED-4DB2-BD59-A6C34878D82A}">
                    <a16:rowId xmlns:a16="http://schemas.microsoft.com/office/drawing/2014/main" val="10006"/>
                  </a:ext>
                </a:extLst>
              </a:tr>
            </a:tbl>
          </a:graphicData>
        </a:graphic>
      </p:graphicFrame>
      <p:pic>
        <p:nvPicPr>
          <p:cNvPr id="9" name="Imagen 8" descr="C:\Users\Usuario\Downloads\CONVOCATORIA EXTERNA ENERO 2019-01 (3).jpg"/>
          <p:cNvPicPr/>
          <p:nvPr/>
        </p:nvPicPr>
        <p:blipFill rotWithShape="1">
          <a:blip r:embed="rId3" cstate="print">
            <a:extLst>
              <a:ext uri="{28A0092B-C50C-407E-A947-70E740481C1C}">
                <a14:useLocalDpi xmlns:a14="http://schemas.microsoft.com/office/drawing/2010/main" val="0"/>
              </a:ext>
            </a:extLst>
          </a:blip>
          <a:srcRect l="11257" t="606" r="34599" b="92813"/>
          <a:stretch/>
        </p:blipFill>
        <p:spPr bwMode="auto">
          <a:xfrm>
            <a:off x="244693" y="44624"/>
            <a:ext cx="5119395" cy="771762"/>
          </a:xfrm>
          <a:prstGeom prst="rect">
            <a:avLst/>
          </a:prstGeom>
          <a:noFill/>
          <a:ln>
            <a:noFill/>
          </a:ln>
          <a:extLst>
            <a:ext uri="{53640926-AAD7-44D8-BBD7-CCE9431645EC}">
              <a14:shadowObscured xmlns:a14="http://schemas.microsoft.com/office/drawing/2010/main"/>
            </a:ext>
          </a:extLst>
        </p:spPr>
      </p:pic>
      <p:sp>
        <p:nvSpPr>
          <p:cNvPr id="10" name="CuadroTexto 9"/>
          <p:cNvSpPr txBox="1"/>
          <p:nvPr/>
        </p:nvSpPr>
        <p:spPr>
          <a:xfrm>
            <a:off x="500610" y="836712"/>
            <a:ext cx="2847254" cy="246221"/>
          </a:xfrm>
          <a:prstGeom prst="rect">
            <a:avLst/>
          </a:prstGeom>
          <a:noFill/>
        </p:spPr>
        <p:txBody>
          <a:bodyPr wrap="none" rtlCol="0">
            <a:spAutoFit/>
          </a:bodyPr>
          <a:lstStyle/>
          <a:p>
            <a:r>
              <a:rPr lang="es-MX" sz="1000" b="1" dirty="0" smtClean="0">
                <a:latin typeface="Arial" panose="020B0604020202020204" pitchFamily="34" charset="0"/>
                <a:cs typeface="Arial" panose="020B0604020202020204" pitchFamily="34" charset="0"/>
              </a:rPr>
              <a:t>POLICÍA QUINTANA ROO, BENITO JUÁREZ</a:t>
            </a:r>
            <a:endParaRPr lang="es-MX"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88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0779" y="919575"/>
            <a:ext cx="93147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Anexo </a:t>
            </a:r>
            <a:r>
              <a:rPr lang="es-MX" sz="2000" b="1" dirty="0">
                <a:latin typeface="Arial" pitchFamily="34" charset="0"/>
                <a:ea typeface="Calibri" pitchFamily="34" charset="0"/>
                <a:cs typeface="Arial" pitchFamily="34" charset="0"/>
              </a:rPr>
              <a:t>E</a:t>
            </a:r>
            <a:endParaRPr lang="es-MX" sz="2000" b="1"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sz="2000" b="1" i="0" u="none" strike="noStrike" cap="none" normalizeH="0" baseline="0" dirty="0" smtClean="0">
                <a:ln>
                  <a:noFill/>
                </a:ln>
                <a:effectLst/>
                <a:latin typeface="Arial" pitchFamily="34" charset="0"/>
                <a:ea typeface="Calibri" pitchFamily="34" charset="0"/>
                <a:cs typeface="Arial" pitchFamily="34" charset="0"/>
              </a:rPr>
              <a:t>Dirección de prevención del Delito con la </a:t>
            </a:r>
            <a:r>
              <a:rPr lang="es-MX" sz="2000" b="1" dirty="0">
                <a:latin typeface="Arial" pitchFamily="34" charset="0"/>
                <a:ea typeface="Calibri" pitchFamily="34" charset="0"/>
                <a:cs typeface="Arial" pitchFamily="34" charset="0"/>
              </a:rPr>
              <a:t>P</a:t>
            </a:r>
            <a:r>
              <a:rPr kumimoji="0" lang="es-MX" sz="2000" b="1" i="0" u="none" strike="noStrike" cap="none" normalizeH="0" baseline="0" dirty="0" smtClean="0">
                <a:ln>
                  <a:noFill/>
                </a:ln>
                <a:effectLst/>
                <a:latin typeface="Arial" pitchFamily="34" charset="0"/>
                <a:ea typeface="Calibri" pitchFamily="34" charset="0"/>
                <a:cs typeface="Arial" pitchFamily="34" charset="0"/>
              </a:rPr>
              <a:t>articipación</a:t>
            </a:r>
            <a:r>
              <a:rPr kumimoji="0" lang="es-MX" sz="2000" b="1" i="0" u="none" strike="noStrike" cap="none" normalizeH="0" dirty="0" smtClean="0">
                <a:ln>
                  <a:noFill/>
                </a:ln>
                <a:effectLst/>
                <a:latin typeface="Arial" pitchFamily="34" charset="0"/>
                <a:ea typeface="Calibri" pitchFamily="34" charset="0"/>
                <a:cs typeface="Arial" pitchFamily="34" charset="0"/>
              </a:rPr>
              <a:t> Ciudadana</a:t>
            </a:r>
            <a:endParaRPr kumimoji="0" lang="es-MX" sz="2000" b="1" i="0" u="none" strike="noStrike" cap="none" normalizeH="0" baseline="0" dirty="0" smtClean="0">
              <a:ln>
                <a:noFill/>
              </a:ln>
              <a:effectLst/>
              <a:latin typeface="Arial" pitchFamily="34" charset="0"/>
              <a:ea typeface="Calibri" pitchFamily="34" charset="0"/>
              <a:cs typeface="Arial" pitchFamily="34" charset="0"/>
            </a:endParaRPr>
          </a:p>
        </p:txBody>
      </p:sp>
      <p:sp>
        <p:nvSpPr>
          <p:cNvPr id="6" name="11 CuadroTexto"/>
          <p:cNvSpPr txBox="1"/>
          <p:nvPr/>
        </p:nvSpPr>
        <p:spPr>
          <a:xfrm>
            <a:off x="4716016" y="116632"/>
            <a:ext cx="4211960" cy="815608"/>
          </a:xfrm>
          <a:prstGeom prst="rect">
            <a:avLst/>
          </a:prstGeom>
          <a:noFill/>
        </p:spPr>
        <p:txBody>
          <a:bodyPr wrap="square" rtlCol="0">
            <a:spAutoFit/>
          </a:bodyPr>
          <a:lstStyle/>
          <a:p>
            <a:pPr algn="r"/>
            <a:r>
              <a:rPr lang="es-ES" sz="1400" dirty="0">
                <a:latin typeface="Tw Cen MT" pitchFamily="34" charset="0"/>
              </a:rPr>
              <a:t>1ra. </a:t>
            </a:r>
            <a:r>
              <a:rPr lang="es-ES" sz="1400" dirty="0" smtClean="0">
                <a:latin typeface="Tw Cen MT" pitchFamily="34" charset="0"/>
              </a:rPr>
              <a:t>Sesión </a:t>
            </a:r>
            <a:endParaRPr lang="es-ES" sz="1400" dirty="0">
              <a:latin typeface="Tw Cen MT" pitchFamily="34" charset="0"/>
            </a:endParaRPr>
          </a:p>
          <a:p>
            <a:pPr algn="r"/>
            <a:r>
              <a:rPr lang="es-ES" sz="1100" dirty="0">
                <a:latin typeface="Tw Cen MT" pitchFamily="34" charset="0"/>
              </a:rPr>
              <a:t>Primera Sesión Ordinaria del Subcomité</a:t>
            </a:r>
          </a:p>
          <a:p>
            <a:pPr algn="r"/>
            <a:r>
              <a:rPr lang="es-ES" sz="1100" dirty="0">
                <a:latin typeface="Tw Cen MT" pitchFamily="34" charset="0"/>
              </a:rPr>
              <a:t>Sectorial de Seguridad, y Paz </a:t>
            </a:r>
            <a:r>
              <a:rPr lang="es-ES" sz="1100" smtClean="0">
                <a:latin typeface="Tw Cen MT" pitchFamily="34" charset="0"/>
              </a:rPr>
              <a:t>Social 2019.</a:t>
            </a:r>
            <a:endParaRPr lang="es-ES" sz="1100" dirty="0">
              <a:latin typeface="Tw Cen MT" pitchFamily="34" charset="0"/>
            </a:endParaRPr>
          </a:p>
          <a:p>
            <a:pPr algn="r"/>
            <a:endParaRPr lang="es-ES" sz="1100" dirty="0">
              <a:latin typeface="Tw Cen MT" pitchFamily="34" charset="0"/>
            </a:endParaRP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b="65608"/>
          <a:stretch/>
        </p:blipFill>
        <p:spPr>
          <a:xfrm flipV="1">
            <a:off x="-9749" y="6017520"/>
            <a:ext cx="9144000" cy="867864"/>
          </a:xfrm>
          <a:prstGeom prst="rect">
            <a:avLst/>
          </a:prstGeom>
        </p:spPr>
      </p:pic>
      <p:graphicFrame>
        <p:nvGraphicFramePr>
          <p:cNvPr id="17" name="Tabla 16"/>
          <p:cNvGraphicFramePr>
            <a:graphicFrameLocks noGrp="1"/>
          </p:cNvGraphicFramePr>
          <p:nvPr>
            <p:extLst>
              <p:ext uri="{D42A27DB-BD31-4B8C-83A1-F6EECF244321}">
                <p14:modId xmlns:p14="http://schemas.microsoft.com/office/powerpoint/2010/main" val="3015285000"/>
              </p:ext>
            </p:extLst>
          </p:nvPr>
        </p:nvGraphicFramePr>
        <p:xfrm>
          <a:off x="419241" y="1725171"/>
          <a:ext cx="8458091" cy="4238360"/>
        </p:xfrm>
        <a:graphic>
          <a:graphicData uri="http://schemas.openxmlformats.org/drawingml/2006/table">
            <a:tbl>
              <a:tblPr firstRow="1" bandRow="1">
                <a:tableStyleId>{5C22544A-7EE6-4342-B048-85BDC9FD1C3A}</a:tableStyleId>
              </a:tblPr>
              <a:tblGrid>
                <a:gridCol w="2157899">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gridCol w="1061864">
                  <a:extLst>
                    <a:ext uri="{9D8B030D-6E8A-4147-A177-3AD203B41FA5}">
                      <a16:colId xmlns:a16="http://schemas.microsoft.com/office/drawing/2014/main" val="20002"/>
                    </a:ext>
                  </a:extLst>
                </a:gridCol>
                <a:gridCol w="1061864">
                  <a:extLst>
                    <a:ext uri="{9D8B030D-6E8A-4147-A177-3AD203B41FA5}">
                      <a16:colId xmlns:a16="http://schemas.microsoft.com/office/drawing/2014/main" val="3176617476"/>
                    </a:ext>
                  </a:extLst>
                </a:gridCol>
              </a:tblGrid>
              <a:tr h="364727">
                <a:tc>
                  <a:txBody>
                    <a:bodyPr/>
                    <a:lstStyle/>
                    <a:p>
                      <a:pPr algn="ctr" rtl="0" fontAlgn="ctr"/>
                      <a:r>
                        <a:rPr lang="es-MX" sz="1200" u="none" strike="noStrike" dirty="0" smtClean="0">
                          <a:effectLst/>
                        </a:rPr>
                        <a:t>NOMBRE DE LA ACTIVIDAD</a:t>
                      </a:r>
                      <a:endParaRPr lang="es-MX" sz="1200" b="1" i="0" u="none" strike="noStrike" dirty="0">
                        <a:solidFill>
                          <a:srgbClr val="FFFFFF"/>
                        </a:solidFill>
                        <a:effectLst/>
                        <a:latin typeface="Calibri" panose="020F0502020204030204" pitchFamily="34" charset="0"/>
                      </a:endParaRPr>
                    </a:p>
                  </a:txBody>
                  <a:tcPr marL="8030" marR="8030" marT="8030" marB="0" anchor="ctr"/>
                </a:tc>
                <a:tc>
                  <a:txBody>
                    <a:bodyPr/>
                    <a:lstStyle/>
                    <a:p>
                      <a:pPr algn="ctr" rtl="0" fontAlgn="ctr"/>
                      <a:r>
                        <a:rPr lang="es-MX" sz="1200" u="none" strike="noStrike" dirty="0">
                          <a:effectLst/>
                        </a:rPr>
                        <a:t>DESCRIPCIÓN DE LA </a:t>
                      </a:r>
                      <a:r>
                        <a:rPr lang="es-MX" sz="1200" u="none" strike="noStrike" dirty="0" smtClean="0">
                          <a:effectLst/>
                        </a:rPr>
                        <a:t>ACTIVIDAD</a:t>
                      </a:r>
                      <a:endParaRPr lang="es-MX" sz="1200" b="1" i="0" u="none" strike="noStrike" dirty="0">
                        <a:solidFill>
                          <a:srgbClr val="FFFFFF"/>
                        </a:solidFill>
                        <a:effectLst/>
                        <a:latin typeface="Calibri" panose="020F0502020204030204" pitchFamily="34" charset="0"/>
                      </a:endParaRPr>
                    </a:p>
                  </a:txBody>
                  <a:tcPr marL="8030" marR="8030" marT="8030" marB="0" anchor="ctr"/>
                </a:tc>
                <a:tc>
                  <a:txBody>
                    <a:bodyPr/>
                    <a:lstStyle/>
                    <a:p>
                      <a:pPr algn="ctr" rtl="0" fontAlgn="ctr"/>
                      <a:r>
                        <a:rPr lang="es-MX" sz="1200" b="1" i="0" u="none" strike="noStrike" dirty="0" smtClean="0">
                          <a:solidFill>
                            <a:schemeClr val="lt1"/>
                          </a:solidFill>
                          <a:effectLst/>
                          <a:latin typeface="+mn-lt"/>
                        </a:rPr>
                        <a:t>META  AL</a:t>
                      </a:r>
                    </a:p>
                    <a:p>
                      <a:pPr algn="ctr" rtl="0" fontAlgn="ctr"/>
                      <a:r>
                        <a:rPr lang="es-MX" sz="1200" b="1" i="0" u="none" strike="noStrike" dirty="0" smtClean="0">
                          <a:solidFill>
                            <a:schemeClr val="lt1"/>
                          </a:solidFill>
                          <a:effectLst/>
                          <a:latin typeface="+mn-lt"/>
                        </a:rPr>
                        <a:t>2019</a:t>
                      </a:r>
                      <a:endParaRPr lang="es-MX" sz="1200" b="1" i="0" u="none" strike="noStrike" dirty="0">
                        <a:solidFill>
                          <a:srgbClr val="FFFFFF"/>
                        </a:solidFill>
                        <a:effectLst/>
                        <a:latin typeface="Calibri" panose="020F0502020204030204" pitchFamily="34" charset="0"/>
                      </a:endParaRPr>
                    </a:p>
                  </a:txBody>
                  <a:tcPr marL="8030" marR="8030" marT="8030" marB="0" anchor="ctr"/>
                </a:tc>
                <a:tc>
                  <a:txBody>
                    <a:bodyPr/>
                    <a:lstStyle/>
                    <a:p>
                      <a:pPr algn="ctr" rtl="0" fontAlgn="ctr"/>
                      <a:r>
                        <a:rPr lang="es-MX" sz="1200" b="1" i="0" u="none" strike="noStrike" dirty="0" smtClean="0">
                          <a:solidFill>
                            <a:schemeClr val="lt1"/>
                          </a:solidFill>
                          <a:effectLst/>
                          <a:latin typeface="+mn-lt"/>
                        </a:rPr>
                        <a:t>META</a:t>
                      </a:r>
                      <a:r>
                        <a:rPr lang="es-MX" sz="1200" b="1" i="0" u="none" strike="noStrike" baseline="0" dirty="0" smtClean="0">
                          <a:solidFill>
                            <a:schemeClr val="lt1"/>
                          </a:solidFill>
                          <a:effectLst/>
                          <a:latin typeface="+mn-lt"/>
                        </a:rPr>
                        <a:t> DE ENERO A LA FECHA</a:t>
                      </a:r>
                    </a:p>
                    <a:p>
                      <a:pPr algn="ctr" rtl="0" fontAlgn="ctr"/>
                      <a:r>
                        <a:rPr lang="es-MX" sz="1200" b="1" i="0" u="none" strike="noStrike" baseline="0" dirty="0" smtClean="0">
                          <a:solidFill>
                            <a:schemeClr val="lt1"/>
                          </a:solidFill>
                          <a:effectLst/>
                          <a:latin typeface="+mn-lt"/>
                        </a:rPr>
                        <a:t>2019</a:t>
                      </a:r>
                      <a:endParaRPr lang="es-MX" sz="1200" b="1" i="0" u="none" strike="noStrike" dirty="0">
                        <a:solidFill>
                          <a:srgbClr val="FFFFFF"/>
                        </a:solidFill>
                        <a:effectLst/>
                        <a:latin typeface="Calibri" panose="020F0502020204030204" pitchFamily="34" charset="0"/>
                      </a:endParaRPr>
                    </a:p>
                  </a:txBody>
                  <a:tcPr marL="8030" marR="8030" marT="8030" marB="0" anchor="ctr"/>
                </a:tc>
                <a:extLst>
                  <a:ext uri="{0D108BD9-81ED-4DB2-BD59-A6C34878D82A}">
                    <a16:rowId xmlns:a16="http://schemas.microsoft.com/office/drawing/2014/main" val="10000"/>
                  </a:ext>
                </a:extLst>
              </a:tr>
              <a:tr h="6586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u="none" strike="noStrike" kern="1200" dirty="0" smtClean="0">
                          <a:solidFill>
                            <a:schemeClr val="dk1"/>
                          </a:solidFill>
                          <a:effectLst/>
                          <a:latin typeface="Arial" panose="020B0604020202020204" pitchFamily="34" charset="0"/>
                          <a:ea typeface="+mn-ea"/>
                          <a:cs typeface="Arial" panose="020B0604020202020204" pitchFamily="34" charset="0"/>
                        </a:rPr>
                        <a:t>Comités vecinales vive vecinal</a:t>
                      </a:r>
                    </a:p>
                    <a:p>
                      <a:pPr algn="ctr" rtl="0" fontAlgn="ct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Arial" panose="020B0604020202020204" pitchFamily="34" charset="0"/>
                          <a:cs typeface="Arial" panose="020B0604020202020204" pitchFamily="34" charset="0"/>
                        </a:rPr>
                        <a:t>Agrupaciones de 5 a 8 personas para realizar gestiones de su entorno en su comunidad a fin de mejorar la seguridad pública capacitándose en temas de prevención del delito cultura de la legalidad medidas de autoprotección y cultura de la paz</a:t>
                      </a:r>
                    </a:p>
                    <a:p>
                      <a:pPr algn="ctr" rtl="0" fontAlgn="ct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rtl="0"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Arial" panose="020B0604020202020204" pitchFamily="34" charset="0"/>
                          <a:cs typeface="Arial" panose="020B0604020202020204" pitchFamily="34" charset="0"/>
                        </a:rPr>
                        <a:t>60 comités</a:t>
                      </a:r>
                    </a:p>
                  </a:txBody>
                  <a:tcPr marL="8030" marR="8030" marT="8030" marB="0" anchor="ctr"/>
                </a:tc>
                <a:extLst>
                  <a:ext uri="{0D108BD9-81ED-4DB2-BD59-A6C34878D82A}">
                    <a16:rowId xmlns:a16="http://schemas.microsoft.com/office/drawing/2014/main" val="10001"/>
                  </a:ext>
                </a:extLst>
              </a:tr>
              <a:tr h="6298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Arial" panose="020B0604020202020204" pitchFamily="34" charset="0"/>
                          <a:cs typeface="Arial" panose="020B0604020202020204" pitchFamily="34" charset="0"/>
                        </a:rPr>
                        <a:t>Escuela segura</a:t>
                      </a:r>
                    </a:p>
                    <a:p>
                      <a:pPr algn="ctr" rtl="0" fontAlgn="ct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Arial" panose="020B0604020202020204" pitchFamily="34" charset="0"/>
                          <a:cs typeface="Arial" panose="020B0604020202020204" pitchFamily="34" charset="0"/>
                        </a:rPr>
                        <a:t>Pláticas a escuelas de todos los niveles educativos desde preescolar hasta universitario con temas de prevención del delito medidas de autoprotección, cultura de la legalidad, cultura de la paz, tales como acoso escolar, prevención de la violencia familiar y de género</a:t>
                      </a:r>
                    </a:p>
                    <a:p>
                      <a:pPr algn="ctr" rtl="0" fontAlgn="ct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a:r>
                        <a:rPr lang="es-MX" sz="1400" dirty="0" smtClean="0">
                          <a:latin typeface="Arial" panose="020B0604020202020204" pitchFamily="34" charset="0"/>
                          <a:cs typeface="Arial" panose="020B0604020202020204" pitchFamily="34" charset="0"/>
                        </a:rPr>
                        <a:t>300</a:t>
                      </a:r>
                      <a:endParaRPr lang="es-MX" sz="1400" dirty="0">
                        <a:latin typeface="Arial" panose="020B0604020202020204" pitchFamily="34" charset="0"/>
                        <a:cs typeface="Arial" panose="020B0604020202020204" pitchFamily="34" charset="0"/>
                      </a:endParaRPr>
                    </a:p>
                  </a:txBody>
                  <a:tcPr marL="8030" marR="8030" marT="8030" marB="0" anchor="ctr"/>
                </a:tc>
                <a:tc>
                  <a:txBody>
                    <a:bodyPr/>
                    <a:lstStyle/>
                    <a:p>
                      <a:pPr algn="ctr"/>
                      <a:r>
                        <a:rPr lang="es-MX" sz="1400" dirty="0" smtClean="0">
                          <a:latin typeface="Arial" panose="020B0604020202020204" pitchFamily="34" charset="0"/>
                          <a:cs typeface="Arial" panose="020B0604020202020204" pitchFamily="34" charset="0"/>
                        </a:rPr>
                        <a:t>139 Platicas</a:t>
                      </a:r>
                      <a:endParaRPr lang="es-MX" sz="1400" dirty="0">
                        <a:latin typeface="Arial" panose="020B0604020202020204" pitchFamily="34" charset="0"/>
                        <a:cs typeface="Arial" panose="020B0604020202020204" pitchFamily="34" charset="0"/>
                      </a:endParaRPr>
                    </a:p>
                  </a:txBody>
                  <a:tcPr marL="8030" marR="8030" marT="8030" marB="0" anchor="ctr"/>
                </a:tc>
                <a:extLst>
                  <a:ext uri="{0D108BD9-81ED-4DB2-BD59-A6C34878D82A}">
                    <a16:rowId xmlns:a16="http://schemas.microsoft.com/office/drawing/2014/main" val="10002"/>
                  </a:ext>
                </a:extLst>
              </a:tr>
              <a:tr h="6586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Arial" panose="020B0604020202020204" pitchFamily="34" charset="0"/>
                          <a:cs typeface="Arial" panose="020B0604020202020204" pitchFamily="34" charset="0"/>
                        </a:rPr>
                        <a:t>Vive negocio seguro</a:t>
                      </a:r>
                    </a:p>
                    <a:p>
                      <a:pPr algn="ctr" rtl="0" fontAlgn="ct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Arial" panose="020B0604020202020204" pitchFamily="34" charset="0"/>
                          <a:cs typeface="Arial" panose="020B0604020202020204" pitchFamily="34" charset="0"/>
                        </a:rPr>
                        <a:t>Pláticas a  negocios o empresas privadas en las que se comparte con los colaboradores información de prevención del delito como medidas de autoprotección para personas transeúntes, cultura de la legalidad, a través del reconocimiento del bando de gobierno y policía del municipio comunicación asertiva y manejo de conflictos. Equidad de género y prevención de la violencia contra las mujeres</a:t>
                      </a:r>
                    </a:p>
                    <a:p>
                      <a:pPr algn="ctr" rtl="0" fontAlgn="ct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8030" marR="8030" marT="8030" marB="0" anchor="ctr"/>
                </a:tc>
                <a:tc>
                  <a:txBody>
                    <a:bodyPr/>
                    <a:lstStyle/>
                    <a:p>
                      <a:pPr algn="ctr"/>
                      <a:r>
                        <a:rPr lang="es-MX" sz="1400" dirty="0" smtClean="0">
                          <a:latin typeface="Arial" panose="020B0604020202020204" pitchFamily="34" charset="0"/>
                          <a:cs typeface="Arial" panose="020B0604020202020204" pitchFamily="34" charset="0"/>
                        </a:rPr>
                        <a:t>100</a:t>
                      </a:r>
                      <a:endParaRPr lang="es-MX" sz="1400" dirty="0">
                        <a:latin typeface="Arial" panose="020B0604020202020204" pitchFamily="34" charset="0"/>
                        <a:cs typeface="Arial" panose="020B0604020202020204" pitchFamily="34" charset="0"/>
                      </a:endParaRPr>
                    </a:p>
                  </a:txBody>
                  <a:tcPr marL="8030" marR="8030" marT="8030" marB="0" anchor="ctr"/>
                </a:tc>
                <a:tc>
                  <a:txBody>
                    <a:bodyPr/>
                    <a:lstStyle/>
                    <a:p>
                      <a:pPr algn="ctr"/>
                      <a:r>
                        <a:rPr lang="es-MX" sz="1400" dirty="0" smtClean="0">
                          <a:latin typeface="Arial" panose="020B0604020202020204" pitchFamily="34" charset="0"/>
                          <a:cs typeface="Arial" panose="020B0604020202020204" pitchFamily="34" charset="0"/>
                        </a:rPr>
                        <a:t>26</a:t>
                      </a:r>
                      <a:r>
                        <a:rPr lang="es-MX" sz="1400" baseline="0" dirty="0" smtClean="0">
                          <a:latin typeface="Arial" panose="020B0604020202020204" pitchFamily="34" charset="0"/>
                          <a:cs typeface="Arial" panose="020B0604020202020204" pitchFamily="34" charset="0"/>
                        </a:rPr>
                        <a:t> Platicas</a:t>
                      </a:r>
                      <a:endParaRPr lang="es-MX" sz="1400" dirty="0">
                        <a:latin typeface="Arial" panose="020B0604020202020204" pitchFamily="34" charset="0"/>
                        <a:cs typeface="Arial" panose="020B0604020202020204" pitchFamily="34" charset="0"/>
                      </a:endParaRPr>
                    </a:p>
                  </a:txBody>
                  <a:tcPr marL="8030" marR="8030" marT="8030" marB="0" anchor="ctr"/>
                </a:tc>
                <a:extLst>
                  <a:ext uri="{0D108BD9-81ED-4DB2-BD59-A6C34878D82A}">
                    <a16:rowId xmlns:a16="http://schemas.microsoft.com/office/drawing/2014/main" val="10003"/>
                  </a:ext>
                </a:extLst>
              </a:tr>
            </a:tbl>
          </a:graphicData>
        </a:graphic>
      </p:graphicFrame>
      <p:pic>
        <p:nvPicPr>
          <p:cNvPr id="9" name="Imagen 8" descr="C:\Users\Usuario\Downloads\CONVOCATORIA EXTERNA ENERO 2019-01 (3).jpg"/>
          <p:cNvPicPr/>
          <p:nvPr/>
        </p:nvPicPr>
        <p:blipFill rotWithShape="1">
          <a:blip r:embed="rId3" cstate="print">
            <a:extLst>
              <a:ext uri="{28A0092B-C50C-407E-A947-70E740481C1C}">
                <a14:useLocalDpi xmlns:a14="http://schemas.microsoft.com/office/drawing/2010/main" val="0"/>
              </a:ext>
            </a:extLst>
          </a:blip>
          <a:srcRect l="11257" t="606" r="34599" b="92813"/>
          <a:stretch/>
        </p:blipFill>
        <p:spPr bwMode="auto">
          <a:xfrm>
            <a:off x="251520" y="18373"/>
            <a:ext cx="5119395" cy="771762"/>
          </a:xfrm>
          <a:prstGeom prst="rect">
            <a:avLst/>
          </a:prstGeom>
          <a:noFill/>
          <a:ln>
            <a:noFill/>
          </a:ln>
          <a:extLst>
            <a:ext uri="{53640926-AAD7-44D8-BBD7-CCE9431645EC}">
              <a14:shadowObscured xmlns:a14="http://schemas.microsoft.com/office/drawing/2010/main"/>
            </a:ext>
          </a:extLst>
        </p:spPr>
      </p:pic>
      <p:sp>
        <p:nvSpPr>
          <p:cNvPr id="10" name="CuadroTexto 9"/>
          <p:cNvSpPr txBox="1"/>
          <p:nvPr/>
        </p:nvSpPr>
        <p:spPr>
          <a:xfrm>
            <a:off x="500610" y="836712"/>
            <a:ext cx="2847254" cy="246221"/>
          </a:xfrm>
          <a:prstGeom prst="rect">
            <a:avLst/>
          </a:prstGeom>
          <a:noFill/>
        </p:spPr>
        <p:txBody>
          <a:bodyPr wrap="none" rtlCol="0">
            <a:spAutoFit/>
          </a:bodyPr>
          <a:lstStyle/>
          <a:p>
            <a:r>
              <a:rPr lang="es-MX" sz="1000" b="1" dirty="0" smtClean="0">
                <a:latin typeface="Arial" panose="020B0604020202020204" pitchFamily="34" charset="0"/>
                <a:cs typeface="Arial" panose="020B0604020202020204" pitchFamily="34" charset="0"/>
              </a:rPr>
              <a:t>POLICÍA QUINTANA ROO, BENITO JUÁREZ</a:t>
            </a:r>
            <a:endParaRPr lang="es-MX"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7032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1198</Words>
  <Application>Microsoft Office PowerPoint</Application>
  <PresentationFormat>Presentación en pantalla (4:3)</PresentationFormat>
  <Paragraphs>254</Paragraphs>
  <Slides>10</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Tw Cen MT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direc_admin</dc:creator>
  <cp:lastModifiedBy>Usuario de Windows</cp:lastModifiedBy>
  <cp:revision>153</cp:revision>
  <cp:lastPrinted>2019-03-25T17:04:42Z</cp:lastPrinted>
  <dcterms:created xsi:type="dcterms:W3CDTF">2015-03-05T15:14:50Z</dcterms:created>
  <dcterms:modified xsi:type="dcterms:W3CDTF">2019-03-26T16:57:00Z</dcterms:modified>
</cp:coreProperties>
</file>