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1"/>
  </p:sldMasterIdLst>
  <p:sldIdLst>
    <p:sldId id="256" r:id="rId2"/>
    <p:sldId id="260" r:id="rId3"/>
    <p:sldId id="262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04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778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9884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6311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4994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553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9332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995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8168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60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2264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0066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206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567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104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71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0DF38-2FF8-4401-B1CC-91DC15C62D5A}" type="datetimeFigureOut">
              <a:rPr lang="es-MX" smtClean="0"/>
              <a:t>28/03/2019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65D81E-13F2-4FA1-8731-361D8E9E29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11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19" y="107732"/>
            <a:ext cx="9289378" cy="872571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44682" y="819249"/>
            <a:ext cx="10515600" cy="615176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PROYECTOS NORMATIVOS EN PROCESO</a:t>
            </a:r>
            <a:r>
              <a:rPr lang="es-MX" dirty="0">
                <a:solidFill>
                  <a:srgbClr val="0070C0"/>
                </a:solidFill>
              </a:rPr>
              <a:t/>
            </a:r>
            <a:br>
              <a:rPr lang="es-MX" dirty="0">
                <a:solidFill>
                  <a:srgbClr val="0070C0"/>
                </a:solidFill>
              </a:rPr>
            </a:br>
            <a:endParaRPr lang="es-MX" dirty="0">
              <a:solidFill>
                <a:srgbClr val="0070C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980303"/>
            <a:ext cx="10515600" cy="565115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s-ES_tradnl" dirty="0" smtClean="0"/>
          </a:p>
          <a:p>
            <a:pPr marL="0" indent="0" algn="just">
              <a:buNone/>
            </a:pPr>
            <a:endParaRPr lang="es-ES_tradnl" dirty="0" smtClean="0"/>
          </a:p>
          <a:p>
            <a:pPr marL="0" lvl="0" indent="0" algn="just">
              <a:buNone/>
            </a:pPr>
            <a:r>
              <a:rPr lang="es-ES_tradnl" sz="1600" b="1" dirty="0" smtClean="0"/>
              <a:t>1. REGLAMENTO </a:t>
            </a:r>
            <a:r>
              <a:rPr lang="es-ES_tradnl" sz="1600" b="1" dirty="0"/>
              <a:t>DE LOS SERVICIOS DE SEGURIDAD PRIVADA DEL ESTADO DE QUINTANA ROO</a:t>
            </a:r>
            <a:r>
              <a:rPr lang="es-ES_tradnl" sz="1600" b="1" dirty="0" smtClean="0"/>
              <a:t>.</a:t>
            </a:r>
          </a:p>
          <a:p>
            <a:pPr marL="719138" indent="-269875"/>
            <a:r>
              <a:rPr lang="es-ES_tradnl" sz="1600" dirty="0" smtClean="0"/>
              <a:t>Data </a:t>
            </a:r>
            <a:r>
              <a:rPr lang="es-ES_tradnl" sz="1600" dirty="0"/>
              <a:t>del año </a:t>
            </a:r>
            <a:r>
              <a:rPr lang="es-ES_tradnl" sz="1600" b="1" dirty="0"/>
              <a:t>2005</a:t>
            </a:r>
            <a:endParaRPr lang="es-MX" sz="1600" dirty="0"/>
          </a:p>
          <a:p>
            <a:pPr marL="719138" indent="-269875"/>
            <a:r>
              <a:rPr lang="es-ES_tradnl" sz="1600" b="1" dirty="0" smtClean="0"/>
              <a:t>Origen</a:t>
            </a:r>
            <a:r>
              <a:rPr lang="es-ES_tradnl" sz="1600" dirty="0"/>
              <a:t>: </a:t>
            </a:r>
            <a:r>
              <a:rPr lang="es-ES_tradnl" sz="1600" dirty="0" smtClean="0"/>
              <a:t>Ley General y Ley </a:t>
            </a:r>
            <a:r>
              <a:rPr lang="es-ES_tradnl" sz="1600" dirty="0"/>
              <a:t>de Seguridad Pública del Estado de Quintana Roo</a:t>
            </a:r>
            <a:r>
              <a:rPr lang="es-ES_tradnl" sz="1600" dirty="0" smtClean="0"/>
              <a:t>. </a:t>
            </a:r>
            <a:r>
              <a:rPr lang="es-ES_tradnl" sz="1600" b="1" dirty="0" smtClean="0"/>
              <a:t>SEGURIDAD PRIVADA</a:t>
            </a:r>
            <a:endParaRPr lang="es-MX" sz="1600" b="1" dirty="0"/>
          </a:p>
          <a:p>
            <a:pPr marL="719138" indent="-269875"/>
            <a:r>
              <a:rPr lang="es-ES_tradnl" sz="1600" b="1" dirty="0" smtClean="0"/>
              <a:t>Objeto</a:t>
            </a:r>
            <a:r>
              <a:rPr lang="es-ES_tradnl" sz="1600" b="1" dirty="0"/>
              <a:t>:</a:t>
            </a:r>
            <a:r>
              <a:rPr lang="es-ES_tradnl" sz="1600" dirty="0"/>
              <a:t> Regular el funcionamiento de las empresas de seguridad privada</a:t>
            </a:r>
            <a:r>
              <a:rPr lang="es-ES_tradnl" sz="1600" dirty="0" smtClean="0"/>
              <a:t>.</a:t>
            </a:r>
            <a:endParaRPr lang="es-ES_tradnl" sz="1600" b="1" dirty="0" smtClean="0"/>
          </a:p>
          <a:p>
            <a:pPr marL="0" indent="0" algn="just">
              <a:buNone/>
            </a:pPr>
            <a:r>
              <a:rPr lang="es-ES_tradnl" sz="1600" b="1" dirty="0" smtClean="0"/>
              <a:t>2. REGLAMENTO </a:t>
            </a:r>
            <a:r>
              <a:rPr lang="es-ES_tradnl" sz="1600" b="1" dirty="0"/>
              <a:t>DE </a:t>
            </a:r>
            <a:r>
              <a:rPr lang="es-ES_tradnl" sz="1600" b="1" dirty="0" smtClean="0"/>
              <a:t>TRÁNSITO </a:t>
            </a:r>
            <a:r>
              <a:rPr lang="es-ES_tradnl" sz="1600" b="1" dirty="0"/>
              <a:t>DEL ESTADO DE QUINTANA </a:t>
            </a:r>
            <a:r>
              <a:rPr lang="es-ES_tradnl" sz="1600" b="1" dirty="0" smtClean="0"/>
              <a:t>ROO.</a:t>
            </a:r>
          </a:p>
          <a:p>
            <a:pPr marL="719138" indent="-269875"/>
            <a:r>
              <a:rPr lang="es-ES_tradnl" sz="1600" dirty="0" smtClean="0"/>
              <a:t>Data </a:t>
            </a:r>
            <a:r>
              <a:rPr lang="es-ES_tradnl" sz="1600" dirty="0"/>
              <a:t>del año </a:t>
            </a:r>
            <a:r>
              <a:rPr lang="es-ES_tradnl" sz="1600" b="1" dirty="0"/>
              <a:t>1991</a:t>
            </a:r>
            <a:endParaRPr lang="es-MX" sz="1600" dirty="0"/>
          </a:p>
          <a:p>
            <a:pPr marL="719138" indent="-269875"/>
            <a:r>
              <a:rPr lang="es-ES_tradnl" sz="1600" b="1" dirty="0"/>
              <a:t>Origen:</a:t>
            </a:r>
            <a:r>
              <a:rPr lang="es-ES_tradnl" sz="1600" dirty="0"/>
              <a:t> Reforma a la Ley de Movilidad del estado de Quintana </a:t>
            </a:r>
            <a:r>
              <a:rPr lang="es-ES_tradnl" sz="1600" dirty="0" smtClean="0"/>
              <a:t>Roo. </a:t>
            </a:r>
            <a:r>
              <a:rPr lang="es-ES_tradnl" sz="1600" b="1" dirty="0" smtClean="0"/>
              <a:t>TRÁNSITO Y VIALIDAD.</a:t>
            </a:r>
            <a:endParaRPr lang="es-MX" sz="1600" dirty="0"/>
          </a:p>
          <a:p>
            <a:pPr marL="719138" indent="-269875"/>
            <a:r>
              <a:rPr lang="es-ES_tradnl" sz="1600" b="1" dirty="0"/>
              <a:t>Objeto: </a:t>
            </a:r>
            <a:r>
              <a:rPr lang="es-ES_tradnl" sz="1600" dirty="0"/>
              <a:t>  Reglamentar lo correspondiente al estacionamiento de vehículos y el tránsito en las vías públicas abiertas a circulación en el estado de Quintana Roo</a:t>
            </a:r>
            <a:r>
              <a:rPr lang="es-ES_tradnl" sz="1600" dirty="0" smtClean="0"/>
              <a:t>.</a:t>
            </a:r>
          </a:p>
          <a:p>
            <a:pPr marL="0" indent="0" algn="just">
              <a:buNone/>
            </a:pPr>
            <a:r>
              <a:rPr lang="es-MX" sz="1600" b="1" dirty="0" smtClean="0"/>
              <a:t>3. REGLAMENTO </a:t>
            </a:r>
            <a:r>
              <a:rPr lang="es-MX" sz="1600" b="1" dirty="0"/>
              <a:t>DE LOS CENTROS PENITENCIARIOS DEL ESTADO DE QUINTANA ROO.</a:t>
            </a:r>
          </a:p>
          <a:p>
            <a:pPr marL="719138" indent="-269875"/>
            <a:r>
              <a:rPr lang="es-ES_tradnl" sz="1600" dirty="0"/>
              <a:t>No existe normatividad vigente.</a:t>
            </a:r>
            <a:endParaRPr lang="es-MX" sz="1600" dirty="0"/>
          </a:p>
          <a:p>
            <a:pPr marL="719138" indent="-269875"/>
            <a:r>
              <a:rPr lang="es-ES_tradnl" sz="1600" b="1" dirty="0"/>
              <a:t>Origen:</a:t>
            </a:r>
            <a:r>
              <a:rPr lang="es-ES_tradnl" sz="1600" dirty="0"/>
              <a:t> Ley Nacional de Ejecución Penal, Ley General del Sistema Nacional de Seguridad Pública y Ley de Seguridad Pública del Estado de Quintana  Roo.</a:t>
            </a:r>
            <a:endParaRPr lang="es-MX" sz="1600" dirty="0"/>
          </a:p>
          <a:p>
            <a:pPr marL="719138" indent="-269875"/>
            <a:r>
              <a:rPr lang="es-ES_tradnl" sz="1600" b="1" dirty="0"/>
              <a:t>Objeto:</a:t>
            </a:r>
            <a:r>
              <a:rPr lang="es-ES_tradnl" sz="1600" dirty="0"/>
              <a:t> Regular la administración, organización y operación de los Centros Penitenciarios del Estado de Quintana Roo.</a:t>
            </a:r>
            <a:endParaRPr lang="es-MX" sz="1600" dirty="0"/>
          </a:p>
          <a:p>
            <a:pPr marL="719138" indent="-269875"/>
            <a:endParaRPr lang="es-MX" sz="1500" dirty="0"/>
          </a:p>
          <a:p>
            <a:pPr marL="0" indent="0" algn="just">
              <a:buNone/>
            </a:pPr>
            <a:endParaRPr lang="es-MX" sz="2100" b="1" dirty="0" smtClean="0"/>
          </a:p>
          <a:p>
            <a:pPr marL="0" indent="0" algn="just">
              <a:buNone/>
            </a:pPr>
            <a:endParaRPr lang="es-E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MX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952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19" y="0"/>
            <a:ext cx="9310254" cy="1184564"/>
          </a:xfrm>
          <a:prstGeom prst="rect">
            <a:avLst/>
          </a:prstGeom>
        </p:spPr>
      </p:pic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74518" y="980302"/>
            <a:ext cx="10515600" cy="566987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MX" sz="2000" b="1" dirty="0" smtClean="0"/>
              <a:t>4</a:t>
            </a:r>
            <a:r>
              <a:rPr lang="es-MX" sz="2000" b="1" dirty="0"/>
              <a:t>.</a:t>
            </a:r>
            <a:r>
              <a:rPr lang="es-MX" sz="1600" b="1" dirty="0"/>
              <a:t> </a:t>
            </a:r>
            <a:r>
              <a:rPr lang="es-ES_tradnl" sz="1600" b="1" dirty="0"/>
              <a:t>PROTOCOLO DE ACTUACIÓN POLICIAL EN MATERIA DE VIOLENCIA DE GÉNERO.</a:t>
            </a:r>
            <a:endParaRPr lang="es-ES" sz="1600" dirty="0"/>
          </a:p>
          <a:p>
            <a:pPr marL="719138" indent="-269875"/>
            <a:r>
              <a:rPr lang="es-ES_tradnl" sz="1600" dirty="0"/>
              <a:t>No existe normatividad alguna vigente.</a:t>
            </a:r>
            <a:endParaRPr lang="es-MX" sz="1600" dirty="0"/>
          </a:p>
          <a:p>
            <a:pPr marL="719138" indent="-269875" algn="just"/>
            <a:r>
              <a:rPr lang="es-ES_tradnl" sz="1600" b="1" dirty="0"/>
              <a:t>Origen:</a:t>
            </a:r>
            <a:r>
              <a:rPr lang="es-ES_tradnl" sz="1600" dirty="0"/>
              <a:t> La Ley General de Acceso de las Mujeres a una Vida Libre de Violencia; Ley General del Sistema Nacional de Seguridad Pública; Ley de Seguridad Pública del Estado de Quintana  Roo, y Ley de Acceso de las Mujeres a una Vida Libre de Violencia del Estado de Quintana Roo.</a:t>
            </a:r>
            <a:endParaRPr lang="es-MX" sz="1600" dirty="0"/>
          </a:p>
          <a:p>
            <a:pPr marL="719138" indent="-269875" algn="just"/>
            <a:r>
              <a:rPr lang="es-ES_tradnl" sz="1600" b="1" dirty="0"/>
              <a:t>Objeto: </a:t>
            </a:r>
            <a:r>
              <a:rPr lang="es-ES_tradnl" sz="1600" dirty="0"/>
              <a:t>Establecer de manera detallada, las acciones a seguir por parte del personal policial para dar atención de manera efectiva y eficaz  a víctimas de violencia familiar y de género, así como para establecer mecanismos de prevención de dichas conductas. </a:t>
            </a:r>
          </a:p>
          <a:p>
            <a:pPr marL="0" indent="0">
              <a:buNone/>
            </a:pPr>
            <a:r>
              <a:rPr lang="es-MX" sz="1600" b="1" dirty="0" smtClean="0"/>
              <a:t>5</a:t>
            </a:r>
            <a:r>
              <a:rPr lang="es-MX" sz="1600" b="1" dirty="0"/>
              <a:t>. </a:t>
            </a:r>
            <a:r>
              <a:rPr lang="es-MX" sz="1600" b="1" dirty="0" smtClean="0"/>
              <a:t>Reglamento, protocolo y lineamientos en </a:t>
            </a:r>
            <a:r>
              <a:rPr lang="es-MX" sz="1600" b="1" dirty="0"/>
              <a:t>Materia de Seguridad Técnica y Seguridad Interna.</a:t>
            </a:r>
          </a:p>
          <a:p>
            <a:pPr marL="719138" indent="-269875" algn="just"/>
            <a:r>
              <a:rPr lang="es-ES_tradnl" sz="1600" dirty="0"/>
              <a:t>No existe normatividad alguna vigente.</a:t>
            </a:r>
            <a:endParaRPr lang="es-MX" sz="1600" dirty="0"/>
          </a:p>
          <a:p>
            <a:pPr marL="719138" indent="-269875" algn="just"/>
            <a:r>
              <a:rPr lang="es-ES_tradnl" sz="1600" b="1" dirty="0"/>
              <a:t>Origen</a:t>
            </a:r>
            <a:r>
              <a:rPr lang="es-ES_tradnl" sz="1600" dirty="0"/>
              <a:t>: </a:t>
            </a:r>
            <a:r>
              <a:rPr lang="es-ES_tradnl" sz="1600" dirty="0" smtClean="0"/>
              <a:t>Reforma a la </a:t>
            </a:r>
            <a:r>
              <a:rPr lang="es-ES_tradnl" sz="1600" b="1" dirty="0"/>
              <a:t>Ley sobre Venta y Consumo de bebidas Alcohólicas </a:t>
            </a:r>
            <a:r>
              <a:rPr lang="es-ES_tradnl" sz="1600" dirty="0"/>
              <a:t>en el Estado de Quintana Roo.</a:t>
            </a:r>
            <a:endParaRPr lang="es-MX" sz="1600" dirty="0"/>
          </a:p>
          <a:p>
            <a:pPr marL="719138" indent="-269875" algn="just"/>
            <a:r>
              <a:rPr lang="es-ES_tradnl" sz="1600" b="1" dirty="0"/>
              <a:t>Objeto</a:t>
            </a:r>
            <a:r>
              <a:rPr lang="es-ES_tradnl" sz="1600" dirty="0"/>
              <a:t>: Establecer de manera detallada, las acciones a seguir por parte de la Secretaría para la emisión de los Dictámenes de Anuencia. </a:t>
            </a:r>
          </a:p>
          <a:p>
            <a:pPr marL="0" indent="0" algn="just">
              <a:buNone/>
            </a:pPr>
            <a:endParaRPr lang="es-MX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6024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19" y="0"/>
            <a:ext cx="9310254" cy="1184564"/>
          </a:xfrm>
          <a:prstGeom prst="rect">
            <a:avLst/>
          </a:prstGeom>
        </p:spPr>
      </p:pic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74518" y="980302"/>
            <a:ext cx="10515600" cy="56698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E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MX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dirty="0"/>
          </a:p>
        </p:txBody>
      </p:sp>
      <p:sp>
        <p:nvSpPr>
          <p:cNvPr id="2" name="Rectángulo 1"/>
          <p:cNvSpPr/>
          <p:nvPr/>
        </p:nvSpPr>
        <p:spPr>
          <a:xfrm>
            <a:off x="474518" y="1287426"/>
            <a:ext cx="11390911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179388">
              <a:spcBef>
                <a:spcPts val="1000"/>
              </a:spcBef>
              <a:buClr>
                <a:srgbClr val="5FCBEF"/>
              </a:buClr>
              <a:buSzPct val="80000"/>
            </a:pPr>
            <a:r>
              <a:rPr lang="es-ES_tradnl" b="1" dirty="0">
                <a:solidFill>
                  <a:prstClr val="black"/>
                </a:solidFill>
              </a:rPr>
              <a:t>6</a:t>
            </a:r>
            <a:r>
              <a:rPr lang="es-ES_tradnl" b="1" dirty="0" smtClean="0">
                <a:solidFill>
                  <a:prstClr val="black"/>
                </a:solidFill>
              </a:rPr>
              <a:t>. Reglamento Interior; Manuales de Organización y de Procedimientos de </a:t>
            </a:r>
            <a:r>
              <a:rPr lang="es-ES_tradnl" b="1" dirty="0">
                <a:solidFill>
                  <a:prstClr val="black"/>
                </a:solidFill>
              </a:rPr>
              <a:t>la Secretaría de Seguridad Pública</a:t>
            </a:r>
            <a:r>
              <a:rPr lang="es-ES_tradnl" b="1" dirty="0" smtClean="0">
                <a:solidFill>
                  <a:prstClr val="black"/>
                </a:solidFill>
              </a:rPr>
              <a:t>.</a:t>
            </a:r>
          </a:p>
          <a:p>
            <a:pPr marL="719138" lvl="0" indent="-269875" algn="just" defTabSz="457200"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s-ES_tradnl" dirty="0" smtClean="0">
                <a:solidFill>
                  <a:prstClr val="black"/>
                </a:solidFill>
              </a:rPr>
              <a:t>El actual Data de </a:t>
            </a:r>
            <a:r>
              <a:rPr lang="es-ES_tradnl" b="1" dirty="0" smtClean="0">
                <a:solidFill>
                  <a:prstClr val="black"/>
                </a:solidFill>
              </a:rPr>
              <a:t>2010</a:t>
            </a:r>
            <a:r>
              <a:rPr lang="es-ES_tradnl" dirty="0" smtClean="0">
                <a:solidFill>
                  <a:prstClr val="black"/>
                </a:solidFill>
              </a:rPr>
              <a:t>/ manuales desfasados y algunos inexistentes </a:t>
            </a:r>
          </a:p>
          <a:p>
            <a:pPr marL="719138" lvl="0" indent="-269875" algn="just" defTabSz="457200"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s-ES_tradnl" b="1" dirty="0" smtClean="0">
                <a:solidFill>
                  <a:prstClr val="black"/>
                </a:solidFill>
              </a:rPr>
              <a:t>Objeto</a:t>
            </a:r>
            <a:r>
              <a:rPr lang="es-ES_tradnl" dirty="0">
                <a:solidFill>
                  <a:prstClr val="black"/>
                </a:solidFill>
              </a:rPr>
              <a:t>: </a:t>
            </a:r>
            <a:r>
              <a:rPr lang="es-ES_tradnl" u="sng" dirty="0">
                <a:solidFill>
                  <a:prstClr val="black"/>
                </a:solidFill>
              </a:rPr>
              <a:t>R</a:t>
            </a:r>
            <a:r>
              <a:rPr lang="es-ES_tradnl" u="sng" dirty="0" smtClean="0">
                <a:solidFill>
                  <a:prstClr val="black"/>
                </a:solidFill>
              </a:rPr>
              <a:t>eglamento</a:t>
            </a:r>
            <a:r>
              <a:rPr lang="es-ES_tradnl" dirty="0" smtClean="0">
                <a:solidFill>
                  <a:prstClr val="black"/>
                </a:solidFill>
              </a:rPr>
              <a:t>: </a:t>
            </a:r>
            <a:r>
              <a:rPr lang="es-ES_tradnl" dirty="0" smtClean="0"/>
              <a:t>Actualizar </a:t>
            </a:r>
            <a:r>
              <a:rPr lang="es-ES_tradnl" dirty="0"/>
              <a:t>la organización de la </a:t>
            </a:r>
            <a:r>
              <a:rPr lang="es-ES_tradnl" dirty="0" smtClean="0"/>
              <a:t>Secretaría </a:t>
            </a:r>
            <a:r>
              <a:rPr lang="es-ES_tradnl" dirty="0"/>
              <a:t>y establecer las funciones de los titulares de las diversas unidades que la </a:t>
            </a:r>
            <a:r>
              <a:rPr lang="es-ES_tradnl" dirty="0" smtClean="0"/>
              <a:t>integran.</a:t>
            </a:r>
          </a:p>
          <a:p>
            <a:pPr marL="719138" lvl="0" indent="-269875" algn="just" defTabSz="457200">
              <a:spcBef>
                <a:spcPts val="1000"/>
              </a:spcBef>
              <a:buClr>
                <a:srgbClr val="5FCBEF"/>
              </a:buClr>
              <a:buSzPct val="80000"/>
              <a:buFont typeface="Wingdings 3" charset="2"/>
              <a:buChar char=""/>
            </a:pPr>
            <a:r>
              <a:rPr lang="es-ES_tradnl" dirty="0" smtClean="0"/>
              <a:t>  </a:t>
            </a:r>
            <a:r>
              <a:rPr lang="es-ES_tradnl" u="sng" dirty="0" smtClean="0"/>
              <a:t>Manuales</a:t>
            </a:r>
            <a:r>
              <a:rPr lang="es-ES_tradnl" dirty="0" smtClean="0"/>
              <a:t>: </a:t>
            </a:r>
            <a:r>
              <a:rPr lang="es-ES_tradnl" dirty="0" smtClean="0">
                <a:solidFill>
                  <a:prstClr val="black"/>
                </a:solidFill>
              </a:rPr>
              <a:t>Establecer la organización y los procedimientos de las actividades de </a:t>
            </a:r>
            <a:r>
              <a:rPr lang="es-ES_tradnl" dirty="0">
                <a:solidFill>
                  <a:prstClr val="black"/>
                </a:solidFill>
              </a:rPr>
              <a:t>las </a:t>
            </a:r>
            <a:r>
              <a:rPr lang="es-ES_tradnl" dirty="0" smtClean="0">
                <a:solidFill>
                  <a:prstClr val="black"/>
                </a:solidFill>
              </a:rPr>
              <a:t>unidades </a:t>
            </a:r>
            <a:r>
              <a:rPr lang="es-ES_tradnl" dirty="0">
                <a:solidFill>
                  <a:prstClr val="black"/>
                </a:solidFill>
              </a:rPr>
              <a:t>que la integran. </a:t>
            </a:r>
            <a:endParaRPr lang="es-ES_tradnl" sz="3300" dirty="0">
              <a:solidFill>
                <a:srgbClr val="002060"/>
              </a:solidFill>
            </a:endParaRPr>
          </a:p>
          <a:p>
            <a:pPr lvl="0" algn="ctr">
              <a:buFont typeface="Wingdings" panose="05000000000000000000" pitchFamily="2" charset="2"/>
              <a:buChar char="q"/>
            </a:pPr>
            <a:r>
              <a:rPr lang="es-ES_tradnl" sz="3300" b="1" dirty="0" smtClean="0">
                <a:solidFill>
                  <a:srgbClr val="002060"/>
                </a:solidFill>
              </a:rPr>
              <a:t>REFORMAS CONSTITUCIONALES</a:t>
            </a:r>
          </a:p>
          <a:p>
            <a:pPr algn="just"/>
            <a:r>
              <a:rPr lang="es-ES_tradnl" sz="1600" dirty="0" smtClean="0"/>
              <a:t>Derivado </a:t>
            </a:r>
            <a:r>
              <a:rPr lang="es-ES_tradnl" sz="1600" dirty="0"/>
              <a:t>de las reformas Constitucionales publicadas el </a:t>
            </a:r>
            <a:r>
              <a:rPr lang="es-ES_tradnl" sz="1600" b="1" dirty="0"/>
              <a:t>26 de marzo del año en curso</a:t>
            </a:r>
            <a:r>
              <a:rPr lang="es-ES_tradnl" sz="1600" dirty="0"/>
              <a:t>, se deberán llevar a cabo las reformas conducentes a la Ley de Seguridad Pública del Estado de Quintana Roo; asimismo, una vez que hayan sido publicadas la </a:t>
            </a:r>
            <a:r>
              <a:rPr lang="es-ES_tradnl" sz="1600" b="1" dirty="0"/>
              <a:t>Ley Nacional sobre el Uso de la Fuerza</a:t>
            </a:r>
            <a:r>
              <a:rPr lang="es-ES_tradnl" sz="1600" dirty="0"/>
              <a:t> y </a:t>
            </a:r>
            <a:r>
              <a:rPr lang="es-ES_tradnl" sz="1600" b="1" dirty="0"/>
              <a:t>La Ley Nacional del Registro de Detenciones, </a:t>
            </a:r>
            <a:r>
              <a:rPr lang="es-ES_tradnl" sz="1600" dirty="0"/>
              <a:t>que prevén dichas reformas, se deberá armonizar los procesos administrativos y operativos por parte de las corporaciones policiales de la entidad, para la aplicación de dichas disposiciones legales.</a:t>
            </a:r>
            <a:endParaRPr lang="es-MX" sz="1600" dirty="0"/>
          </a:p>
          <a:p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08695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157</TotalTime>
  <Words>527</Words>
  <Application>Microsoft Office PowerPoint</Application>
  <PresentationFormat>Panorámica</PresentationFormat>
  <Paragraphs>36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Trebuchet MS</vt:lpstr>
      <vt:lpstr>Wingdings</vt:lpstr>
      <vt:lpstr>Wingdings 3</vt:lpstr>
      <vt:lpstr>Faceta</vt:lpstr>
      <vt:lpstr>PROYECTOS NORMATIVOS EN PROCESO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PROYECTOS NORMATIVOS EN PROCESO</dc:title>
  <dc:creator>christopher garcia</dc:creator>
  <cp:lastModifiedBy>Usuario de Windows</cp:lastModifiedBy>
  <cp:revision>16</cp:revision>
  <dcterms:created xsi:type="dcterms:W3CDTF">2019-03-27T22:33:53Z</dcterms:created>
  <dcterms:modified xsi:type="dcterms:W3CDTF">2019-03-28T21:26:51Z</dcterms:modified>
</cp:coreProperties>
</file>