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8" r:id="rId3"/>
    <p:sldId id="271" r:id="rId4"/>
    <p:sldId id="287" r:id="rId5"/>
    <p:sldId id="286" r:id="rId6"/>
    <p:sldId id="27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40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88A5-BC5F-456B-B7FD-B76859C73B44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2D49-3A11-4C59-8FA6-C950557E9F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72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57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1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13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94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28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95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61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76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55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40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25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 userDrawn="1"/>
        </p:nvSpPr>
        <p:spPr>
          <a:xfrm>
            <a:off x="5233357" y="166359"/>
            <a:ext cx="3908983" cy="39288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algn="ctr"/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 userDrawn="1"/>
        </p:nvSpPr>
        <p:spPr>
          <a:xfrm>
            <a:off x="5181" y="542707"/>
            <a:ext cx="9126525" cy="632512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16" name="Pentágono 15"/>
          <p:cNvSpPr/>
          <p:nvPr userDrawn="1"/>
        </p:nvSpPr>
        <p:spPr>
          <a:xfrm>
            <a:off x="0" y="6635694"/>
            <a:ext cx="9131706" cy="22230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UNIDAD DE INTELIGENCIA   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7" name="Rectángulo redondeado 16"/>
          <p:cNvSpPr/>
          <p:nvPr userDrawn="1"/>
        </p:nvSpPr>
        <p:spPr>
          <a:xfrm>
            <a:off x="2630" y="-19643"/>
            <a:ext cx="5657181" cy="578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SECRETARÍA DE SEGURIDAD PÚBLICA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DEL ESTADO DE QUINTANA ROO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8" name="2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7805" r="11473" b="10991"/>
          <a:stretch/>
        </p:blipFill>
        <p:spPr>
          <a:xfrm>
            <a:off x="13264" y="0"/>
            <a:ext cx="379848" cy="518318"/>
          </a:xfrm>
          <a:prstGeom prst="ellipse">
            <a:avLst/>
          </a:prstGeom>
        </p:spPr>
      </p:pic>
      <p:pic>
        <p:nvPicPr>
          <p:cNvPr id="19" name="Picture 2" descr="Resultado de imagen para gobierno del estado de quintana roo PNG">
            <a:extLst>
              <a:ext uri="{FF2B5EF4-FFF2-40B4-BE49-F238E27FC236}">
                <a16:creationId xmlns:a16="http://schemas.microsoft.com/office/drawing/2014/main" id="{9AAF109C-60C0-47FA-9E50-3040AB413D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51" b="21557"/>
          <a:stretch/>
        </p:blipFill>
        <p:spPr bwMode="auto">
          <a:xfrm>
            <a:off x="8418293" y="6655288"/>
            <a:ext cx="724106" cy="2043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33229"/>
            <a:ext cx="716428" cy="7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73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7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62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1807D0-9807-4E1A-876A-77A7A1B136EA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BF7641-709D-475C-8DC4-D30B97F49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14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38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61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5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67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27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03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CA4B-0B3F-491E-8475-85B9C70E370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E84D-2EF6-43A6-A28A-ADDED58F4E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9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 userDrawn="1"/>
        </p:nvSpPr>
        <p:spPr>
          <a:xfrm>
            <a:off x="5233357" y="166359"/>
            <a:ext cx="3908983" cy="39288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algn="ctr"/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5181" y="542707"/>
            <a:ext cx="9126525" cy="632512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9" name="Pentágono 8"/>
          <p:cNvSpPr/>
          <p:nvPr userDrawn="1"/>
        </p:nvSpPr>
        <p:spPr>
          <a:xfrm>
            <a:off x="0" y="6635694"/>
            <a:ext cx="9131706" cy="22230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UNIDAD DE INTELIGENCIA   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2630" y="-19643"/>
            <a:ext cx="5657181" cy="5788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SECRETARÍA DE SEGURIDAD PÚBLICA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DEL ESTADO DE QUINTANA ROO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1" name="25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7805" r="11473" b="10991"/>
          <a:stretch/>
        </p:blipFill>
        <p:spPr>
          <a:xfrm>
            <a:off x="13264" y="0"/>
            <a:ext cx="379848" cy="518318"/>
          </a:xfrm>
          <a:prstGeom prst="ellipse">
            <a:avLst/>
          </a:prstGeom>
        </p:spPr>
      </p:pic>
      <p:pic>
        <p:nvPicPr>
          <p:cNvPr id="12" name="Picture 2" descr="Resultado de imagen para gobierno del estado de quintana roo PNG">
            <a:extLst>
              <a:ext uri="{FF2B5EF4-FFF2-40B4-BE49-F238E27FC236}">
                <a16:creationId xmlns:a16="http://schemas.microsoft.com/office/drawing/2014/main" id="{9AAF109C-60C0-47FA-9E50-3040AB413D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51" b="21557"/>
          <a:stretch/>
        </p:blipFill>
        <p:spPr bwMode="auto">
          <a:xfrm>
            <a:off x="8418293" y="6655288"/>
            <a:ext cx="724106" cy="2043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33229"/>
            <a:ext cx="716428" cy="7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44" y="821592"/>
            <a:ext cx="4650612" cy="5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43702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5541219" y="191730"/>
            <a:ext cx="35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DIRECCIÓN DE UNIDADES ESPECIALES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9" y="1313794"/>
            <a:ext cx="2406868" cy="240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150473" y="2135219"/>
            <a:ext cx="56679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1200" i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La dirección general de unidades especiales de la comisión estatal de seguridad pública a través de sus distintas áreas, ha implementado estrategias en materia de seguridad, cuyo fin es resolver la problemática delictiva que afecta al estado. </a:t>
            </a:r>
          </a:p>
        </p:txBody>
      </p:sp>
    </p:spTree>
    <p:extLst>
      <p:ext uri="{BB962C8B-B14F-4D97-AF65-F5344CB8AC3E}">
        <p14:creationId xmlns:p14="http://schemas.microsoft.com/office/powerpoint/2010/main" val="193983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58960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16" y="5286147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CuadroTexto"/>
          <p:cNvSpPr txBox="1"/>
          <p:nvPr/>
        </p:nvSpPr>
        <p:spPr>
          <a:xfrm>
            <a:off x="5911948" y="165928"/>
            <a:ext cx="296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UNIDAD </a:t>
            </a:r>
            <a:r>
              <a:rPr lang="es-MX" sz="1600" b="1" dirty="0" smtClean="0">
                <a:solidFill>
                  <a:schemeClr val="bg1"/>
                </a:solidFill>
              </a:rPr>
              <a:t>CIBERNÉTICA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3053830" y="1827442"/>
            <a:ext cx="5827412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300" b="1">
                <a:solidFill>
                  <a:srgbClr val="002060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ES" sz="1200" b="0" i="1" dirty="0">
                <a:solidFill>
                  <a:prstClr val="black"/>
                </a:solidFill>
              </a:rPr>
              <a:t>La Unidad de la Policía Cibernética está comprometida con la sociedad para detectar y prevenir la comisión de delitos en el </a:t>
            </a:r>
            <a:r>
              <a:rPr lang="es-MX" altLang="es-ES" sz="1200" b="0" i="1" dirty="0" smtClean="0">
                <a:solidFill>
                  <a:prstClr val="black"/>
                </a:solidFill>
              </a:rPr>
              <a:t>estado de Quintana Roo, </a:t>
            </a:r>
            <a:r>
              <a:rPr lang="es-MX" altLang="es-ES" sz="1200" b="0" i="1" dirty="0">
                <a:solidFill>
                  <a:prstClr val="black"/>
                </a:solidFill>
              </a:rPr>
              <a:t>en los que se vea involucrado cualquier medio tecnológico con el fin de salvaguardar la integridad y derechos de las personas e instituciones, mediante programas y acciones desarrollados con esquemas de inteligencia y tecnología de vanguardia, a través de la </a:t>
            </a:r>
            <a:r>
              <a:rPr lang="es-MX" altLang="es-ES" sz="1200" b="0" i="1" dirty="0" smtClean="0">
                <a:solidFill>
                  <a:prstClr val="black"/>
                </a:solidFill>
              </a:rPr>
              <a:t>Secretaría de </a:t>
            </a:r>
            <a:r>
              <a:rPr lang="es-MX" altLang="es-ES" sz="1200" b="0" i="1" dirty="0">
                <a:solidFill>
                  <a:prstClr val="black"/>
                </a:solidFill>
              </a:rPr>
              <a:t>Seguridad Pública.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3587" t="11662" r="18800" b="14222"/>
          <a:stretch/>
        </p:blipFill>
        <p:spPr>
          <a:xfrm>
            <a:off x="217799" y="1082564"/>
            <a:ext cx="2248017" cy="22310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28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58960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16" y="5286147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CuadroTexto"/>
          <p:cNvSpPr txBox="1"/>
          <p:nvPr/>
        </p:nvSpPr>
        <p:spPr>
          <a:xfrm>
            <a:off x="5911948" y="165928"/>
            <a:ext cx="296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UNIDAD </a:t>
            </a:r>
            <a:r>
              <a:rPr lang="es-MX" sz="1600" b="1" dirty="0" smtClean="0">
                <a:solidFill>
                  <a:schemeClr val="bg1"/>
                </a:solidFill>
              </a:rPr>
              <a:t>DE LA POLICÍA CANINA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3028731" y="1756003"/>
            <a:ext cx="582741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300" b="1">
                <a:solidFill>
                  <a:srgbClr val="002060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1200" b="0" i="1" dirty="0">
                <a:solidFill>
                  <a:prstClr val="black"/>
                </a:solidFill>
              </a:rPr>
              <a:t>Es la unión del Policía y Semoviente Canino, Colaborando con la corporación policiaca e Instituciones Gubernamentales en detección de narcóticos, búsqueda y rescate de personas, para la prevención y el combate de delitos y a su vez generar un compromiso con la ciudadanía fomentando el respeto hacia los demás.</a:t>
            </a:r>
            <a:endParaRPr lang="es-MX" altLang="es-ES" sz="1200" b="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t="14899" r="23495" b="24808"/>
          <a:stretch/>
        </p:blipFill>
        <p:spPr>
          <a:xfrm>
            <a:off x="467588" y="1019907"/>
            <a:ext cx="2184175" cy="24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0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58960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5738645" y="186279"/>
            <a:ext cx="3258207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UNIDAD DE INVESTIGACIÓN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16" y="5286147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0" y="1103586"/>
            <a:ext cx="2044514" cy="2044514"/>
          </a:xfrm>
          <a:prstGeom prst="rect">
            <a:avLst/>
          </a:prstGeom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3023929" y="1651868"/>
            <a:ext cx="582741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200" b="0" i="1">
                <a:solidFill>
                  <a:prstClr val="black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MX" dirty="0"/>
              <a:t>Ser una policía de investigación moderna, dinámica, flexible y altamente capacitada, que busca su consolidación como área fundamental para la construcción de un estado equitativo y en paz, garante y respetuoso de los derechos humanos, afianzando la convivencia y seguridad  a través  del control del delito, y prevención, orientado a garantizar la defensa integral del estado.</a:t>
            </a:r>
            <a:endParaRPr lang="es-MX" altLang="es-ES" dirty="0"/>
          </a:p>
        </p:txBody>
      </p:sp>
    </p:spTree>
    <p:extLst>
      <p:ext uri="{BB962C8B-B14F-4D97-AF65-F5344CB8AC3E}">
        <p14:creationId xmlns:p14="http://schemas.microsoft.com/office/powerpoint/2010/main" val="1431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43702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5541219" y="191730"/>
            <a:ext cx="35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UNIDAD DE OPERACIONES ESPECIALES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2543503" y="1745794"/>
            <a:ext cx="604597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200" b="0" i="1">
                <a:solidFill>
                  <a:prstClr val="black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MX" dirty="0"/>
              <a:t>Prevenir la comisión de delitos en el estado, </a:t>
            </a:r>
            <a:r>
              <a:rPr lang="es-MX" dirty="0" smtClean="0"/>
              <a:t>garantizar, mantener </a:t>
            </a:r>
            <a:r>
              <a:rPr lang="es-MX" dirty="0"/>
              <a:t>el orden y paz </a:t>
            </a:r>
            <a:r>
              <a:rPr lang="es-MX" dirty="0" smtClean="0"/>
              <a:t>pública, </a:t>
            </a:r>
            <a:r>
              <a:rPr lang="es-MX" dirty="0"/>
              <a:t>con estricto apego a los  principios de legalidad, eficiencia, profesionalismo, honradez y el respeto a los derechos humanos en co-participación con la ciudadanía</a:t>
            </a:r>
            <a:endParaRPr lang="es-MX" alt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51" y="5392021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5282"/>
          <a:stretch/>
        </p:blipFill>
        <p:spPr bwMode="auto">
          <a:xfrm>
            <a:off x="329175" y="967066"/>
            <a:ext cx="2113771" cy="245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2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58960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5738645" y="186279"/>
            <a:ext cx="3258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UNIDAD DE </a:t>
            </a:r>
            <a:r>
              <a:rPr lang="es-MX" dirty="0" smtClean="0"/>
              <a:t>ANÁLISIS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16" y="5286147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1760108" y="2236905"/>
            <a:ext cx="599940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200" b="0" i="1">
                <a:solidFill>
                  <a:prstClr val="black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MX" altLang="es-ES" dirty="0"/>
              <a:t>Convertir información a través de la Planeación y Dirección, recolección, Procesamiento, Análisis de </a:t>
            </a:r>
            <a:r>
              <a:rPr lang="es-MX" altLang="es-ES" dirty="0" smtClean="0"/>
              <a:t>Fuentes, </a:t>
            </a:r>
            <a:r>
              <a:rPr lang="es-MX" altLang="es-ES" dirty="0"/>
              <a:t>Producción y Difusión, con la finalidad de elaborar productos de inteligencia, para su entrega a las autoridades que lo solicitan y auxilie en la toma de decisiones  y lleven a la recaudación de </a:t>
            </a:r>
            <a:r>
              <a:rPr lang="es-MX" altLang="es-ES" dirty="0" smtClean="0"/>
              <a:t>requisitos </a:t>
            </a:r>
            <a:r>
              <a:rPr lang="es-MX" altLang="es-ES" dirty="0"/>
              <a:t>desencadenando nuevamente el ciclo de inteligencia.</a:t>
            </a:r>
          </a:p>
        </p:txBody>
      </p:sp>
    </p:spTree>
    <p:extLst>
      <p:ext uri="{BB962C8B-B14F-4D97-AF65-F5344CB8AC3E}">
        <p14:creationId xmlns:p14="http://schemas.microsoft.com/office/powerpoint/2010/main" val="23200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Triángulo rectángulo"/>
          <p:cNvSpPr/>
          <p:nvPr/>
        </p:nvSpPr>
        <p:spPr>
          <a:xfrm rot="16200000">
            <a:off x="5158960" y="2874166"/>
            <a:ext cx="3841869" cy="4149080"/>
          </a:xfrm>
          <a:prstGeom prst="rtTriangle">
            <a:avLst/>
          </a:prstGeom>
          <a:gradFill>
            <a:gsLst>
              <a:gs pos="0">
                <a:srgbClr val="51A7F9">
                  <a:alpha val="0"/>
                </a:srgbClr>
              </a:gs>
              <a:gs pos="8521">
                <a:srgbClr val="3173B6">
                  <a:alpha val="40161"/>
                </a:srgbClr>
              </a:gs>
              <a:gs pos="32097">
                <a:srgbClr val="103E73">
                  <a:alpha val="80323"/>
                </a:srgbClr>
              </a:gs>
              <a:gs pos="72072">
                <a:srgbClr val="002452"/>
              </a:gs>
            </a:gsLst>
            <a:lin ang="2157144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s-MX" sz="2000">
              <a:solidFill>
                <a:srgbClr val="FFFFFF"/>
              </a:solidFill>
            </a:endParaRPr>
          </a:p>
        </p:txBody>
      </p:sp>
      <p:sp>
        <p:nvSpPr>
          <p:cNvPr id="3" name="11 Triángulo rectángulo"/>
          <p:cNvSpPr/>
          <p:nvPr/>
        </p:nvSpPr>
        <p:spPr>
          <a:xfrm>
            <a:off x="10051" y="2708920"/>
            <a:ext cx="3841869" cy="4149080"/>
          </a:xfrm>
          <a:prstGeom prst="rtTriangle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8" b="97813" l="2500" r="9796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16" y="5286147"/>
            <a:ext cx="1285926" cy="1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1930985" y="2264202"/>
            <a:ext cx="5827412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sz="1200" b="0" i="1">
                <a:solidFill>
                  <a:prstClr val="black"/>
                </a:solidFill>
                <a:latin typeface="Comic Sans MS" pitchFamily="66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MX" altLang="es-ES" dirty="0"/>
              <a:t>Unidad Policial Especializada en el Procesamiento de la Escena del hecho delictivo se compromete a la preservación y conservación del lugar de intervención, el correcto cumplimiento de la cadena de custodia, el apoyo al primer respondiente con el registro de la documentación y el procesamiento del lugar de intervención, sin omitir las obligaciones que como servidor </a:t>
            </a:r>
            <a:r>
              <a:rPr lang="es-MX" altLang="es-ES" dirty="0" smtClean="0"/>
              <a:t>público </a:t>
            </a:r>
            <a:r>
              <a:rPr lang="es-MX" altLang="es-ES" dirty="0"/>
              <a:t>encargado de la seguridad nos ocupa en base a la prevención del delito.</a:t>
            </a:r>
          </a:p>
        </p:txBody>
      </p:sp>
      <p:sp>
        <p:nvSpPr>
          <p:cNvPr id="11" name="19 CuadroTexto"/>
          <p:cNvSpPr txBox="1"/>
          <p:nvPr/>
        </p:nvSpPr>
        <p:spPr>
          <a:xfrm>
            <a:off x="5493355" y="153980"/>
            <a:ext cx="3797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UNIDAD </a:t>
            </a:r>
            <a:r>
              <a:rPr lang="es-MX" sz="1100" b="1" dirty="0">
                <a:solidFill>
                  <a:schemeClr val="bg1"/>
                </a:solidFill>
              </a:rPr>
              <a:t>POLICIAL ESPECIALIZADA EN EL PROCESAMIENTO </a:t>
            </a:r>
            <a:endParaRPr lang="es-MX" sz="11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DE </a:t>
            </a:r>
            <a:r>
              <a:rPr lang="es-MX" sz="1100" b="1" dirty="0">
                <a:solidFill>
                  <a:schemeClr val="bg1"/>
                </a:solidFill>
              </a:rPr>
              <a:t>LA ESCENA </a:t>
            </a:r>
            <a:r>
              <a:rPr lang="es-MX" sz="1100" b="1" dirty="0" smtClean="0">
                <a:solidFill>
                  <a:schemeClr val="bg1"/>
                </a:solidFill>
              </a:rPr>
              <a:t>DEL </a:t>
            </a:r>
            <a:r>
              <a:rPr lang="es-MX" sz="1100" b="1" dirty="0">
                <a:solidFill>
                  <a:schemeClr val="bg1"/>
                </a:solidFill>
              </a:rPr>
              <a:t>HECHO DELICTIVO</a:t>
            </a:r>
          </a:p>
        </p:txBody>
      </p:sp>
    </p:spTree>
    <p:extLst>
      <p:ext uri="{BB962C8B-B14F-4D97-AF65-F5344CB8AC3E}">
        <p14:creationId xmlns:p14="http://schemas.microsoft.com/office/powerpoint/2010/main" val="817997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O" id="{8E013EE2-D884-463D-AE01-31C01EC0B0A9}" vid="{73FD19C9-DE85-4B3D-8965-A77CA00472FC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O" id="{8E013EE2-D884-463D-AE01-31C01EC0B0A9}" vid="{2518CBDD-0DEA-4F23-BECE-0A38F2AB2C7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408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 Cabanas</dc:creator>
  <cp:lastModifiedBy>Usuario de Windows</cp:lastModifiedBy>
  <cp:revision>117</cp:revision>
  <dcterms:created xsi:type="dcterms:W3CDTF">2019-02-06T15:26:30Z</dcterms:created>
  <dcterms:modified xsi:type="dcterms:W3CDTF">2019-03-29T01:35:19Z</dcterms:modified>
</cp:coreProperties>
</file>