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0" r:id="rId6"/>
    <p:sldId id="259"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0" d="100"/>
          <a:sy n="70"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37608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318069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519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394322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003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413845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20923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23737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87603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ED6268-32E8-4135-AADC-BB53D175AF3B}" type="datetimeFigureOut">
              <a:rPr lang="es-MX" smtClean="0"/>
              <a:t>28/03/2019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23449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ED6268-32E8-4135-AADC-BB53D175AF3B}" type="datetimeFigureOut">
              <a:rPr lang="es-MX" smtClean="0"/>
              <a:t>28/03/2019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34933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BED6268-32E8-4135-AADC-BB53D175AF3B}" type="datetimeFigureOut">
              <a:rPr lang="es-MX" smtClean="0"/>
              <a:t>28/03/2019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74837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BED6268-32E8-4135-AADC-BB53D175AF3B}" type="datetimeFigureOut">
              <a:rPr lang="es-MX" smtClean="0"/>
              <a:t>28/03/2019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348443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D6268-32E8-4135-AADC-BB53D175AF3B}" type="datetimeFigureOut">
              <a:rPr lang="es-MX" smtClean="0"/>
              <a:t>28/03/2019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187875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ED6268-32E8-4135-AADC-BB53D175AF3B}" type="datetimeFigureOut">
              <a:rPr lang="es-MX" smtClean="0"/>
              <a:t>28/03/2019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327034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ED6268-32E8-4135-AADC-BB53D175AF3B}" type="datetimeFigureOut">
              <a:rPr lang="es-MX" smtClean="0"/>
              <a:t>28/03/2019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9F6427-6139-4ECB-B110-437CC1F51DB7}" type="slidenum">
              <a:rPr lang="es-MX" smtClean="0"/>
              <a:t>‹Nº›</a:t>
            </a:fld>
            <a:endParaRPr lang="es-MX"/>
          </a:p>
        </p:txBody>
      </p:sp>
    </p:spTree>
    <p:extLst>
      <p:ext uri="{BB962C8B-B14F-4D97-AF65-F5344CB8AC3E}">
        <p14:creationId xmlns:p14="http://schemas.microsoft.com/office/powerpoint/2010/main" val="295453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ED6268-32E8-4135-AADC-BB53D175AF3B}" type="datetimeFigureOut">
              <a:rPr lang="es-MX" smtClean="0"/>
              <a:t>28/03/2019</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9F6427-6139-4ECB-B110-437CC1F51DB7}" type="slidenum">
              <a:rPr lang="es-MX" smtClean="0"/>
              <a:t>‹Nº›</a:t>
            </a:fld>
            <a:endParaRPr lang="es-MX"/>
          </a:p>
        </p:txBody>
      </p:sp>
    </p:spTree>
    <p:extLst>
      <p:ext uri="{BB962C8B-B14F-4D97-AF65-F5344CB8AC3E}">
        <p14:creationId xmlns:p14="http://schemas.microsoft.com/office/powerpoint/2010/main" val="4067467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669974"/>
            <a:ext cx="7766936" cy="1646302"/>
          </a:xfrm>
          <a:noFill/>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MX" dirty="0" smtClean="0">
                <a:latin typeface="Berlin Sans FB Demi" panose="020E0802020502020306" pitchFamily="34" charset="0"/>
              </a:rPr>
              <a:t/>
            </a:r>
            <a:br>
              <a:rPr lang="es-MX" dirty="0" smtClean="0">
                <a:latin typeface="Berlin Sans FB Demi" panose="020E0802020502020306" pitchFamily="34" charset="0"/>
              </a:rPr>
            </a:br>
            <a:r>
              <a:rPr lang="es-MX" dirty="0">
                <a:latin typeface="Berlin Sans FB Demi" panose="020E0802020502020306" pitchFamily="34" charset="0"/>
              </a:rPr>
              <a:t/>
            </a:r>
            <a:br>
              <a:rPr lang="es-MX" dirty="0">
                <a:latin typeface="Berlin Sans FB Demi" panose="020E0802020502020306" pitchFamily="34" charset="0"/>
              </a:rPr>
            </a:br>
            <a:r>
              <a:rPr lang="es-MX" dirty="0" smtClean="0">
                <a:latin typeface="Berlin Sans FB Demi" panose="020E0802020502020306" pitchFamily="34" charset="0"/>
              </a:rPr>
              <a:t/>
            </a:r>
            <a:br>
              <a:rPr lang="es-MX" dirty="0" smtClean="0">
                <a:latin typeface="Berlin Sans FB Demi" panose="020E0802020502020306" pitchFamily="34" charset="0"/>
              </a:rPr>
            </a:br>
            <a:r>
              <a:rPr lang="es-MX" dirty="0">
                <a:latin typeface="Berlin Sans FB Demi" panose="020E0802020502020306" pitchFamily="34" charset="0"/>
              </a:rPr>
              <a:t/>
            </a:r>
            <a:br>
              <a:rPr lang="es-MX" dirty="0">
                <a:latin typeface="Berlin Sans FB Demi" panose="020E0802020502020306" pitchFamily="34" charset="0"/>
              </a:rPr>
            </a:br>
            <a:r>
              <a:rPr lang="es-MX" dirty="0" smtClean="0">
                <a:latin typeface="Berlin Sans FB Demi" panose="020E0802020502020306" pitchFamily="34" charset="0"/>
              </a:rPr>
              <a:t>PRESENTACION DE PROGRAMAS, PROYECTOS Y ACCIONES 2019</a:t>
            </a:r>
            <a:endParaRPr lang="es-MX" dirty="0">
              <a:latin typeface="Berlin Sans FB Demi" panose="020E0802020502020306" pitchFamily="34" charset="0"/>
            </a:endParaRPr>
          </a:p>
        </p:txBody>
      </p:sp>
      <p:sp>
        <p:nvSpPr>
          <p:cNvPr id="3" name="Subtítulo 2"/>
          <p:cNvSpPr>
            <a:spLocks noGrp="1"/>
          </p:cNvSpPr>
          <p:nvPr>
            <p:ph type="subTitle" idx="1"/>
          </p:nvPr>
        </p:nvSpPr>
        <p:spPr>
          <a:xfrm>
            <a:off x="1507067" y="4316276"/>
            <a:ext cx="7766936" cy="1096899"/>
          </a:xfrm>
          <a:noFill/>
        </p:spPr>
        <p:style>
          <a:lnRef idx="0">
            <a:schemeClr val="accent4"/>
          </a:lnRef>
          <a:fillRef idx="3">
            <a:schemeClr val="accent4"/>
          </a:fillRef>
          <a:effectRef idx="3">
            <a:schemeClr val="accent4"/>
          </a:effectRef>
          <a:fontRef idx="minor">
            <a:schemeClr val="lt1"/>
          </a:fontRef>
        </p:style>
        <p:txBody>
          <a:bodyPr/>
          <a:lstStyle/>
          <a:p>
            <a:pPr algn="ctr"/>
            <a:r>
              <a:rPr lang="es-MX" dirty="0" smtClean="0">
                <a:latin typeface="Arial Black" panose="020B0A04020102020204" pitchFamily="34" charset="0"/>
              </a:rPr>
              <a:t>DIRECCIÓN GENERAL DE SEGURIDAD PUBLICA Y TRANSITO </a:t>
            </a:r>
          </a:p>
          <a:p>
            <a:pPr algn="ctr"/>
            <a:r>
              <a:rPr lang="es-MX" dirty="0" smtClean="0">
                <a:latin typeface="Arial Black" panose="020B0A04020102020204" pitchFamily="34" charset="0"/>
              </a:rPr>
              <a:t>DEL MUNICIPIO DE LÁZARO CÁRDENAS Q. ROO</a:t>
            </a:r>
            <a:endParaRPr lang="es-MX" dirty="0">
              <a:latin typeface="Arial Black" panose="020B0A040201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289" y="88510"/>
            <a:ext cx="1583728" cy="158372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180" y="16898"/>
            <a:ext cx="2101102" cy="1920783"/>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0247" y="88510"/>
            <a:ext cx="1730985" cy="1787076"/>
          </a:xfrm>
          <a:prstGeom prst="rect">
            <a:avLst/>
          </a:prstGeom>
          <a:noFill/>
          <a:ln>
            <a:noFill/>
          </a:ln>
        </p:spPr>
      </p:pic>
    </p:spTree>
    <p:extLst>
      <p:ext uri="{BB962C8B-B14F-4D97-AF65-F5344CB8AC3E}">
        <p14:creationId xmlns:p14="http://schemas.microsoft.com/office/powerpoint/2010/main" val="54564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OPERATIVO EN CONJUNTO</a:t>
            </a:r>
            <a:endParaRPr lang="es-MX" dirty="0">
              <a:latin typeface="Berlin Sans FB Demi" panose="020E0802020502020306" pitchFamily="34" charset="0"/>
            </a:endParaRPr>
          </a:p>
        </p:txBody>
      </p:sp>
      <p:sp>
        <p:nvSpPr>
          <p:cNvPr id="3" name="Marcador de contenido 2"/>
          <p:cNvSpPr>
            <a:spLocks noGrp="1"/>
          </p:cNvSpPr>
          <p:nvPr>
            <p:ph idx="1"/>
          </p:nvPr>
        </p:nvSpPr>
        <p:spPr>
          <a:xfrm>
            <a:off x="677334" y="1542027"/>
            <a:ext cx="8596668" cy="3880773"/>
          </a:xfrm>
        </p:spPr>
        <p:txBody>
          <a:bodyPr/>
          <a:lstStyle/>
          <a:p>
            <a:pPr algn="just"/>
            <a:r>
              <a:rPr lang="es-MX" dirty="0" smtClean="0"/>
              <a:t>SE HAN REALIZADO OPERATIVOS EN COORDINACION CON EL PERSONAL DE FISCALIZACION MUNICIPAL, CON EL OBJETIVO DE DISMINUIR LA </a:t>
            </a:r>
            <a:r>
              <a:rPr lang="es-MX" dirty="0"/>
              <a:t>VENTA </a:t>
            </a:r>
            <a:r>
              <a:rPr lang="es-MX" dirty="0" smtClean="0"/>
              <a:t>DE BEBIDAS ALCOHOLICAS DE MANERA CLANDESTINA EN LOS DOMICILIOS, LOS CUALES HAN DADO RESULTADOS FAVORABLES Y SE HAN DECOMISADO ENVASES LLENOS DE LIQUIDOS MAS CONOCIDO COMO CERVEZA. ASÍ MISMO SE HAN REALIZADO OPERATIVOS EN COORDINACION CON PERSONAL DE LA MARINA Y ECOLOGIA MUNICIPAL, PARA VERIFICAR CENTROS DE DIVERSION EN SU MAYORIA INSTALADOS EN LA ISLA DE HOLBOX, DONDE SE HA REPORTADO LA MUSICA A ALTO VOLUMEN.</a:t>
            </a:r>
            <a:endParaRPr lang="es-MX" dirty="0"/>
          </a:p>
        </p:txBody>
      </p:sp>
      <p:pic>
        <p:nvPicPr>
          <p:cNvPr id="4" name="Imagen 3" descr="C:\Users\JULIO\AppData\Local\Microsoft\Windows\INetCache\Content.Word\IMG_20190102_1428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507" y="4132827"/>
            <a:ext cx="2919431" cy="2222400"/>
          </a:xfrm>
          <a:prstGeom prst="rect">
            <a:avLst/>
          </a:prstGeom>
          <a:ln>
            <a:noFill/>
          </a:ln>
          <a:effectLst>
            <a:softEdge rad="112500"/>
          </a:effectLst>
        </p:spPr>
      </p:pic>
      <p:pic>
        <p:nvPicPr>
          <p:cNvPr id="5" name="Imagen 4" descr="C:\Users\JULIO\AppData\Local\Microsoft\Windows\INetCache\Content.Word\IMG_20190102_1432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315" y="4132827"/>
            <a:ext cx="2724150" cy="2222400"/>
          </a:xfrm>
          <a:prstGeom prst="rect">
            <a:avLst/>
          </a:prstGeom>
          <a:ln>
            <a:noFill/>
          </a:ln>
          <a:effectLst>
            <a:softEdge rad="112500"/>
          </a:effectLst>
        </p:spPr>
      </p:pic>
      <p:pic>
        <p:nvPicPr>
          <p:cNvPr id="6" name="Imagen 5" descr="C:\Users\SSP001\Desktop\ARCHIVOS 2016\DOCUMENTOS 2019\OTROS FORMATOS\PARA EL INFORME\MANTENIMIENTO PATRULLAS\OPERATIVOS CON AUTORIDADES\IMG-20190106-WA00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289" y="4132827"/>
            <a:ext cx="2800350" cy="2222400"/>
          </a:xfrm>
          <a:prstGeom prst="rect">
            <a:avLst/>
          </a:prstGeom>
          <a:ln>
            <a:noFill/>
          </a:ln>
          <a:effectLst>
            <a:softEdge rad="112500"/>
          </a:effectLst>
        </p:spPr>
      </p:pic>
    </p:spTree>
    <p:extLst>
      <p:ext uri="{BB962C8B-B14F-4D97-AF65-F5344CB8AC3E}">
        <p14:creationId xmlns:p14="http://schemas.microsoft.com/office/powerpoint/2010/main" val="72628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latin typeface="Berlin Sans FB Demi" panose="020E0802020502020306" pitchFamily="34" charset="0"/>
              </a:rPr>
              <a:t>“GRACIAS POR SU ATENCION”</a:t>
            </a:r>
            <a:endParaRPr lang="es-MX" dirty="0">
              <a:latin typeface="Berlin Sans FB Demi" panose="020E0802020502020306" pitchFamily="34" charset="0"/>
            </a:endParaRPr>
          </a:p>
        </p:txBody>
      </p:sp>
      <p:sp>
        <p:nvSpPr>
          <p:cNvPr id="3" name="Marcador de contenido 2"/>
          <p:cNvSpPr>
            <a:spLocks noGrp="1"/>
          </p:cNvSpPr>
          <p:nvPr>
            <p:ph idx="1"/>
          </p:nvPr>
        </p:nvSpPr>
        <p:spPr>
          <a:xfrm>
            <a:off x="693237" y="2526350"/>
            <a:ext cx="8596668" cy="2125164"/>
          </a:xfrm>
        </p:spPr>
        <p:txBody>
          <a:bodyPr>
            <a:normAutofit/>
          </a:bodyPr>
          <a:lstStyle/>
          <a:p>
            <a:pPr marL="0" indent="0" algn="ctr">
              <a:buNone/>
            </a:pPr>
            <a:r>
              <a:rPr lang="es-MX" sz="3600" dirty="0" smtClean="0">
                <a:solidFill>
                  <a:schemeClr val="accent2">
                    <a:lumMod val="75000"/>
                  </a:schemeClr>
                </a:solidFill>
                <a:latin typeface="Berlin Sans FB Demi" panose="020E0802020502020306" pitchFamily="34" charset="0"/>
                <a:ea typeface="+mj-ea"/>
                <a:cs typeface="+mj-cs"/>
              </a:rPr>
              <a:t>DIR. GRAL. DE SEG. PUB Y TTO.</a:t>
            </a:r>
          </a:p>
          <a:p>
            <a:pPr marL="0" indent="0" algn="ctr">
              <a:buNone/>
            </a:pPr>
            <a:r>
              <a:rPr lang="es-MX" sz="3600" dirty="0" smtClean="0">
                <a:solidFill>
                  <a:schemeClr val="accent2">
                    <a:lumMod val="75000"/>
                  </a:schemeClr>
                </a:solidFill>
                <a:latin typeface="Berlin Sans FB Demi" panose="020E0802020502020306" pitchFamily="34" charset="0"/>
                <a:ea typeface="+mj-ea"/>
                <a:cs typeface="+mj-cs"/>
              </a:rPr>
              <a:t>EN EL MPIO. DE L. CÁRDENAS Q. ROO</a:t>
            </a:r>
            <a:endParaRPr lang="es-MX" sz="3600" dirty="0">
              <a:solidFill>
                <a:schemeClr val="accent2">
                  <a:lumMod val="75000"/>
                </a:schemeClr>
              </a:solidFill>
              <a:latin typeface="Berlin Sans FB Demi" panose="020E0802020502020306" pitchFamily="34" charset="0"/>
              <a:ea typeface="+mj-ea"/>
              <a:cs typeface="+mj-cs"/>
            </a:endParaRPr>
          </a:p>
        </p:txBody>
      </p:sp>
    </p:spTree>
    <p:extLst>
      <p:ext uri="{BB962C8B-B14F-4D97-AF65-F5344CB8AC3E}">
        <p14:creationId xmlns:p14="http://schemas.microsoft.com/office/powerpoint/2010/main" val="328156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ACTUALIZACION DEL REGLAMENTO INTERNO DE SEGURIDAD PUBLICA</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SE REALIZO LA GESTION CORRESPONDIENTE PARA LA ACTUALIZACION DEL REGLAMENTO INTERNO DE LA DIRECCIÓN GENERAL DE SEGURIDAD PUBLICA DEL MUNICIPIO DE LÁZARO CÁRDENAS Q. ROO, EL CUAL FUE APROBADADO EN UNA SESION DE CABILDOS POR PARTE DE LOS INTEGRANTES DEL H. AYUNTAMIENTO.</a:t>
            </a:r>
            <a:endParaRPr lang="es-MX" dirty="0"/>
          </a:p>
        </p:txBody>
      </p:sp>
      <p:pic>
        <p:nvPicPr>
          <p:cNvPr id="1026" name="Picture 2" descr="\\Ssp001-pc\archivos 2016\DOCUMENTOS 2019\FORMATOS QUE REQUIERE SECTOR\1 marzo 4 sesion ordionaria de cabildo\IMG_77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965" y="3557988"/>
            <a:ext cx="3232535" cy="21550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p001-pc\archivos 2016\DOCUMENTOS 2019\FORMATOS QUE REQUIERE SECTOR\1 marzo 4 sesion ordionaria de cabildo\IMG_7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033" y="3557989"/>
            <a:ext cx="3232535" cy="215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9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571500" indent="-571500">
              <a:buFont typeface="Wingdings" panose="05000000000000000000" pitchFamily="2" charset="2"/>
              <a:buChar char="q"/>
            </a:pPr>
            <a:r>
              <a:rPr lang="es-MX" dirty="0">
                <a:latin typeface="Berlin Sans FB Demi" panose="020E0802020502020306" pitchFamily="34" charset="0"/>
              </a:rPr>
              <a:t>CREACION DE LOS SIGUIENTES </a:t>
            </a:r>
            <a:r>
              <a:rPr lang="es-MX" dirty="0" smtClean="0">
                <a:latin typeface="Berlin Sans FB Demi" panose="020E0802020502020306" pitchFamily="34" charset="0"/>
              </a:rPr>
              <a:t>DEPARTAMENTOS:</a:t>
            </a:r>
            <a:endParaRPr lang="es-MX" dirty="0">
              <a:latin typeface="Berlin Sans FB Demi" panose="020E0802020502020306" pitchFamily="34" charset="0"/>
            </a:endParaRPr>
          </a:p>
        </p:txBody>
      </p:sp>
      <p:sp>
        <p:nvSpPr>
          <p:cNvPr id="3" name="2 Marcador de contenido"/>
          <p:cNvSpPr>
            <a:spLocks noGrp="1"/>
          </p:cNvSpPr>
          <p:nvPr>
            <p:ph idx="1"/>
          </p:nvPr>
        </p:nvSpPr>
        <p:spPr>
          <a:xfrm>
            <a:off x="693237" y="2669474"/>
            <a:ext cx="8596668" cy="2308044"/>
          </a:xfrm>
        </p:spPr>
        <p:txBody>
          <a:bodyPr/>
          <a:lstStyle/>
          <a:p>
            <a:r>
              <a:rPr lang="es-MX" dirty="0" smtClean="0"/>
              <a:t>DEPARTAMENTO DE PREVENCION DEL DELITO Y PARTICIPACION CIUDADANA.</a:t>
            </a:r>
          </a:p>
          <a:p>
            <a:r>
              <a:rPr lang="es-MX" dirty="0" smtClean="0"/>
              <a:t>COMISION MUNICIPAL DE HONOR Y JUSTICIA.</a:t>
            </a:r>
          </a:p>
          <a:p>
            <a:r>
              <a:rPr lang="es-MX" dirty="0" smtClean="0"/>
              <a:t>DEPARTAMENTO DE ASUNTOS INTERNOS.</a:t>
            </a:r>
            <a:endParaRPr lang="es-MX" dirty="0"/>
          </a:p>
        </p:txBody>
      </p:sp>
    </p:spTree>
    <p:extLst>
      <p:ext uri="{BB962C8B-B14F-4D97-AF65-F5344CB8AC3E}">
        <p14:creationId xmlns:p14="http://schemas.microsoft.com/office/powerpoint/2010/main" val="170774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AMPLIACION DE LA ESTRUCTURA JERARQUICA </a:t>
            </a:r>
            <a:endParaRPr lang="es-MX" dirty="0">
              <a:latin typeface="Berlin Sans FB Demi" panose="020E0802020502020306" pitchFamily="34" charset="0"/>
            </a:endParaRPr>
          </a:p>
        </p:txBody>
      </p:sp>
      <p:sp>
        <p:nvSpPr>
          <p:cNvPr id="3" name="Marcador de contenido 2"/>
          <p:cNvSpPr>
            <a:spLocks noGrp="1"/>
          </p:cNvSpPr>
          <p:nvPr>
            <p:ph idx="1"/>
          </p:nvPr>
        </p:nvSpPr>
        <p:spPr>
          <a:xfrm>
            <a:off x="693236" y="2884158"/>
            <a:ext cx="8596668" cy="2920294"/>
          </a:xfrm>
        </p:spPr>
        <p:txBody>
          <a:bodyPr/>
          <a:lstStyle/>
          <a:p>
            <a:pPr algn="just"/>
            <a:r>
              <a:rPr lang="es-MX" dirty="0" smtClean="0"/>
              <a:t>EN VIRTUD DE REALIZAR LOS PROTOCOLOS ESTANDARIZADOS PARA RESGUARDAR EL ORDEN Y LA PAZ PUBLICA, SE PRETENDE REALIZAR UN REACOMODO EN LA ORGANIZACIÓN JERARQUICA Y DE SER NECESARIO INGRESAR MAS GRADOS EN EL ESCALAFON DE MANDOS DE LA DIRECCIÓN DE SEGURIDAD PUBLICA  Y TRANSITO DEL MUNICIPIO DE LÁZARO CÁRDENAS Q. ROO.</a:t>
            </a:r>
            <a:endParaRPr lang="es-MX" dirty="0"/>
          </a:p>
        </p:txBody>
      </p:sp>
    </p:spTree>
    <p:extLst>
      <p:ext uri="{BB962C8B-B14F-4D97-AF65-F5344CB8AC3E}">
        <p14:creationId xmlns:p14="http://schemas.microsoft.com/office/powerpoint/2010/main" val="194411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DIFUSION DE LA CULTURA DE LA DENUNCIA CIUDADANA</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CON EL OBJETIVO DE FOMENTAR LA DENUNCIA CIUDADANA, CUANDO PRESENCIAN O SON VICTIMAS DE ALGUN DELITO DE CUALQUIER INDOLE, SE HA PUESTO EN MARCHA LA REPARTICION DE DIPTICOS, TRIPTICOS, FOLLETOS Y CARTELES EN LOS LUGARES PUBLICOS MAS CONCURRENTES POR LA CIUDADANIA, ASÍ MISMO EN INSTITUCIONES EDUCATIVAS, PARA QUE REALICEN SUS DENUNCIAS ANTE EL NUMERO DE EMERGENCIA 911 O ANTE LAS AUTORIDADES CORRESPONDIENTES.</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423" y="4206425"/>
            <a:ext cx="2163537" cy="2377283"/>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194" y="4251909"/>
            <a:ext cx="2084230" cy="2286316"/>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6258" y="4238512"/>
            <a:ext cx="1957667" cy="2299713"/>
          </a:xfrm>
          <a:prstGeom prst="rect">
            <a:avLst/>
          </a:prstGeom>
          <a:ln>
            <a:noFill/>
          </a:ln>
          <a:effectLst>
            <a:softEdge rad="112500"/>
          </a:effectLst>
        </p:spPr>
      </p:pic>
    </p:spTree>
    <p:extLst>
      <p:ext uri="{BB962C8B-B14F-4D97-AF65-F5344CB8AC3E}">
        <p14:creationId xmlns:p14="http://schemas.microsoft.com/office/powerpoint/2010/main" val="194407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576" y="720918"/>
            <a:ext cx="9738876" cy="1320800"/>
          </a:xfrm>
        </p:spPr>
        <p:txBody>
          <a:bodyPr>
            <a:normAutofit fontScale="90000"/>
          </a:bodyPr>
          <a:lstStyle/>
          <a:p>
            <a:pPr marL="571500" indent="-571500">
              <a:buFont typeface="Wingdings" panose="05000000000000000000" pitchFamily="2" charset="2"/>
              <a:buChar char="q"/>
            </a:pPr>
            <a:r>
              <a:rPr lang="es-MX" dirty="0" smtClean="0">
                <a:latin typeface="Berlin Sans FB Demi" panose="020E0802020502020306" pitchFamily="34" charset="0"/>
              </a:rPr>
              <a:t>IMPULSAR LA PARTICIPACION CIUDADANA PROMOVIENDO LA PREVENCION DEL DELITO</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SE LLEVAN A CABO ENCUENTROS DEPORTIVOS DE TRIBASQUET, EN DONDE UN GRUPO DE ELEMENTOS (MUJERES) DE ESTA DIRECCIÓN DE SEGURIDAD PUBLICA PARTICIPAN EN EL TORNEO MUNICIPAL, ASÍ MISMO ESTA DIRECCIÓN CON EL OBJETIVO DE TENER UN ACERCAMIENTO CON LA CIUDADANIA, HA REALIZADO UN CUADRANGULAR DE TRIBASQUET EN EL CUAL TUVO UNA ACEPTACION EXCELENTE POR PARTE DE LA MISMA, EN EL CUAL MAS QUE UNA COMPETENCIA, FUE UNA CONVIVENCIA Y UN ACERCAMIENTO TOTAL. </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81" y="4356847"/>
            <a:ext cx="2819401" cy="2205317"/>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937" y="4353485"/>
            <a:ext cx="2810937" cy="2208679"/>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675" y="4353484"/>
            <a:ext cx="2729753" cy="2208679"/>
          </a:xfrm>
          <a:prstGeom prst="rect">
            <a:avLst/>
          </a:prstGeom>
          <a:ln>
            <a:noFill/>
          </a:ln>
          <a:effectLst>
            <a:softEdge rad="112500"/>
          </a:effectLst>
        </p:spPr>
      </p:pic>
    </p:spTree>
    <p:extLst>
      <p:ext uri="{BB962C8B-B14F-4D97-AF65-F5344CB8AC3E}">
        <p14:creationId xmlns:p14="http://schemas.microsoft.com/office/powerpoint/2010/main" val="375798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PLATICAS DE VIALIDAD, EN ESCUELAS Y SINDICATOS</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CON LA FINALIDAD DE REDUCIR LOS ACCIDENTES DE TRANSITO DENTRO DE LA CIUDAD Y EN TODA LA DEMARCACION DEL MUNICIPIO, SE HAN REALIZADO REUNIONES Y TALLERES DE CONCIENTIZACION SOBRE LA PORTACION DE CASCOS DE CONDUCTORES Y ACOMPAÑANTES EN CASO DE MOTOCICLISTAS, EN CUANTO A LOS CONDUCTORES DE VEHÍCULOS LLEVAR SIEMPRE PUESTO EL CINTURON DE SEGURIDAD, ASÍ COMO NO CONDUCIR EN ESTADO INCONVENIENTE, Y RESPETAR LOS SEÑALAMIENTOS DE TRÁNSITO.</a:t>
            </a:r>
            <a:endParaRPr lang="es-MX" dirty="0"/>
          </a:p>
        </p:txBody>
      </p:sp>
      <p:pic>
        <p:nvPicPr>
          <p:cNvPr id="4" name="Imagen 3" descr="C:\Users\USUARIO-PC\Desktop\FOTOS DE TRANSITO 2018\20181114_1933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420" y="4478991"/>
            <a:ext cx="2778125" cy="2095500"/>
          </a:xfrm>
          <a:prstGeom prst="rect">
            <a:avLst/>
          </a:prstGeom>
          <a:ln>
            <a:noFill/>
          </a:ln>
          <a:effectLst>
            <a:softEdge rad="112500"/>
          </a:effectLst>
        </p:spPr>
      </p:pic>
      <p:pic>
        <p:nvPicPr>
          <p:cNvPr id="5" name="Imagen 4" descr="C:\Users\USUARIO-PC\Desktop\FOTOS DE TRANSITO 2018\20181030_1753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3631" y="4478991"/>
            <a:ext cx="2777490" cy="2095500"/>
          </a:xfrm>
          <a:prstGeom prst="rect">
            <a:avLst/>
          </a:prstGeom>
          <a:ln>
            <a:noFill/>
          </a:ln>
          <a:effectLst>
            <a:softEdge rad="112500"/>
          </a:effectLst>
        </p:spPr>
      </p:pic>
      <p:pic>
        <p:nvPicPr>
          <p:cNvPr id="6" name="Imagen 5" descr="C:\Users\USUARIO-PC\Desktop\FOTOS DE TRANSITO 2018\IMG-20190106-WA00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207" y="4478991"/>
            <a:ext cx="2792730" cy="2095500"/>
          </a:xfrm>
          <a:prstGeom prst="rect">
            <a:avLst/>
          </a:prstGeom>
          <a:ln>
            <a:noFill/>
          </a:ln>
          <a:effectLst>
            <a:softEdge rad="112500"/>
          </a:effectLst>
        </p:spPr>
      </p:pic>
    </p:spTree>
    <p:extLst>
      <p:ext uri="{BB962C8B-B14F-4D97-AF65-F5344CB8AC3E}">
        <p14:creationId xmlns:p14="http://schemas.microsoft.com/office/powerpoint/2010/main" val="284532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CONTROL Y CONFIANZA Y CERTIFICADO UNICO POLICIAL</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EN CUANTO A ESTE RUBRO, SE ESTA REALIZANDO LOS TRAMITES DE RECLUTAMIENTO DE ASPIRANTES PARA QUE SEAN ENVIADOS AL CENTRO DE EVALUACION DE CONTROL DE CONFIANZA (C-3), PARA SER EVALUADOS COMO </a:t>
            </a:r>
            <a:r>
              <a:rPr lang="es-MX" dirty="0"/>
              <a:t>NUEVOS </a:t>
            </a:r>
            <a:r>
              <a:rPr lang="es-MX" dirty="0" smtClean="0"/>
              <a:t>INGRESOS, SIENDO UNA META DE 20 PERSONAS. Y EN CUANDO AL CERTIFICADO UNICO POLICIAL (CUP), A LA FECHA SE HAN CERTIFICADO A 33 ELEMENTOS DE ESTA DIRECCIÓN GENERAL DE SEGURIDAD PUBLICA Y TRANSITO MUNICIPAL. </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59" y="4316505"/>
            <a:ext cx="2738717" cy="2151529"/>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647" y="4316504"/>
            <a:ext cx="2729753" cy="2151529"/>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388" y="4316504"/>
            <a:ext cx="2761129" cy="2151529"/>
          </a:xfrm>
          <a:prstGeom prst="rect">
            <a:avLst/>
          </a:prstGeom>
          <a:ln>
            <a:noFill/>
          </a:ln>
          <a:effectLst>
            <a:softEdge rad="112500"/>
          </a:effectLst>
        </p:spPr>
      </p:pic>
    </p:spTree>
    <p:extLst>
      <p:ext uri="{BB962C8B-B14F-4D97-AF65-F5344CB8AC3E}">
        <p14:creationId xmlns:p14="http://schemas.microsoft.com/office/powerpoint/2010/main" val="163366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q"/>
            </a:pPr>
            <a:r>
              <a:rPr lang="es-MX" dirty="0" smtClean="0">
                <a:latin typeface="Berlin Sans FB Demi" panose="020E0802020502020306" pitchFamily="34" charset="0"/>
              </a:rPr>
              <a:t>CURSOS DE CAPACITACION</a:t>
            </a:r>
            <a:endParaRPr lang="es-MX" dirty="0">
              <a:latin typeface="Berlin Sans FB Demi" panose="020E0802020502020306" pitchFamily="34" charset="0"/>
            </a:endParaRPr>
          </a:p>
        </p:txBody>
      </p:sp>
      <p:sp>
        <p:nvSpPr>
          <p:cNvPr id="3" name="Marcador de contenido 2"/>
          <p:cNvSpPr>
            <a:spLocks noGrp="1"/>
          </p:cNvSpPr>
          <p:nvPr>
            <p:ph idx="1"/>
          </p:nvPr>
        </p:nvSpPr>
        <p:spPr/>
        <p:txBody>
          <a:bodyPr/>
          <a:lstStyle/>
          <a:p>
            <a:pPr algn="just"/>
            <a:r>
              <a:rPr lang="es-MX" dirty="0" smtClean="0"/>
              <a:t>CON EL OBJETIVO DE ACTUALIZAR A LOS ELEMENTOS DE ESTA DIRECCIÓN DE SEGURIDAD PUBLICA Y TRÁNSITO MUNICIPAL RESPECTO AL MARCO JURICO CON LA CUAL SE RIGE, SE HAN TOMADO 3 CURSOS CON RELACION A LABOR POLICIAL IMPARTIDO POR PERSONAL DE LA COMISION DE DERECHOS HUMANOS.</a:t>
            </a:r>
            <a:endParaRPr lang="es-MX" dirty="0"/>
          </a:p>
        </p:txBody>
      </p:sp>
      <p:pic>
        <p:nvPicPr>
          <p:cNvPr id="2050" name="Picture 2" descr="\\Ssp001-pc\archivos 2016\DOCUMENTOS 2019\FORMATOS QUE REQUIERE SECTOR\1 marzo 4 sesion ordionaria de cabildo\IMG_7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842" y="3487861"/>
            <a:ext cx="3466768" cy="23111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sp001-pc\archivos 2016\DOCUMENTOS 2019\FORMATOS QUE REQUIERE SECTOR\1 marzo 4 sesion ordionaria de cabild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594" y="3487861"/>
            <a:ext cx="3550587" cy="236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425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269</TotalTime>
  <Words>654</Words>
  <Application>Microsoft Office PowerPoint</Application>
  <PresentationFormat>Panorámica</PresentationFormat>
  <Paragraphs>26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 Black</vt:lpstr>
      <vt:lpstr>Berlin Sans FB Demi</vt:lpstr>
      <vt:lpstr>Trebuchet MS</vt:lpstr>
      <vt:lpstr>Wingdings</vt:lpstr>
      <vt:lpstr>Wingdings 3</vt:lpstr>
      <vt:lpstr>Faceta</vt:lpstr>
      <vt:lpstr>    PRESENTACION DE PROGRAMAS, PROYECTOS Y ACCIONES 2019</vt:lpstr>
      <vt:lpstr>ACTUALIZACION DEL REGLAMENTO INTERNO DE SEGURIDAD PUBLICA</vt:lpstr>
      <vt:lpstr>CREACION DE LOS SIGUIENTES DEPARTAMENTOS:</vt:lpstr>
      <vt:lpstr>AMPLIACION DE LA ESTRUCTURA JERARQUICA </vt:lpstr>
      <vt:lpstr>DIFUSION DE LA CULTURA DE LA DENUNCIA CIUDADANA</vt:lpstr>
      <vt:lpstr>IMPULSAR LA PARTICIPACION CIUDADANA PROMOVIENDO LA PREVENCION DEL DELITO</vt:lpstr>
      <vt:lpstr>PLATICAS DE VIALIDAD, EN ESCUELAS Y SINDICATOS</vt:lpstr>
      <vt:lpstr>CONTROL Y CONFIANZA Y CERTIFICADO UNICO POLICIAL</vt:lpstr>
      <vt:lpstr>CURSOS DE CAPACITACION</vt:lpstr>
      <vt:lpstr>OPERATIVO EN CONJUNTO</vt:lpstr>
      <vt:lpstr>“GRACIAS POR SU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 PROGRAMAS, PROYECTOS Y ACCIONES 2019</dc:title>
  <dc:creator>SSP001</dc:creator>
  <cp:lastModifiedBy>Usuario de Windows</cp:lastModifiedBy>
  <cp:revision>30</cp:revision>
  <dcterms:created xsi:type="dcterms:W3CDTF">2019-03-27T19:32:51Z</dcterms:created>
  <dcterms:modified xsi:type="dcterms:W3CDTF">2019-03-28T23:44:27Z</dcterms:modified>
</cp:coreProperties>
</file>