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02" r:id="rId3"/>
    <p:sldId id="303" r:id="rId4"/>
    <p:sldId id="304" r:id="rId5"/>
    <p:sldId id="308" r:id="rId6"/>
    <p:sldId id="310" r:id="rId7"/>
  </p:sldIdLst>
  <p:sldSz cx="12192000" cy="6858000"/>
  <p:notesSz cx="9296400" cy="7010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4" pos="99" userDrawn="1">
          <p15:clr>
            <a:srgbClr val="A4A3A4"/>
          </p15:clr>
        </p15:guide>
        <p15:guide id="18" pos="7197" userDrawn="1">
          <p15:clr>
            <a:srgbClr val="A4A3A4"/>
          </p15:clr>
        </p15:guide>
        <p15:guide id="20" orient="horz" pos="232" userDrawn="1">
          <p15:clr>
            <a:srgbClr val="A4A3A4"/>
          </p15:clr>
        </p15:guide>
        <p15:guide id="22" orient="horz" pos="4088" userDrawn="1">
          <p15:clr>
            <a:srgbClr val="A4A3A4"/>
          </p15:clr>
        </p15:guide>
        <p15:guide id="23" orient="horz" pos="958" userDrawn="1">
          <p15:clr>
            <a:srgbClr val="A4A3A4"/>
          </p15:clr>
        </p15:guide>
        <p15:guide id="24" orient="horz" pos="1706" userDrawn="1">
          <p15:clr>
            <a:srgbClr val="A4A3A4"/>
          </p15:clr>
        </p15:guide>
        <p15:guide id="25" orient="horz" pos="1298" userDrawn="1">
          <p15:clr>
            <a:srgbClr val="A4A3A4"/>
          </p15:clr>
        </p15:guide>
        <p15:guide id="26" orient="horz" pos="2772" userDrawn="1">
          <p15:clr>
            <a:srgbClr val="A4A3A4"/>
          </p15:clr>
        </p15:guide>
        <p15:guide id="27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D0BE"/>
    <a:srgbClr val="F0C8AC"/>
    <a:srgbClr val="A7C7E4"/>
    <a:srgbClr val="69A986"/>
    <a:srgbClr val="F2A169"/>
    <a:srgbClr val="5B9BD6"/>
    <a:srgbClr val="F1D6A9"/>
    <a:srgbClr val="FBFBC6"/>
    <a:srgbClr val="DBC9ED"/>
    <a:srgbClr val="E2FE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83599" autoAdjust="0"/>
  </p:normalViewPr>
  <p:slideViewPr>
    <p:cSldViewPr snapToGrid="0" showGuides="1">
      <p:cViewPr varScale="1">
        <p:scale>
          <a:sx n="61" d="100"/>
          <a:sy n="61" d="100"/>
        </p:scale>
        <p:origin x="894" y="78"/>
      </p:cViewPr>
      <p:guideLst>
        <p:guide orient="horz" pos="2160"/>
        <p:guide pos="3840"/>
        <p:guide pos="99"/>
        <p:guide pos="7197"/>
        <p:guide orient="horz" pos="232"/>
        <p:guide orient="horz" pos="4088"/>
        <p:guide orient="horz" pos="958"/>
        <p:guide orient="horz" pos="1706"/>
        <p:guide orient="horz" pos="1298"/>
        <p:guide orient="horz" pos="2772"/>
        <p:guide pos="461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322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5265810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569C302-44D1-4620-8BF1-DDB8FEEB10C7}" type="datetimeFigureOut">
              <a:rPr lang="es-MX" smtClean="0"/>
              <a:t>01/12/2019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526581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A80FB47-BA41-4A19-808F-EDA09CFA7C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85109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265810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4BBE962-03E0-4DE5-9BE0-E8F0D8CCC724}" type="datetimeFigureOut">
              <a:rPr lang="es-MX" smtClean="0"/>
              <a:t>01/12/2019</a:t>
            </a:fld>
            <a:endParaRPr lang="es-MX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547938" y="877888"/>
            <a:ext cx="4200525" cy="23637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29641" y="3373756"/>
            <a:ext cx="7437120" cy="276034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26581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4E3973D-23AA-4E9F-BFA5-F81982BF7102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865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(10 Silla</a:t>
            </a:r>
            <a:r>
              <a:rPr lang="es-ES" sz="1200" dirty="0" smtClean="0"/>
              <a:t> </a:t>
            </a:r>
            <a:r>
              <a:rPr lang="es-E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Access Point,</a:t>
            </a:r>
            <a:r>
              <a:rPr lang="es-ES" sz="1200" dirty="0" smtClean="0"/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dirty="0" smtClean="0"/>
              <a:t>10 </a:t>
            </a:r>
            <a:r>
              <a:rPr lang="es-E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Computadora de escritorio,</a:t>
            </a:r>
            <a:r>
              <a:rPr lang="es-ES" sz="1200" dirty="0" smtClean="0"/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dirty="0" smtClean="0"/>
              <a:t>2 </a:t>
            </a:r>
            <a:r>
              <a:rPr lang="es-E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Multifuncional,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</a:t>
            </a:r>
            <a:r>
              <a:rPr lang="es-ES" sz="1200" dirty="0" smtClean="0"/>
              <a:t> </a:t>
            </a:r>
            <a:r>
              <a:rPr lang="es-E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Unidad de protección y respaldo de energía (UPS), 10</a:t>
            </a:r>
            <a:r>
              <a:rPr lang="es-ES" sz="1200" dirty="0" smtClean="0"/>
              <a:t> </a:t>
            </a:r>
            <a:r>
              <a:rPr lang="es-E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Licencia, y</a:t>
            </a:r>
            <a:r>
              <a:rPr lang="es-ES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</a:t>
            </a:r>
            <a:r>
              <a:rPr lang="es-ES" sz="1200" dirty="0" smtClean="0"/>
              <a:t> </a:t>
            </a:r>
            <a:r>
              <a:rPr lang="es-E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Aire acondicionado</a:t>
            </a:r>
            <a:r>
              <a:rPr lang="es-ES" sz="1200" dirty="0" smtClean="0"/>
              <a:t> )</a:t>
            </a:r>
            <a:endParaRPr lang="es-MX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E3973D-23AA-4E9F-BFA5-F81982BF7102}" type="slidenum">
              <a:rPr lang="es-MX" smtClean="0"/>
              <a:t>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48625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E3973D-23AA-4E9F-BFA5-F81982BF7102}" type="slidenum">
              <a:rPr lang="es-MX" smtClean="0"/>
              <a:t>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31944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12"/>
          <p:cNvSpPr/>
          <p:nvPr userDrawn="1"/>
        </p:nvSpPr>
        <p:spPr>
          <a:xfrm>
            <a:off x="8116" y="1041401"/>
            <a:ext cx="12183885" cy="5534689"/>
          </a:xfrm>
          <a:prstGeom prst="rect">
            <a:avLst/>
          </a:prstGeom>
          <a:blipFill dpi="0" rotWithShape="1">
            <a:blip r:embed="rId2">
              <a:alphaModFix amt="24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 r="-6996"/>
            </a:stretch>
          </a:blip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 dirty="0"/>
          </a:p>
        </p:txBody>
      </p:sp>
      <p:cxnSp>
        <p:nvCxnSpPr>
          <p:cNvPr id="8" name="12 Conector recto"/>
          <p:cNvCxnSpPr/>
          <p:nvPr userDrawn="1"/>
        </p:nvCxnSpPr>
        <p:spPr>
          <a:xfrm>
            <a:off x="0" y="985838"/>
            <a:ext cx="12192000" cy="0"/>
          </a:xfrm>
          <a:prstGeom prst="line">
            <a:avLst/>
          </a:prstGeom>
          <a:ln w="57150">
            <a:solidFill>
              <a:srgbClr val="080B46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8"/>
          <p:cNvSpPr/>
          <p:nvPr userDrawn="1"/>
        </p:nvSpPr>
        <p:spPr>
          <a:xfrm>
            <a:off x="2" y="6614966"/>
            <a:ext cx="12191999" cy="238125"/>
          </a:xfrm>
          <a:prstGeom prst="rect">
            <a:avLst/>
          </a:prstGeom>
          <a:solidFill>
            <a:srgbClr val="080B46"/>
          </a:solidFill>
          <a:ln>
            <a:solidFill>
              <a:srgbClr val="080B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 dirty="0"/>
          </a:p>
        </p:txBody>
      </p:sp>
      <p:pic>
        <p:nvPicPr>
          <p:cNvPr id="15" name="Imagen 1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049779" y="33869"/>
            <a:ext cx="693488" cy="863600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10" t="3714" r="37881" b="51235"/>
          <a:stretch/>
        </p:blipFill>
        <p:spPr>
          <a:xfrm>
            <a:off x="1417735" y="1334470"/>
            <a:ext cx="3501399" cy="4754987"/>
          </a:xfrm>
          <a:prstGeom prst="ellipse">
            <a:avLst/>
          </a:prstGeom>
          <a:noFill/>
          <a:ln>
            <a:noFill/>
          </a:ln>
        </p:spPr>
      </p:pic>
      <p:sp>
        <p:nvSpPr>
          <p:cNvPr id="11" name="CuadroTexto 10"/>
          <p:cNvSpPr txBox="1"/>
          <p:nvPr userDrawn="1"/>
        </p:nvSpPr>
        <p:spPr>
          <a:xfrm>
            <a:off x="8263467" y="6598031"/>
            <a:ext cx="3937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POLICÍA</a:t>
            </a:r>
            <a:r>
              <a:rPr lang="es-MX" sz="1200" b="0" cap="none" spc="0" baseline="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reflection blurRad="6350" stA="53000" endA="300" endPos="355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b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QUINTANA</a:t>
            </a:r>
            <a:r>
              <a:rPr lang="es-MX" sz="1200" b="0" cap="none" spc="0" baseline="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reflection blurRad="6350" stA="53000" endA="300" endPos="355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b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ROO</a:t>
            </a:r>
            <a:endParaRPr lang="es-MX" sz="1200" b="0" kern="1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CuadroTexto 11"/>
          <p:cNvSpPr txBox="1"/>
          <p:nvPr userDrawn="1"/>
        </p:nvSpPr>
        <p:spPr>
          <a:xfrm>
            <a:off x="8116" y="6396335"/>
            <a:ext cx="568148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1200" b="1" u="none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Inspector Eduardo Santa María Chávez</a:t>
            </a:r>
          </a:p>
          <a:p>
            <a:pPr algn="l"/>
            <a:endParaRPr lang="es-MX" sz="100" b="1" u="none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MX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Secretario Municipal de Seguridad Pública y Tránsito</a:t>
            </a:r>
          </a:p>
        </p:txBody>
      </p:sp>
    </p:spTree>
    <p:extLst>
      <p:ext uri="{BB962C8B-B14F-4D97-AF65-F5344CB8AC3E}">
        <p14:creationId xmlns:p14="http://schemas.microsoft.com/office/powerpoint/2010/main" val="1192507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2" y="6614966"/>
            <a:ext cx="12191999" cy="238125"/>
          </a:xfrm>
          <a:prstGeom prst="rect">
            <a:avLst/>
          </a:prstGeom>
          <a:solidFill>
            <a:srgbClr val="080B46"/>
          </a:solidFill>
          <a:ln>
            <a:solidFill>
              <a:srgbClr val="080B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 dirty="0"/>
          </a:p>
        </p:txBody>
      </p:sp>
      <p:pic>
        <p:nvPicPr>
          <p:cNvPr id="6" name="Imagen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49779" y="33869"/>
            <a:ext cx="693488" cy="863600"/>
          </a:xfrm>
          <a:prstGeom prst="rect">
            <a:avLst/>
          </a:prstGeom>
        </p:spPr>
      </p:pic>
      <p:sp>
        <p:nvSpPr>
          <p:cNvPr id="10" name="CuadroTexto 9"/>
          <p:cNvSpPr txBox="1"/>
          <p:nvPr userDrawn="1"/>
        </p:nvSpPr>
        <p:spPr>
          <a:xfrm>
            <a:off x="8263467" y="6598031"/>
            <a:ext cx="3937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POLICÍA</a:t>
            </a:r>
            <a:r>
              <a:rPr lang="es-MX" sz="1200" b="0" cap="none" spc="0" baseline="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reflection blurRad="6350" stA="53000" endA="300" endPos="355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b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QUINTANA</a:t>
            </a:r>
            <a:r>
              <a:rPr lang="es-MX" sz="1200" b="0" cap="none" spc="0" baseline="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reflection blurRad="6350" stA="53000" endA="300" endPos="355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b="0" kern="1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ROO</a:t>
            </a:r>
            <a:endParaRPr lang="es-MX" sz="1200" b="0" kern="1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CuadroTexto 10"/>
          <p:cNvSpPr txBox="1"/>
          <p:nvPr userDrawn="1"/>
        </p:nvSpPr>
        <p:spPr>
          <a:xfrm>
            <a:off x="8116" y="6396335"/>
            <a:ext cx="568148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1200" b="1" u="none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Inspector Eduardo Santa María Chávez</a:t>
            </a:r>
          </a:p>
          <a:p>
            <a:pPr algn="l"/>
            <a:endParaRPr lang="es-MX" sz="100" b="1" u="none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MX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Secretario Municipal de Seguridad Pública y Tránsito</a:t>
            </a:r>
          </a:p>
        </p:txBody>
      </p:sp>
    </p:spTree>
    <p:extLst>
      <p:ext uri="{BB962C8B-B14F-4D97-AF65-F5344CB8AC3E}">
        <p14:creationId xmlns:p14="http://schemas.microsoft.com/office/powerpoint/2010/main" val="3812268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 userDrawn="1"/>
        </p:nvSpPr>
        <p:spPr>
          <a:xfrm>
            <a:off x="3056468" y="-3331"/>
            <a:ext cx="6239933" cy="962761"/>
          </a:xfrm>
          <a:prstGeom prst="rect">
            <a:avLst/>
          </a:prstGeom>
          <a:blipFill dpi="0" rotWithShape="1">
            <a:blip r:embed="rId4">
              <a:alphaModFix amt="39000"/>
              <a:duotone>
                <a:prstClr val="black"/>
                <a:schemeClr val="accent5">
                  <a:tint val="45000"/>
                  <a:satMod val="400000"/>
                </a:schemeClr>
              </a:duotone>
            </a:blip>
            <a:srcRect/>
            <a:stretch>
              <a:fillRect l="-14439" t="-27222" r="-22609" b="-43090"/>
            </a:stretch>
          </a:blip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6E7D4-FA5E-4FDA-B837-DBAD38363435}" type="datetimeFigureOut">
              <a:rPr lang="es-MX" smtClean="0"/>
              <a:t>01/12/2019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2EE22-6158-41EE-BAA1-9F4435124D30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10" name="Rectángulo 9"/>
          <p:cNvSpPr/>
          <p:nvPr userDrawn="1"/>
        </p:nvSpPr>
        <p:spPr>
          <a:xfrm>
            <a:off x="2002777" y="228413"/>
            <a:ext cx="972909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H. AYUNTAMIENTO DE BENITO JUÁREZ </a:t>
            </a:r>
          </a:p>
          <a:p>
            <a:pPr marL="0" marR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000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SECRETARÍA MUNICIPAL DE SEGURIDAD PÚBLICA Y TRÁNSITO</a:t>
            </a:r>
            <a:endParaRPr lang="es-MX" sz="2000" dirty="0">
              <a:ln>
                <a:solidFill>
                  <a:srgbClr val="002060"/>
                </a:solidFill>
              </a:ln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12 Conector recto"/>
          <p:cNvCxnSpPr/>
          <p:nvPr userDrawn="1"/>
        </p:nvCxnSpPr>
        <p:spPr>
          <a:xfrm>
            <a:off x="0" y="985838"/>
            <a:ext cx="12192000" cy="0"/>
          </a:xfrm>
          <a:prstGeom prst="line">
            <a:avLst/>
          </a:prstGeom>
          <a:ln w="57150">
            <a:solidFill>
              <a:srgbClr val="080B46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ángulo 12"/>
          <p:cNvSpPr/>
          <p:nvPr userDrawn="1"/>
        </p:nvSpPr>
        <p:spPr>
          <a:xfrm>
            <a:off x="8116" y="1041401"/>
            <a:ext cx="12183885" cy="5534689"/>
          </a:xfrm>
          <a:prstGeom prst="rect">
            <a:avLst/>
          </a:prstGeom>
          <a:blipFill dpi="0" rotWithShape="1">
            <a:blip r:embed="rId5">
              <a:alphaModFix amt="24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 r="-6996"/>
            </a:stretch>
          </a:blip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0" dirty="0"/>
          </a:p>
        </p:txBody>
      </p:sp>
      <p:pic>
        <p:nvPicPr>
          <p:cNvPr id="14" name="Imagen 13" descr="C:\Users\Usuario\Downloads\WhatsApp Image 2018-11-29 at 11.47.31 AM.jpeg"/>
          <p:cNvPicPr/>
          <p:nvPr userDrawn="1"/>
        </p:nvPicPr>
        <p:blipFill rotWithShape="1"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79" r="13689"/>
          <a:stretch/>
        </p:blipFill>
        <p:spPr bwMode="auto">
          <a:xfrm>
            <a:off x="1585082" y="63106"/>
            <a:ext cx="835391" cy="8411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Imagen 1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367" y="94567"/>
            <a:ext cx="845565" cy="78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748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4585065" y="2192225"/>
            <a:ext cx="7606937" cy="84489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48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INFORME </a:t>
            </a:r>
          </a:p>
          <a:p>
            <a:pPr algn="ctr"/>
            <a:r>
              <a:rPr lang="es-MX" sz="48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TERCER TRIMESTRE</a:t>
            </a:r>
          </a:p>
          <a:p>
            <a:pPr algn="ctr"/>
            <a:endParaRPr lang="es-MX" sz="48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ctr"/>
            <a:r>
              <a:rPr lang="es-MX" sz="36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PRECIERRE DE </a:t>
            </a:r>
          </a:p>
          <a:p>
            <a:pPr algn="ctr"/>
            <a:r>
              <a:rPr lang="es-MX" sz="3600" b="1" dirty="0" smtClean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PROGRAMAS</a:t>
            </a:r>
            <a:r>
              <a:rPr lang="es-MX" sz="36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PROYECTOS Y ACCIONES 2019.</a:t>
            </a:r>
            <a:endParaRPr lang="es-MX" sz="36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ctr"/>
            <a:endParaRPr lang="es-MX" sz="1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7479106" y="6237906"/>
            <a:ext cx="487184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Chetumal, Quintana Roo a 2 de diciembre de 2019 </a:t>
            </a:r>
            <a:endParaRPr lang="es-MX" sz="16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94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17"/>
          <p:cNvSpPr/>
          <p:nvPr/>
        </p:nvSpPr>
        <p:spPr>
          <a:xfrm>
            <a:off x="0" y="1131663"/>
            <a:ext cx="12192000" cy="53326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1 Título"/>
          <p:cNvSpPr txBox="1">
            <a:spLocks/>
          </p:cNvSpPr>
          <p:nvPr/>
        </p:nvSpPr>
        <p:spPr>
          <a:xfrm>
            <a:off x="543744" y="1131663"/>
            <a:ext cx="10978246" cy="129614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Indicador nacional al que Abonan los Programas, Proyectos o acciones: </a:t>
            </a:r>
            <a:r>
              <a:rPr lang="es-MX" sz="2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Desarrollo, Profesionalización y Certificación Policial.</a:t>
            </a:r>
            <a:r>
              <a:rPr lang="es-MX" sz="3200" dirty="0" smtClean="0">
                <a:solidFill>
                  <a:srgbClr val="002060"/>
                </a:solidFill>
              </a:rPr>
              <a:t/>
            </a:r>
            <a:br>
              <a:rPr lang="es-MX" sz="3200" dirty="0" smtClean="0">
                <a:solidFill>
                  <a:srgbClr val="002060"/>
                </a:solidFill>
              </a:rPr>
            </a:br>
            <a:r>
              <a:rPr lang="es-MX" sz="1400" dirty="0" smtClean="0">
                <a:solidFill>
                  <a:srgbClr val="002060"/>
                </a:solidFill>
              </a:rPr>
              <a:t>(Incidencia delictiva, y Percepción de la Seguridad Pública.</a:t>
            </a:r>
            <a:endParaRPr lang="es-MX" sz="3200" dirty="0">
              <a:solidFill>
                <a:srgbClr val="002060"/>
              </a:solidFill>
            </a:endParaRPr>
          </a:p>
        </p:txBody>
      </p:sp>
      <p:sp>
        <p:nvSpPr>
          <p:cNvPr id="21" name="1 Título"/>
          <p:cNvSpPr txBox="1">
            <a:spLocks/>
          </p:cNvSpPr>
          <p:nvPr/>
        </p:nvSpPr>
        <p:spPr>
          <a:xfrm>
            <a:off x="543744" y="1983881"/>
            <a:ext cx="10978246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MX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Programa con recurso: </a:t>
            </a:r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FORTASEG-APORTACIÓN MUNICIPAL</a:t>
            </a:r>
          </a:p>
          <a:p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3091042"/>
              </p:ext>
            </p:extLst>
          </p:nvPr>
        </p:nvGraphicFramePr>
        <p:xfrm>
          <a:off x="293678" y="2427808"/>
          <a:ext cx="11671898" cy="36856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89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64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3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84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84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084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346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Proyecto</a:t>
                      </a:r>
                      <a:endParaRPr lang="es-MX" sz="1600" b="1" i="1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Proyecto, Programa o Acción</a:t>
                      </a:r>
                      <a:endParaRPr lang="es-ES" sz="1600" b="1" i="1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Inversión </a:t>
                      </a:r>
                      <a:b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Asignada</a:t>
                      </a:r>
                      <a:endParaRPr lang="es-MX" sz="1600" b="1" i="1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</a:t>
                      </a:r>
                      <a:b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Ejercido</a:t>
                      </a:r>
                      <a:endParaRPr lang="es-MX" sz="1600" b="1" i="1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</a:t>
                      </a:r>
                      <a:b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Programada</a:t>
                      </a:r>
                      <a:endParaRPr lang="es-MX" sz="1600" b="1" i="1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</a:t>
                      </a:r>
                      <a:b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Alcanzada</a:t>
                      </a:r>
                      <a:endParaRPr lang="es-MX" sz="1600" b="1" i="1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460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Intervenciones enfocadas a los derechos humanos y empoderamiento juvenil </a:t>
                      </a:r>
                      <a:endParaRPr lang="es-ES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  1,611,977.34 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46.96%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 intervenciones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157 intervenciones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4574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Prevenir el delito y conductas violentas con PG</a:t>
                      </a:r>
                      <a:endParaRPr lang="es-ES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  1,155,988.67 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32.46%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260 intervenciones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251 intervenciones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4297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MX" sz="1600" b="1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Campañas para la creación de comités empresariales, educativas y la participación ciudadana </a:t>
                      </a:r>
                      <a:endParaRPr lang="es-ES" sz="1600" b="1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      555,988.67 </a:t>
                      </a:r>
                      <a:endParaRPr lang="es-MX" sz="1600" b="1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68.08%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 comités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 comités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253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1131663"/>
            <a:ext cx="12192000" cy="53326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1 Título"/>
          <p:cNvSpPr txBox="1">
            <a:spLocks/>
          </p:cNvSpPr>
          <p:nvPr/>
        </p:nvSpPr>
        <p:spPr>
          <a:xfrm>
            <a:off x="585507" y="1053821"/>
            <a:ext cx="11098493" cy="93610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Indicador nacional al que Abonan los Programas, Proyectos o acciones: </a:t>
            </a:r>
            <a:r>
              <a:rPr lang="es-MX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Desarrollo, Profesionalización y Certificación Policial.</a:t>
            </a:r>
          </a:p>
          <a:p>
            <a:pPr algn="ctr"/>
            <a:r>
              <a:rPr lang="es-MX" sz="1400" dirty="0" smtClean="0">
                <a:solidFill>
                  <a:srgbClr val="002060"/>
                </a:solidFill>
              </a:rPr>
              <a:t>(Incidencia delictiva, y Percepción de la Seguridad.)</a:t>
            </a:r>
            <a:endParaRPr lang="es-MX" sz="3600" dirty="0">
              <a:solidFill>
                <a:srgbClr val="002060"/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07" y="1989925"/>
            <a:ext cx="10835953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Programas con recurso: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FORTASEG-APORTACIÓN MUNICIPAL</a:t>
            </a:r>
          </a:p>
          <a:p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536201"/>
              </p:ext>
            </p:extLst>
          </p:nvPr>
        </p:nvGraphicFramePr>
        <p:xfrm>
          <a:off x="378825" y="2289362"/>
          <a:ext cx="11508377" cy="39584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2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7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48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44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844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844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5829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Proyecto</a:t>
                      </a:r>
                      <a:endParaRPr lang="es-MX" sz="1600" b="1" i="1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Proyecto, Programa o Acción</a:t>
                      </a:r>
                      <a:endParaRPr lang="es-ES" sz="1600" b="1" i="1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Inversión </a:t>
                      </a:r>
                      <a:b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Asignada</a:t>
                      </a:r>
                      <a:endParaRPr lang="es-MX" sz="1600" b="1" i="1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</a:t>
                      </a:r>
                      <a:b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Ejercido</a:t>
                      </a:r>
                      <a:endParaRPr lang="es-MX" sz="1600" b="1" i="1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</a:t>
                      </a:r>
                      <a:b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Programada</a:t>
                      </a:r>
                      <a:endParaRPr lang="es-MX" sz="1600" b="1" i="1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</a:t>
                      </a:r>
                      <a:b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Alcanzada</a:t>
                      </a:r>
                      <a:endParaRPr lang="es-MX" sz="1600" b="1" i="1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8023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Inteligencia policial.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  1,068,574.95 </a:t>
                      </a:r>
                      <a:endParaRPr lang="es-MX" sz="1600" b="1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35.42%</a:t>
                      </a:r>
                      <a:endParaRPr lang="es-MX" sz="1600" b="1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acciones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acciones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366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Modernización a la infraestructura y Parque vehicular </a:t>
                      </a:r>
                      <a:endParaRPr lang="es-ES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44,903,572.57 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75.85%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acciones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acciones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366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s-MX" sz="1600" b="1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Lealtad, orgullo y sentido de pertenencia a la Corporación Policial.</a:t>
                      </a:r>
                      <a:endParaRPr lang="es-ES" sz="1600" b="1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  5,970,371.27 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97.02%</a:t>
                      </a:r>
                      <a:endParaRPr lang="es-MX" sz="1600" b="1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proyectos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proyectos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759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1131663"/>
            <a:ext cx="12192000" cy="53326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1 Título"/>
          <p:cNvSpPr txBox="1">
            <a:spLocks/>
          </p:cNvSpPr>
          <p:nvPr/>
        </p:nvSpPr>
        <p:spPr>
          <a:xfrm>
            <a:off x="570035" y="1271960"/>
            <a:ext cx="11316569" cy="119692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Indicador nacional al que Abonan los Programas, Proyectos o acciones: </a:t>
            </a:r>
            <a:r>
              <a:rPr lang="es-MX" sz="3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Desarrollo, Profesionalización y Certificación Policial.</a:t>
            </a:r>
          </a:p>
          <a:p>
            <a:pPr algn="ctr"/>
            <a:r>
              <a:rPr lang="es-MX" sz="1600" dirty="0" smtClean="0">
                <a:solidFill>
                  <a:srgbClr val="002060"/>
                </a:solidFill>
              </a:rPr>
              <a:t>(Incidencia delictiva, y Percepción de la Seguridad</a:t>
            </a:r>
            <a:r>
              <a:rPr lang="es-MX" sz="1600" dirty="0">
                <a:solidFill>
                  <a:srgbClr val="002060"/>
                </a:solidFill>
              </a:rPr>
              <a:t>.</a:t>
            </a:r>
            <a:endParaRPr lang="es-MX" sz="4200" dirty="0">
              <a:solidFill>
                <a:srgbClr val="002060"/>
              </a:solidFill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570035" y="2126163"/>
            <a:ext cx="1084707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Programas con recurso: FORTASEG-APORTACIÓN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UNICIPAL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443401"/>
              </p:ext>
            </p:extLst>
          </p:nvPr>
        </p:nvGraphicFramePr>
        <p:xfrm>
          <a:off x="391885" y="2721659"/>
          <a:ext cx="11494719" cy="34617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16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31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56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93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824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824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1796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Proyecto</a:t>
                      </a:r>
                      <a:endParaRPr lang="es-MX" sz="1600" b="1" i="1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Proyecto, Programa o Acción</a:t>
                      </a:r>
                      <a:endParaRPr lang="es-ES" sz="1600" b="1" i="1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Inversión </a:t>
                      </a:r>
                      <a:b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Asignada</a:t>
                      </a:r>
                      <a:endParaRPr lang="es-MX" sz="1600" b="1" i="1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</a:t>
                      </a:r>
                      <a:b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Ejercido</a:t>
                      </a:r>
                      <a:endParaRPr lang="es-MX" sz="1600" b="1" i="1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</a:t>
                      </a:r>
                      <a:b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Programada</a:t>
                      </a:r>
                      <a:endParaRPr lang="es-MX" sz="1600" b="1" i="1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</a:t>
                      </a:r>
                      <a:b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Alcanzada</a:t>
                      </a:r>
                      <a:endParaRPr lang="es-MX" sz="1600" b="1" i="1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4586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Fortalecimiento del equipamiento policial.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16,395,988.67 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79.88%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proyecto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proyecto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9469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Certificación del Policial 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  4,689,915.39 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52.14%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actividades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actividades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4586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s-MX" sz="1600" b="1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Profesionalización de los elementos de la Policía Turística.</a:t>
                      </a:r>
                      <a:endParaRPr lang="es-ES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      555,988.67 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68.08%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 policías capacitados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205 policías capacitados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93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17"/>
          <p:cNvSpPr/>
          <p:nvPr/>
        </p:nvSpPr>
        <p:spPr>
          <a:xfrm>
            <a:off x="0" y="1131663"/>
            <a:ext cx="12192000" cy="53326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1 Título"/>
          <p:cNvSpPr txBox="1">
            <a:spLocks/>
          </p:cNvSpPr>
          <p:nvPr/>
        </p:nvSpPr>
        <p:spPr>
          <a:xfrm>
            <a:off x="448554" y="1338819"/>
            <a:ext cx="11294892" cy="102012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Indicador nacional al que Abonan los Programas, Proyectos o acciones: </a:t>
            </a:r>
            <a:r>
              <a:rPr lang="es-ES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NACIONAL DE INFORMACIÓN PARA LA SEGURIDAD PÚBLICA</a:t>
            </a:r>
            <a:r>
              <a:rPr lang="es-MX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r>
              <a:rPr lang="es-MX" sz="1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(Incidencia delictiva, Percepción de la Seguridad)</a:t>
            </a:r>
            <a:endParaRPr lang="es-MX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5768239"/>
              </p:ext>
            </p:extLst>
          </p:nvPr>
        </p:nvGraphicFramePr>
        <p:xfrm>
          <a:off x="352698" y="2557709"/>
          <a:ext cx="11390750" cy="37181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1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3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34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629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5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2920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Proyecto</a:t>
                      </a:r>
                      <a:endParaRPr lang="es-MX" sz="1600" b="1" i="1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Proyecto, Programa o Acción</a:t>
                      </a:r>
                      <a:endParaRPr lang="es-ES" sz="1600" b="1" i="1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Inversión </a:t>
                      </a:r>
                      <a:b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Asignada</a:t>
                      </a:r>
                      <a:endParaRPr lang="es-MX" sz="1600" b="1" i="1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</a:t>
                      </a:r>
                      <a:br>
                        <a:rPr lang="es-MX" sz="16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1600" b="1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Ejercido</a:t>
                      </a:r>
                      <a:endParaRPr lang="es-MX" sz="1600" b="1" i="1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</a:t>
                      </a:r>
                      <a:b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Programada</a:t>
                      </a:r>
                      <a:endParaRPr lang="es-MX" sz="1600" b="1" i="1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</a:t>
                      </a:r>
                      <a:b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Alcanzada</a:t>
                      </a:r>
                      <a:endParaRPr lang="es-MX" sz="1600" b="1" i="1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5023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Formación continua (capacitación)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  3,148,488.67 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94.36%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830 personas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1425 personas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5023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Formación especializada (</a:t>
                      </a:r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capacitación</a:t>
                      </a:r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      875,988.67 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79.74%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600 personas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personas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5023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s-MX" sz="1600" b="1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Formación Inicial del personal activo y aspirantes a policía municipal.</a:t>
                      </a:r>
                      <a:endParaRPr lang="es-ES" sz="1600" b="1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               3,175,988.67 </a:t>
                      </a:r>
                      <a:endParaRPr lang="es-MX" sz="1600" b="1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39.31%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 personas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506 personas</a:t>
                      </a:r>
                      <a:endParaRPr lang="es-MX" sz="16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416" marR="5416" marT="5416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1 Título"/>
          <p:cNvSpPr txBox="1">
            <a:spLocks/>
          </p:cNvSpPr>
          <p:nvPr/>
        </p:nvSpPr>
        <p:spPr>
          <a:xfrm>
            <a:off x="570035" y="2126163"/>
            <a:ext cx="10847074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Programas con recurso: FORTASEG-APORTACIÓN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UNICIPAL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16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3505200" y="2730500"/>
            <a:ext cx="67945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5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GRACIAS</a:t>
            </a:r>
            <a:endParaRPr lang="es-MX" sz="115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4802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2652</TotalTime>
  <Words>442</Words>
  <Application>Microsoft Office PowerPoint</Application>
  <PresentationFormat>Panorámica</PresentationFormat>
  <Paragraphs>123</Paragraphs>
  <Slides>6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vicente antonio barrera broca</cp:lastModifiedBy>
  <cp:revision>236</cp:revision>
  <cp:lastPrinted>2019-11-29T21:52:16Z</cp:lastPrinted>
  <dcterms:created xsi:type="dcterms:W3CDTF">2019-03-25T23:01:29Z</dcterms:created>
  <dcterms:modified xsi:type="dcterms:W3CDTF">2019-12-01T23:46:26Z</dcterms:modified>
</cp:coreProperties>
</file>