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0" r:id="rId2"/>
    <p:sldMasterId id="2147483713" r:id="rId3"/>
    <p:sldMasterId id="2147483728" r:id="rId4"/>
    <p:sldMasterId id="2147483731" r:id="rId5"/>
    <p:sldMasterId id="2147483733" r:id="rId6"/>
  </p:sldMasterIdLst>
  <p:notesMasterIdLst>
    <p:notesMasterId r:id="rId17"/>
  </p:notesMasterIdLst>
  <p:sldIdLst>
    <p:sldId id="516" r:id="rId7"/>
    <p:sldId id="517" r:id="rId8"/>
    <p:sldId id="518" r:id="rId9"/>
    <p:sldId id="519" r:id="rId10"/>
    <p:sldId id="526" r:id="rId11"/>
    <p:sldId id="521" r:id="rId12"/>
    <p:sldId id="527" r:id="rId13"/>
    <p:sldId id="523" r:id="rId14"/>
    <p:sldId id="528" r:id="rId15"/>
    <p:sldId id="525" r:id="rId16"/>
  </p:sldIdLst>
  <p:sldSz cx="12192000" cy="6858000"/>
  <p:notesSz cx="6888163" cy="100203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70330A"/>
    <a:srgbClr val="6CC6DB"/>
    <a:srgbClr val="006600"/>
    <a:srgbClr val="059DC4"/>
    <a:srgbClr val="632D09"/>
    <a:srgbClr val="00B0F0"/>
    <a:srgbClr val="FF3300"/>
    <a:srgbClr val="66FF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DF7B0B3-64FE-4278-B799-572F109407C7}" type="datetimeFigureOut">
              <a:rPr lang="es-MX" smtClean="0"/>
              <a:pPr/>
              <a:t>24/11/2020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2475"/>
            <a:ext cx="66754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DD12653-4F58-4903-B2BE-E37AC077D39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71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8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02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38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93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943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152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95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4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2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134F-C201-4796-B7EA-3FBD1E448D0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36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AE9E-A9FC-4BFD-99F1-36D06EDDF93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692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0081F-EB52-44D0-A22D-7C94CF6BFE2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49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54C4F-8D12-4406-9FEA-E4E884D24F96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27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70309-3F48-46E1-94C5-CB432F9DD58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809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4DFFD-9A1C-4BD7-9C8B-D107961077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432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E6DE-CE72-430F-8918-CF267014E0AA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71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33850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246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526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265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B5CC4-80BF-4138-A66D-64AAD5868F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1516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4B235-29B7-495E-8FE5-DB36812E8492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5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1E955-0C7E-4D30-A54A-76DA91BEFB2D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9302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6DA65-0D50-4938-926B-CB59AD42F82B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32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B4A4DD-5443-4816-87AC-06BA466BE7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31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3" y="2002580"/>
            <a:ext cx="9612971" cy="2852737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PRE-CIERRE </a:t>
            </a:r>
            <a:r>
              <a:rPr lang="es-MX" sz="6000" dirty="0"/>
              <a:t/>
            </a:r>
            <a:br>
              <a:rPr lang="es-MX" sz="6000" dirty="0"/>
            </a:br>
            <a:r>
              <a:rPr lang="es-MX" sz="6000" dirty="0"/>
              <a:t>PROGRAMA SECTORIAL </a:t>
            </a:r>
            <a:br>
              <a:rPr lang="es-MX" sz="6000" dirty="0"/>
            </a:br>
            <a:r>
              <a:rPr lang="es-MX" sz="6000" dirty="0"/>
              <a:t>DE </a:t>
            </a:r>
            <a:r>
              <a:rPr lang="es-MX" sz="6000" dirty="0" smtClean="0"/>
              <a:t>SEGURIDAD Y </a:t>
            </a:r>
            <a:r>
              <a:rPr lang="es-MX" sz="6000" dirty="0"/>
              <a:t>PAZ SOCIAL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5024" y="5123207"/>
            <a:ext cx="9612971" cy="1143324"/>
          </a:xfrm>
        </p:spPr>
        <p:txBody>
          <a:bodyPr/>
          <a:lstStyle/>
          <a:p>
            <a:r>
              <a:rPr lang="es-MX" dirty="0" smtClean="0"/>
              <a:t>Tercera Sesión del Subcomité Sectorial de Seguridad y Paz Social 2020. </a:t>
            </a:r>
            <a:endParaRPr lang="es-MX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82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 txBox="1">
            <a:spLocks/>
          </p:cNvSpPr>
          <p:nvPr/>
        </p:nvSpPr>
        <p:spPr>
          <a:xfrm>
            <a:off x="4710580" y="325149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all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Gracias</a:t>
            </a:r>
            <a:endParaRPr kumimoji="0" lang="es-ES" sz="7200" b="0" i="0" u="none" strike="noStrike" kern="1200" cap="all" spc="0" normalizeH="0" baseline="0" noProof="0" dirty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39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579456" y="2276897"/>
            <a:ext cx="2551345" cy="3125837"/>
            <a:chOff x="3395774" y="2254037"/>
            <a:chExt cx="2551345" cy="3125837"/>
          </a:xfrm>
        </p:grpSpPr>
        <p:grpSp>
          <p:nvGrpSpPr>
            <p:cNvPr id="7" name="Grupo 6"/>
            <p:cNvGrpSpPr/>
            <p:nvPr/>
          </p:nvGrpSpPr>
          <p:grpSpPr>
            <a:xfrm rot="21444400">
              <a:off x="4374845" y="2254037"/>
              <a:ext cx="1572274" cy="3125837"/>
              <a:chOff x="2807714" y="2117532"/>
              <a:chExt cx="1572274" cy="3125837"/>
            </a:xfrm>
          </p:grpSpPr>
          <p:sp>
            <p:nvSpPr>
              <p:cNvPr id="27" name="Forma libre 26"/>
              <p:cNvSpPr/>
              <p:nvPr/>
            </p:nvSpPr>
            <p:spPr>
              <a:xfrm>
                <a:off x="2807714" y="2117532"/>
                <a:ext cx="1572274" cy="3125837"/>
              </a:xfrm>
              <a:custGeom>
                <a:avLst/>
                <a:gdLst>
                  <a:gd name="connsiteX0" fmla="*/ 0 w 1602347"/>
                  <a:gd name="connsiteY0" fmla="*/ 0 h 3316836"/>
                  <a:gd name="connsiteX1" fmla="*/ 110816 w 1602347"/>
                  <a:gd name="connsiteY1" fmla="*/ 5596 h 3316836"/>
                  <a:gd name="connsiteX2" fmla="*/ 1602347 w 1602347"/>
                  <a:gd name="connsiteY2" fmla="*/ 1658418 h 3316836"/>
                  <a:gd name="connsiteX3" fmla="*/ 110816 w 1602347"/>
                  <a:gd name="connsiteY3" fmla="*/ 3311241 h 3316836"/>
                  <a:gd name="connsiteX4" fmla="*/ 0 w 1602347"/>
                  <a:gd name="connsiteY4" fmla="*/ 3316836 h 3316836"/>
                  <a:gd name="connsiteX5" fmla="*/ 0 w 1602347"/>
                  <a:gd name="connsiteY5" fmla="*/ 2939532 h 3316836"/>
                  <a:gd name="connsiteX6" fmla="*/ 72238 w 1602347"/>
                  <a:gd name="connsiteY6" fmla="*/ 2935885 h 3316836"/>
                  <a:gd name="connsiteX7" fmla="*/ 1225043 w 1602347"/>
                  <a:gd name="connsiteY7" fmla="*/ 1658418 h 3316836"/>
                  <a:gd name="connsiteX8" fmla="*/ 72238 w 1602347"/>
                  <a:gd name="connsiteY8" fmla="*/ 380952 h 3316836"/>
                  <a:gd name="connsiteX9" fmla="*/ 0 w 1602347"/>
                  <a:gd name="connsiteY9" fmla="*/ 377304 h 331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02347" h="3316836">
                    <a:moveTo>
                      <a:pt x="0" y="0"/>
                    </a:moveTo>
                    <a:lnTo>
                      <a:pt x="110816" y="5596"/>
                    </a:lnTo>
                    <a:cubicBezTo>
                      <a:pt x="948587" y="90676"/>
                      <a:pt x="1602347" y="798200"/>
                      <a:pt x="1602347" y="1658418"/>
                    </a:cubicBezTo>
                    <a:cubicBezTo>
                      <a:pt x="1602347" y="2518636"/>
                      <a:pt x="948587" y="3226160"/>
                      <a:pt x="110816" y="3311241"/>
                    </a:cubicBezTo>
                    <a:lnTo>
                      <a:pt x="0" y="3316836"/>
                    </a:lnTo>
                    <a:lnTo>
                      <a:pt x="0" y="2939532"/>
                    </a:lnTo>
                    <a:lnTo>
                      <a:pt x="72238" y="2935885"/>
                    </a:lnTo>
                    <a:cubicBezTo>
                      <a:pt x="719752" y="2870126"/>
                      <a:pt x="1225043" y="2323281"/>
                      <a:pt x="1225043" y="1658418"/>
                    </a:cubicBezTo>
                    <a:cubicBezTo>
                      <a:pt x="1225043" y="993555"/>
                      <a:pt x="719752" y="446710"/>
                      <a:pt x="72238" y="380952"/>
                    </a:cubicBezTo>
                    <a:lnTo>
                      <a:pt x="0" y="3773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2839051" y="2226745"/>
                <a:ext cx="1407210" cy="2835922"/>
                <a:chOff x="6523042" y="1978829"/>
                <a:chExt cx="1407210" cy="2835922"/>
              </a:xfrm>
            </p:grpSpPr>
            <p:sp>
              <p:nvSpPr>
                <p:cNvPr id="17" name="Forma libre 16"/>
                <p:cNvSpPr/>
                <p:nvPr/>
              </p:nvSpPr>
              <p:spPr>
                <a:xfrm rot="13637107">
                  <a:off x="6409497" y="2098016"/>
                  <a:ext cx="920207" cy="68183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orma libre 17"/>
                <p:cNvSpPr/>
                <p:nvPr/>
              </p:nvSpPr>
              <p:spPr>
                <a:xfrm rot="16538450">
                  <a:off x="6997558" y="2653320"/>
                  <a:ext cx="920207" cy="70604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orma libre 18"/>
                <p:cNvSpPr/>
                <p:nvPr/>
              </p:nvSpPr>
              <p:spPr>
                <a:xfrm rot="19019482">
                  <a:off x="6999331" y="3485984"/>
                  <a:ext cx="930921" cy="70051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orma libre 19"/>
                <p:cNvSpPr/>
                <p:nvPr/>
              </p:nvSpPr>
              <p:spPr>
                <a:xfrm rot="376366">
                  <a:off x="6523042" y="4059974"/>
                  <a:ext cx="829462" cy="754777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" name="Elipse 1"/>
            <p:cNvSpPr/>
            <p:nvPr/>
          </p:nvSpPr>
          <p:spPr>
            <a:xfrm>
              <a:off x="3395774" y="2925134"/>
              <a:ext cx="1889307" cy="1883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1385917" y="1599251"/>
            <a:ext cx="3063192" cy="452406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859245" y="2851619"/>
            <a:ext cx="2022755" cy="2016000"/>
            <a:chOff x="1859245" y="2695332"/>
            <a:chExt cx="2022755" cy="2016000"/>
          </a:xfrm>
        </p:grpSpPr>
        <p:sp>
          <p:nvSpPr>
            <p:cNvPr id="51" name="Elipse 50"/>
            <p:cNvSpPr/>
            <p:nvPr/>
          </p:nvSpPr>
          <p:spPr>
            <a:xfrm>
              <a:off x="1859245" y="2695332"/>
              <a:ext cx="2016000" cy="20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1967245" y="2804261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3" name="Elipse 52"/>
            <p:cNvSpPr/>
            <p:nvPr/>
          </p:nvSpPr>
          <p:spPr>
            <a:xfrm>
              <a:off x="2042302" y="2893332"/>
              <a:ext cx="1620000" cy="16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1874719" y="3248217"/>
              <a:ext cx="2007281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PRE-CIERRE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PROGRAMA SECTORIAL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DE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SEGURIDAD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Y PAZ SOCIAL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631380" y="2133369"/>
            <a:ext cx="7333862" cy="649244"/>
            <a:chOff x="4631380" y="2133369"/>
            <a:chExt cx="7333862" cy="649244"/>
          </a:xfrm>
        </p:grpSpPr>
        <p:sp>
          <p:nvSpPr>
            <p:cNvPr id="55" name="Rectángulo redondeado 54"/>
            <p:cNvSpPr/>
            <p:nvPr/>
          </p:nvSpPr>
          <p:spPr>
            <a:xfrm>
              <a:off x="6411310" y="2133369"/>
              <a:ext cx="5553932" cy="6492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                                                                                                                                      </a:t>
              </a:r>
              <a:r>
                <a:rPr lang="es-MX" sz="1400" b="1" dirty="0" smtClean="0">
                  <a:solidFill>
                    <a:prstClr val="black"/>
                  </a:solidFill>
                  <a:latin typeface="Franklin Gothic Book" panose="020B0503020102020204"/>
                </a:rPr>
                <a:t>PROGRAMA 1</a:t>
              </a:r>
              <a:r>
                <a:rPr lang="es-MX" sz="1400" b="1" dirty="0">
                  <a:solidFill>
                    <a:prstClr val="black"/>
                  </a:solidFill>
                  <a:latin typeface="Franklin Gothic Book" panose="020B0503020102020204"/>
                </a:rPr>
                <a:t>.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</a:rPr>
                <a:t>-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CAPACITACIÓN</a:t>
              </a: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, VINCULACIÓN Y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ACTUACIÓN DE LOS CUERPOS POLICIALES.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4631380" y="2242613"/>
              <a:ext cx="1779930" cy="540000"/>
              <a:chOff x="4631380" y="2242613"/>
              <a:chExt cx="1779930" cy="540000"/>
            </a:xfrm>
          </p:grpSpPr>
          <p:grpSp>
            <p:nvGrpSpPr>
              <p:cNvPr id="30" name="Grupo 29"/>
              <p:cNvGrpSpPr/>
              <p:nvPr/>
            </p:nvGrpSpPr>
            <p:grpSpPr>
              <a:xfrm>
                <a:off x="4631380" y="2242613"/>
                <a:ext cx="540000" cy="540000"/>
                <a:chOff x="9003323" y="2110154"/>
                <a:chExt cx="331200" cy="331200"/>
              </a:xfrm>
            </p:grpSpPr>
            <p:sp>
              <p:nvSpPr>
                <p:cNvPr id="28" name="Anillo 27"/>
                <p:cNvSpPr/>
                <p:nvPr/>
              </p:nvSpPr>
              <p:spPr>
                <a:xfrm>
                  <a:off x="9003323" y="2110154"/>
                  <a:ext cx="331200" cy="33120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Elipse 28"/>
                <p:cNvSpPr/>
                <p:nvPr/>
              </p:nvSpPr>
              <p:spPr>
                <a:xfrm>
                  <a:off x="9088184" y="2192954"/>
                  <a:ext cx="165600" cy="1656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4" name="Conector recto 13"/>
              <p:cNvCxnSpPr/>
              <p:nvPr/>
            </p:nvCxnSpPr>
            <p:spPr>
              <a:xfrm>
                <a:off x="4912095" y="2468036"/>
                <a:ext cx="1499215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3283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1467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2" name="Redondear rectángulo de esquina del mismo lado 1"/>
          <p:cNvSpPr/>
          <p:nvPr/>
        </p:nvSpPr>
        <p:spPr>
          <a:xfrm rot="16200000">
            <a:off x="6911045" y="55022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dondear rectángulo de esquina del mismo lado 6"/>
          <p:cNvSpPr/>
          <p:nvPr/>
        </p:nvSpPr>
        <p:spPr>
          <a:xfrm rot="5400000">
            <a:off x="9478033" y="1859911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dondear rectángulo de esquina del mismo lado 7"/>
          <p:cNvSpPr/>
          <p:nvPr/>
        </p:nvSpPr>
        <p:spPr>
          <a:xfrm rot="16200000">
            <a:off x="6911045" y="3169598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dondear rectángulo de esquina del mismo lado 8"/>
          <p:cNvSpPr/>
          <p:nvPr/>
        </p:nvSpPr>
        <p:spPr>
          <a:xfrm rot="5400000">
            <a:off x="9478033" y="447928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857" y="775658"/>
            <a:ext cx="6005526" cy="486497"/>
          </a:xfrm>
        </p:spPr>
        <p:txBody>
          <a:bodyPr rtlCol="0" anchor="t">
            <a:normAutofit fontScale="90000"/>
          </a:bodyPr>
          <a:lstStyle/>
          <a:p>
            <a:pPr algn="ctr"/>
            <a:r>
              <a:rPr lang="es-MX" sz="2200" b="1" cap="all" spc="50" dirty="0" smtClean="0">
                <a:latin typeface="Bahnschrift Condensed" panose="020B0502040204020203" pitchFamily="34" charset="0"/>
              </a:rPr>
              <a:t>PROGRAMA 1.-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>CAPACITACIÓN, VINCULACIÓN Y </a:t>
            </a:r>
            <a:br>
              <a:rPr lang="es-MX" sz="2200" b="1" cap="all" spc="50" dirty="0">
                <a:latin typeface="Bahnschrift Condensed" panose="020B0502040204020203" pitchFamily="34" charset="0"/>
              </a:rPr>
            </a:br>
            <a:r>
              <a:rPr lang="es-MX" sz="2200" b="1" cap="all" spc="50" dirty="0">
                <a:latin typeface="Bahnschrift Condensed" panose="020B0502040204020203" pitchFamily="34" charset="0"/>
              </a:rPr>
              <a:t>ACTUACIÓN DE LOS CUERPOS </a:t>
            </a:r>
            <a:r>
              <a:rPr lang="es-MX" sz="2200" b="1" cap="all" spc="50" dirty="0" smtClean="0">
                <a:latin typeface="Bahnschrift Condensed" panose="020B0502040204020203" pitchFamily="34" charset="0"/>
              </a:rPr>
              <a:t>POLICIALES</a:t>
            </a:r>
            <a:r>
              <a:rPr lang="es-MX" sz="2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 smtClean="0">
                <a:latin typeface="Bahnschrift Condensed" panose="020B0502040204020203" pitchFamily="34" charset="0"/>
              </a:rPr>
            </a:br>
            <a:r>
              <a:rPr lang="es-MX" sz="2000" b="1" cap="all" spc="50" dirty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>
                <a:latin typeface="Bahnschrift Condensed" panose="020B0502040204020203" pitchFamily="34" charset="0"/>
              </a:rPr>
            </a:br>
            <a:r>
              <a:rPr lang="es-ES" sz="2600" b="1" dirty="0"/>
              <a:t/>
            </a:r>
            <a:br>
              <a:rPr lang="es-ES" sz="2600" b="1" dirty="0"/>
            </a:br>
            <a:r>
              <a:rPr lang="es-ES" sz="2600" b="1" dirty="0"/>
              <a:t/>
            </a:r>
            <a:br>
              <a:rPr lang="es-ES" sz="2600" b="1" dirty="0"/>
            </a:br>
            <a:endParaRPr lang="es-ES" sz="2600" b="1" dirty="0"/>
          </a:p>
        </p:txBody>
      </p:sp>
      <p:pic>
        <p:nvPicPr>
          <p:cNvPr id="54" name="Imagen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8582" y="1512581"/>
            <a:ext cx="1371361" cy="1350000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7543" y="2807346"/>
            <a:ext cx="1371429" cy="1350000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132" y="4107926"/>
            <a:ext cx="1371429" cy="1350000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7543" y="5457926"/>
            <a:ext cx="1375715" cy="1350000"/>
          </a:xfrm>
          <a:prstGeom prst="rect">
            <a:avLst/>
          </a:prstGeom>
        </p:spPr>
      </p:pic>
      <p:sp>
        <p:nvSpPr>
          <p:cNvPr id="58" name="CuadroTexto 57"/>
          <p:cNvSpPr txBox="1"/>
          <p:nvPr/>
        </p:nvSpPr>
        <p:spPr>
          <a:xfrm>
            <a:off x="6925608" y="1753625"/>
            <a:ext cx="205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Líneas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Acción </a:t>
            </a:r>
            <a:b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con Metas 2020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8641987" y="3210742"/>
            <a:ext cx="2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Cumplidas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6799342" y="4257949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entre el 79% y 99% de Cumplimiento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8560768" y="5587477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Menores al 74% de Cumplimiento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 txBox="1">
            <a:spLocks/>
          </p:cNvSpPr>
          <p:nvPr/>
        </p:nvSpPr>
        <p:spPr>
          <a:xfrm>
            <a:off x="849086" y="2322381"/>
            <a:ext cx="4240561" cy="4864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8000" b="1" cap="all" spc="50" dirty="0" smtClean="0">
                <a:latin typeface="Bahnschrift Condensed" panose="020B0502040204020203" pitchFamily="34" charset="0"/>
              </a:rPr>
              <a:t>PRINCIPALES RESULTADOS</a:t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8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12800" b="1" dirty="0" smtClean="0"/>
              <a:t/>
            </a:r>
            <a:br>
              <a:rPr lang="es-ES" sz="12800" b="1" dirty="0" smtClean="0"/>
            </a:br>
            <a:r>
              <a:rPr lang="es-ES" sz="2600" b="1" dirty="0" smtClean="0"/>
              <a:t/>
            </a:r>
            <a:br>
              <a:rPr lang="es-ES" sz="2600" b="1" dirty="0" smtClean="0"/>
            </a:br>
            <a:endParaRPr lang="es-ES" sz="26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224414" y="2714942"/>
            <a:ext cx="3641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Operativos Homologados.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Operativos </a:t>
            </a:r>
            <a:r>
              <a:rPr lang="es-MX" b="1" dirty="0" smtClean="0">
                <a:latin typeface="Bahnschrift Condensed" panose="020B0502040204020203" pitchFamily="34" charset="0"/>
              </a:rPr>
              <a:t>Conjuntos.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Elementos </a:t>
            </a:r>
            <a:r>
              <a:rPr lang="es-MX" b="1" dirty="0" smtClean="0">
                <a:latin typeface="Bahnschrift Condensed" panose="020B0502040204020203" pitchFamily="34" charset="0"/>
              </a:rPr>
              <a:t>Certificados.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Mapas </a:t>
            </a:r>
            <a:r>
              <a:rPr lang="es-MX" b="1" dirty="0" err="1" smtClean="0">
                <a:latin typeface="Bahnschrift Condensed" panose="020B0502040204020203" pitchFamily="34" charset="0"/>
              </a:rPr>
              <a:t>Geodelictivos</a:t>
            </a:r>
            <a:r>
              <a:rPr lang="es-MX" b="1" dirty="0" smtClean="0">
                <a:latin typeface="Bahnschrift Condensed" panose="020B0502040204020203" pitchFamily="34" charset="0"/>
              </a:rPr>
              <a:t> </a:t>
            </a:r>
            <a:r>
              <a:rPr lang="es-MX" b="1" dirty="0" smtClean="0">
                <a:latin typeface="Bahnschrift Condensed" panose="020B0502040204020203" pitchFamily="34" charset="0"/>
              </a:rPr>
              <a:t>Actualizados.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Informes Policiales Homologados</a:t>
            </a:r>
            <a:r>
              <a:rPr lang="es-MX" b="1" dirty="0" smtClean="0">
                <a:latin typeface="Bahnschrif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Plan de </a:t>
            </a:r>
            <a:r>
              <a:rPr lang="es-MX" b="1" dirty="0" smtClean="0">
                <a:latin typeface="Bahnschrift Condensed" panose="020B0502040204020203" pitchFamily="34" charset="0"/>
              </a:rPr>
              <a:t>Acción Homologado.</a:t>
            </a:r>
            <a:endParaRPr lang="es-MX" b="1" dirty="0">
              <a:latin typeface="Bahnschrift Condensed" panose="020B0502040204020203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 txBox="1">
            <a:spLocks/>
          </p:cNvSpPr>
          <p:nvPr/>
        </p:nvSpPr>
        <p:spPr>
          <a:xfrm>
            <a:off x="849086" y="2320849"/>
            <a:ext cx="4240561" cy="4864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8000" b="1" cap="all" spc="50" dirty="0" smtClean="0">
                <a:latin typeface="Bahnschrift Condensed" panose="020B0502040204020203" pitchFamily="34" charset="0"/>
              </a:rPr>
              <a:t>PRINCIPALES RESULTADOS</a:t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8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12800" b="1" dirty="0" smtClean="0"/>
              <a:t/>
            </a:r>
            <a:br>
              <a:rPr lang="es-ES" sz="12800" b="1" dirty="0" smtClean="0"/>
            </a:br>
            <a:r>
              <a:rPr lang="es-ES" sz="2600" b="1" dirty="0" smtClean="0"/>
              <a:t/>
            </a:r>
            <a:br>
              <a:rPr lang="es-ES" sz="2600" b="1" dirty="0" smtClean="0"/>
            </a:br>
            <a:endParaRPr lang="es-ES" sz="26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224414" y="2713410"/>
            <a:ext cx="3641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Operativos Homologados.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Operativos </a:t>
            </a:r>
            <a:r>
              <a:rPr lang="es-MX" b="1" dirty="0" smtClean="0">
                <a:latin typeface="Bahnschrift Condensed" panose="020B0502040204020203" pitchFamily="34" charset="0"/>
              </a:rPr>
              <a:t>Conjuntos.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Elementos </a:t>
            </a:r>
            <a:r>
              <a:rPr lang="es-MX" b="1" dirty="0" smtClean="0">
                <a:latin typeface="Bahnschrift Condensed" panose="020B0502040204020203" pitchFamily="34" charset="0"/>
              </a:rPr>
              <a:t>Certificados.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Mapas </a:t>
            </a:r>
            <a:r>
              <a:rPr lang="es-MX" b="1" dirty="0" err="1" smtClean="0">
                <a:latin typeface="Bahnschrift Condensed" panose="020B0502040204020203" pitchFamily="34" charset="0"/>
              </a:rPr>
              <a:t>Geodelictivos</a:t>
            </a:r>
            <a:r>
              <a:rPr lang="es-MX" b="1" dirty="0" smtClean="0">
                <a:latin typeface="Bahnschrift Condensed" panose="020B0502040204020203" pitchFamily="34" charset="0"/>
              </a:rPr>
              <a:t> </a:t>
            </a:r>
            <a:r>
              <a:rPr lang="es-MX" b="1" dirty="0" smtClean="0">
                <a:latin typeface="Bahnschrift Condensed" panose="020B0502040204020203" pitchFamily="34" charset="0"/>
              </a:rPr>
              <a:t>Actualizados.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Informes Policiales Homologados</a:t>
            </a:r>
            <a:r>
              <a:rPr lang="es-MX" b="1" dirty="0" smtClean="0">
                <a:latin typeface="Bahnschrif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Plan de </a:t>
            </a:r>
            <a:r>
              <a:rPr lang="es-MX" b="1" dirty="0" smtClean="0">
                <a:latin typeface="Bahnschrift Condensed" panose="020B0502040204020203" pitchFamily="34" charset="0"/>
              </a:rPr>
              <a:t>Acción Homologado.</a:t>
            </a:r>
            <a:endParaRPr lang="es-MX" b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6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579456" y="2276897"/>
            <a:ext cx="2551345" cy="3125837"/>
            <a:chOff x="3395774" y="2254037"/>
            <a:chExt cx="2551345" cy="3125837"/>
          </a:xfrm>
        </p:grpSpPr>
        <p:grpSp>
          <p:nvGrpSpPr>
            <p:cNvPr id="7" name="Grupo 6"/>
            <p:cNvGrpSpPr/>
            <p:nvPr/>
          </p:nvGrpSpPr>
          <p:grpSpPr>
            <a:xfrm rot="21444400">
              <a:off x="4374845" y="2254037"/>
              <a:ext cx="1572274" cy="3125837"/>
              <a:chOff x="2807714" y="2117532"/>
              <a:chExt cx="1572274" cy="3125837"/>
            </a:xfrm>
          </p:grpSpPr>
          <p:sp>
            <p:nvSpPr>
              <p:cNvPr id="27" name="Forma libre 26"/>
              <p:cNvSpPr/>
              <p:nvPr/>
            </p:nvSpPr>
            <p:spPr>
              <a:xfrm>
                <a:off x="2807714" y="2117532"/>
                <a:ext cx="1572274" cy="3125837"/>
              </a:xfrm>
              <a:custGeom>
                <a:avLst/>
                <a:gdLst>
                  <a:gd name="connsiteX0" fmla="*/ 0 w 1602347"/>
                  <a:gd name="connsiteY0" fmla="*/ 0 h 3316836"/>
                  <a:gd name="connsiteX1" fmla="*/ 110816 w 1602347"/>
                  <a:gd name="connsiteY1" fmla="*/ 5596 h 3316836"/>
                  <a:gd name="connsiteX2" fmla="*/ 1602347 w 1602347"/>
                  <a:gd name="connsiteY2" fmla="*/ 1658418 h 3316836"/>
                  <a:gd name="connsiteX3" fmla="*/ 110816 w 1602347"/>
                  <a:gd name="connsiteY3" fmla="*/ 3311241 h 3316836"/>
                  <a:gd name="connsiteX4" fmla="*/ 0 w 1602347"/>
                  <a:gd name="connsiteY4" fmla="*/ 3316836 h 3316836"/>
                  <a:gd name="connsiteX5" fmla="*/ 0 w 1602347"/>
                  <a:gd name="connsiteY5" fmla="*/ 2939532 h 3316836"/>
                  <a:gd name="connsiteX6" fmla="*/ 72238 w 1602347"/>
                  <a:gd name="connsiteY6" fmla="*/ 2935885 h 3316836"/>
                  <a:gd name="connsiteX7" fmla="*/ 1225043 w 1602347"/>
                  <a:gd name="connsiteY7" fmla="*/ 1658418 h 3316836"/>
                  <a:gd name="connsiteX8" fmla="*/ 72238 w 1602347"/>
                  <a:gd name="connsiteY8" fmla="*/ 380952 h 3316836"/>
                  <a:gd name="connsiteX9" fmla="*/ 0 w 1602347"/>
                  <a:gd name="connsiteY9" fmla="*/ 377304 h 331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02347" h="3316836">
                    <a:moveTo>
                      <a:pt x="0" y="0"/>
                    </a:moveTo>
                    <a:lnTo>
                      <a:pt x="110816" y="5596"/>
                    </a:lnTo>
                    <a:cubicBezTo>
                      <a:pt x="948587" y="90676"/>
                      <a:pt x="1602347" y="798200"/>
                      <a:pt x="1602347" y="1658418"/>
                    </a:cubicBezTo>
                    <a:cubicBezTo>
                      <a:pt x="1602347" y="2518636"/>
                      <a:pt x="948587" y="3226160"/>
                      <a:pt x="110816" y="3311241"/>
                    </a:cubicBezTo>
                    <a:lnTo>
                      <a:pt x="0" y="3316836"/>
                    </a:lnTo>
                    <a:lnTo>
                      <a:pt x="0" y="2939532"/>
                    </a:lnTo>
                    <a:lnTo>
                      <a:pt x="72238" y="2935885"/>
                    </a:lnTo>
                    <a:cubicBezTo>
                      <a:pt x="719752" y="2870126"/>
                      <a:pt x="1225043" y="2323281"/>
                      <a:pt x="1225043" y="1658418"/>
                    </a:cubicBezTo>
                    <a:cubicBezTo>
                      <a:pt x="1225043" y="993555"/>
                      <a:pt x="719752" y="446710"/>
                      <a:pt x="72238" y="380952"/>
                    </a:cubicBezTo>
                    <a:lnTo>
                      <a:pt x="0" y="3773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2839051" y="2226745"/>
                <a:ext cx="1407210" cy="2835922"/>
                <a:chOff x="6523042" y="1978829"/>
                <a:chExt cx="1407210" cy="2835922"/>
              </a:xfrm>
            </p:grpSpPr>
            <p:sp>
              <p:nvSpPr>
                <p:cNvPr id="17" name="Forma libre 16"/>
                <p:cNvSpPr/>
                <p:nvPr/>
              </p:nvSpPr>
              <p:spPr>
                <a:xfrm rot="13637107">
                  <a:off x="6409497" y="2098016"/>
                  <a:ext cx="920207" cy="68183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orma libre 17"/>
                <p:cNvSpPr/>
                <p:nvPr/>
              </p:nvSpPr>
              <p:spPr>
                <a:xfrm rot="16538450">
                  <a:off x="6997558" y="2653320"/>
                  <a:ext cx="920207" cy="70604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orma libre 18"/>
                <p:cNvSpPr/>
                <p:nvPr/>
              </p:nvSpPr>
              <p:spPr>
                <a:xfrm rot="19019482">
                  <a:off x="6999331" y="3485984"/>
                  <a:ext cx="930921" cy="70051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orma libre 19"/>
                <p:cNvSpPr/>
                <p:nvPr/>
              </p:nvSpPr>
              <p:spPr>
                <a:xfrm rot="376366">
                  <a:off x="6523042" y="4059974"/>
                  <a:ext cx="829462" cy="754777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" name="Elipse 1"/>
            <p:cNvSpPr/>
            <p:nvPr/>
          </p:nvSpPr>
          <p:spPr>
            <a:xfrm>
              <a:off x="3395774" y="2925134"/>
              <a:ext cx="1889307" cy="1883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1385917" y="1599251"/>
            <a:ext cx="3063192" cy="452406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859245" y="2851619"/>
            <a:ext cx="2022755" cy="2016000"/>
            <a:chOff x="1859245" y="2695332"/>
            <a:chExt cx="2022755" cy="2016000"/>
          </a:xfrm>
        </p:grpSpPr>
        <p:sp>
          <p:nvSpPr>
            <p:cNvPr id="51" name="Elipse 50"/>
            <p:cNvSpPr/>
            <p:nvPr/>
          </p:nvSpPr>
          <p:spPr>
            <a:xfrm>
              <a:off x="1859245" y="2695332"/>
              <a:ext cx="2016000" cy="20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1967245" y="2804261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3" name="Elipse 52"/>
            <p:cNvSpPr/>
            <p:nvPr/>
          </p:nvSpPr>
          <p:spPr>
            <a:xfrm>
              <a:off x="2042302" y="2893332"/>
              <a:ext cx="1620000" cy="16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1874719" y="3248217"/>
              <a:ext cx="2007281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PRE-CIERRE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PROGRAMA SECTORIAL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DE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SEGURIDAD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Y PAZ SOCIAL</a:t>
              </a:r>
            </a:p>
          </p:txBody>
        </p:sp>
      </p:grpSp>
      <p:sp>
        <p:nvSpPr>
          <p:cNvPr id="55" name="Rectángulo redondeado 54"/>
          <p:cNvSpPr/>
          <p:nvPr/>
        </p:nvSpPr>
        <p:spPr>
          <a:xfrm>
            <a:off x="6411310" y="2133369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1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CAPACITACIÓN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VINCULACIÓN 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ACTUACIÓN DE LOS CUERPOS POLICIALES.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631380" y="2242613"/>
            <a:ext cx="1779930" cy="540000"/>
            <a:chOff x="4631380" y="2242613"/>
            <a:chExt cx="1779930" cy="540000"/>
          </a:xfrm>
        </p:grpSpPr>
        <p:grpSp>
          <p:nvGrpSpPr>
            <p:cNvPr id="30" name="Grupo 29"/>
            <p:cNvGrpSpPr/>
            <p:nvPr/>
          </p:nvGrpSpPr>
          <p:grpSpPr>
            <a:xfrm>
              <a:off x="4631380" y="2242613"/>
              <a:ext cx="540000" cy="540000"/>
              <a:chOff x="9003323" y="2110154"/>
              <a:chExt cx="331200" cy="331200"/>
            </a:xfrm>
          </p:grpSpPr>
          <p:sp>
            <p:nvSpPr>
              <p:cNvPr id="28" name="Anillo 27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29" name="Elipse 28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14" name="Conector recto 13"/>
            <p:cNvCxnSpPr/>
            <p:nvPr/>
          </p:nvCxnSpPr>
          <p:spPr>
            <a:xfrm>
              <a:off x="4912095" y="2468036"/>
              <a:ext cx="1499215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/>
        </p:nvGrpSpPr>
        <p:grpSpPr>
          <a:xfrm>
            <a:off x="5412451" y="2960548"/>
            <a:ext cx="6552791" cy="649244"/>
            <a:chOff x="5412451" y="2960548"/>
            <a:chExt cx="6552791" cy="649244"/>
          </a:xfrm>
        </p:grpSpPr>
        <p:sp>
          <p:nvSpPr>
            <p:cNvPr id="56" name="Rectángulo redondeado 55"/>
            <p:cNvSpPr/>
            <p:nvPr/>
          </p:nvSpPr>
          <p:spPr>
            <a:xfrm>
              <a:off x="6411310" y="2960548"/>
              <a:ext cx="5553932" cy="6492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                                                                                                                                      </a:t>
              </a:r>
              <a:r>
                <a:rPr lang="es-MX" sz="1400" b="1" dirty="0" smtClean="0">
                  <a:solidFill>
                    <a:prstClr val="black"/>
                  </a:solidFill>
                  <a:latin typeface="Franklin Gothic Book" panose="020B0503020102020204"/>
                </a:rPr>
                <a:t>PROGRAMA 2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</a:rPr>
                <a:t>.-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EQUIPAMIENTO </a:t>
              </a: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Y TECNOLOGÍA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PARA LA SEGURIDAD.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5412451" y="2999504"/>
              <a:ext cx="998859" cy="540000"/>
              <a:chOff x="5412451" y="2999504"/>
              <a:chExt cx="998859" cy="540000"/>
            </a:xfrm>
          </p:grpSpPr>
          <p:grpSp>
            <p:nvGrpSpPr>
              <p:cNvPr id="31" name="Grupo 30"/>
              <p:cNvGrpSpPr/>
              <p:nvPr/>
            </p:nvGrpSpPr>
            <p:grpSpPr>
              <a:xfrm>
                <a:off x="5412451" y="2999504"/>
                <a:ext cx="540000" cy="540000"/>
                <a:chOff x="9003323" y="2110154"/>
                <a:chExt cx="331200" cy="331200"/>
              </a:xfrm>
            </p:grpSpPr>
            <p:sp>
              <p:nvSpPr>
                <p:cNvPr id="32" name="Anillo 31"/>
                <p:cNvSpPr/>
                <p:nvPr/>
              </p:nvSpPr>
              <p:spPr>
                <a:xfrm>
                  <a:off x="9003323" y="2110154"/>
                  <a:ext cx="331200" cy="33120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Elipse 32"/>
                <p:cNvSpPr/>
                <p:nvPr/>
              </p:nvSpPr>
              <p:spPr>
                <a:xfrm>
                  <a:off x="9088184" y="2192954"/>
                  <a:ext cx="165600" cy="1656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61" name="Conector recto 60"/>
              <p:cNvCxnSpPr/>
              <p:nvPr/>
            </p:nvCxnSpPr>
            <p:spPr>
              <a:xfrm>
                <a:off x="5661702" y="3233958"/>
                <a:ext cx="749608" cy="0"/>
              </a:xfrm>
              <a:prstGeom prst="line">
                <a:avLst/>
              </a:prstGeom>
              <a:ln w="762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3102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14571 0.00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2" name="Redondear rectángulo de esquina del mismo lado 1"/>
          <p:cNvSpPr/>
          <p:nvPr/>
        </p:nvSpPr>
        <p:spPr>
          <a:xfrm rot="16200000">
            <a:off x="6911045" y="55022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dondear rectángulo de esquina del mismo lado 6"/>
          <p:cNvSpPr/>
          <p:nvPr/>
        </p:nvSpPr>
        <p:spPr>
          <a:xfrm rot="5400000">
            <a:off x="9478033" y="1859911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dondear rectángulo de esquina del mismo lado 7"/>
          <p:cNvSpPr/>
          <p:nvPr/>
        </p:nvSpPr>
        <p:spPr>
          <a:xfrm rot="16200000">
            <a:off x="6911045" y="3169598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dondear rectángulo de esquina del mismo lado 8"/>
          <p:cNvSpPr/>
          <p:nvPr/>
        </p:nvSpPr>
        <p:spPr>
          <a:xfrm rot="5400000">
            <a:off x="9478033" y="447928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6925608" y="1753625"/>
            <a:ext cx="205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Líneas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Acción </a:t>
            </a:r>
            <a:b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con Metas 2020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8641987" y="3210742"/>
            <a:ext cx="2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Cumplidas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6799342" y="4257949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entre el 79% y 99% de Cumplimiento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8560768" y="5587477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Menores al 74% de Cumplimiento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3" y="698938"/>
            <a:ext cx="9601200" cy="734439"/>
          </a:xfrm>
        </p:spPr>
        <p:txBody>
          <a:bodyPr rtlCol="0" anchor="t">
            <a:normAutofit fontScale="90000"/>
          </a:bodyPr>
          <a:lstStyle/>
          <a:p>
            <a:pPr algn="ctr"/>
            <a:r>
              <a:rPr lang="es-MX" sz="2200" b="1" cap="all" spc="50" dirty="0" smtClean="0">
                <a:latin typeface="Bahnschrift Condensed" panose="020B0502040204020203" pitchFamily="34" charset="0"/>
              </a:rPr>
              <a:t>PROGRAMA 2.-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>EQUIPAMIENTO Y TECNOLOGÍA </a:t>
            </a:r>
            <a:br>
              <a:rPr lang="es-MX" sz="2200" b="1" cap="all" spc="50" dirty="0">
                <a:latin typeface="Bahnschrift Condensed" panose="020B0502040204020203" pitchFamily="34" charset="0"/>
              </a:rPr>
            </a:br>
            <a:r>
              <a:rPr lang="es-MX" sz="2200" b="1" cap="all" spc="50" dirty="0">
                <a:latin typeface="Bahnschrift Condensed" panose="020B0502040204020203" pitchFamily="34" charset="0"/>
              </a:rPr>
              <a:t>PARA LA </a:t>
            </a:r>
            <a:r>
              <a:rPr lang="es-MX" sz="2200" b="1" cap="all" spc="50" dirty="0" smtClean="0">
                <a:latin typeface="Bahnschrift Condensed" panose="020B0502040204020203" pitchFamily="34" charset="0"/>
              </a:rPr>
              <a:t>SEGURIDAD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/>
            </a:r>
            <a:br>
              <a:rPr lang="es-MX" sz="2200" b="1" cap="all" spc="50" dirty="0">
                <a:latin typeface="Bahnschrift Condensed" panose="020B0502040204020203" pitchFamily="34" charset="0"/>
              </a:rPr>
            </a:br>
            <a:r>
              <a:rPr lang="es-ES" sz="2600" b="1" dirty="0"/>
              <a:t/>
            </a:r>
            <a:br>
              <a:rPr lang="es-ES" sz="2600" b="1" dirty="0"/>
            </a:br>
            <a:r>
              <a:rPr lang="es-ES" sz="2600" b="1" dirty="0"/>
              <a:t/>
            </a:r>
            <a:br>
              <a:rPr lang="es-ES" sz="2600" b="1" dirty="0"/>
            </a:br>
            <a:endParaRPr lang="es-ES" sz="2600" b="1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56" y="1476626"/>
            <a:ext cx="1371361" cy="135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2266" y="2809259"/>
            <a:ext cx="1371429" cy="135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9988" y="4159259"/>
            <a:ext cx="1371429" cy="13500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07980" y="5374142"/>
            <a:ext cx="1375715" cy="1350000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 txBox="1">
            <a:spLocks/>
          </p:cNvSpPr>
          <p:nvPr/>
        </p:nvSpPr>
        <p:spPr>
          <a:xfrm>
            <a:off x="849086" y="2322762"/>
            <a:ext cx="4240561" cy="4864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8000" b="1" cap="all" spc="50" dirty="0" smtClean="0">
                <a:latin typeface="Bahnschrift Condensed" panose="020B0502040204020203" pitchFamily="34" charset="0"/>
              </a:rPr>
              <a:t>PRINCIPALES RESULTADOS</a:t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8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12800" b="1" dirty="0" smtClean="0"/>
              <a:t/>
            </a:r>
            <a:br>
              <a:rPr lang="es-ES" sz="12800" b="1" dirty="0" smtClean="0"/>
            </a:br>
            <a:r>
              <a:rPr lang="es-ES" sz="2600" b="1" dirty="0" smtClean="0"/>
              <a:t/>
            </a:r>
            <a:br>
              <a:rPr lang="es-ES" sz="2600" b="1" dirty="0" smtClean="0"/>
            </a:br>
            <a:endParaRPr lang="es-ES" sz="26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148549" y="2627964"/>
            <a:ext cx="36416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Cuerpos de Seguridad Equipados. 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Tecnología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Punta Adquirida.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Programa de </a:t>
            </a:r>
            <a:r>
              <a:rPr lang="es-MX" b="1" dirty="0" smtClean="0">
                <a:latin typeface="Bahnschrift Condensed" panose="020B0502040204020203" pitchFamily="34" charset="0"/>
              </a:rPr>
              <a:t>Arcos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Seguridad Vial </a:t>
            </a:r>
            <a:r>
              <a:rPr lang="es-MX" b="1" dirty="0">
                <a:latin typeface="Bahnschrift Condensed" panose="020B0502040204020203" pitchFamily="34" charset="0"/>
              </a:rPr>
              <a:t>I</a:t>
            </a:r>
            <a:r>
              <a:rPr lang="es-MX" b="1" dirty="0" smtClean="0">
                <a:latin typeface="Bahnschrift Condensed" panose="020B0502040204020203" pitchFamily="34" charset="0"/>
              </a:rPr>
              <a:t>mplementado.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Proyecto Quintana Roo Seguro.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Mapas </a:t>
            </a:r>
            <a:r>
              <a:rPr lang="es-MX" b="1" dirty="0" err="1" smtClean="0">
                <a:latin typeface="Bahnschrift Condensed" panose="020B0502040204020203" pitchFamily="34" charset="0"/>
              </a:rPr>
              <a:t>Geodelictivos</a:t>
            </a:r>
            <a:r>
              <a:rPr lang="es-MX" b="1" dirty="0" smtClean="0">
                <a:latin typeface="Bahnschrift Condensed" panose="020B0502040204020203" pitchFamily="34" charset="0"/>
              </a:rPr>
              <a:t> </a:t>
            </a:r>
            <a:r>
              <a:rPr lang="es-MX" b="1" dirty="0" smtClean="0">
                <a:latin typeface="Bahnschrift Condensed" panose="020B0502040204020203" pitchFamily="34" charset="0"/>
              </a:rPr>
              <a:t>Actualizados.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Actualización de las Bases de </a:t>
            </a:r>
            <a:r>
              <a:rPr lang="es-MX" b="1" dirty="0" smtClean="0">
                <a:latin typeface="Bahnschrift Condensed" panose="020B0502040204020203" pitchFamily="34" charset="0"/>
              </a:rPr>
              <a:t>Datos.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Procesos de calidad </a:t>
            </a:r>
            <a:r>
              <a:rPr lang="es-MX" b="1" dirty="0" smtClean="0">
                <a:latin typeface="Bahnschrift Condensed" panose="020B0502040204020203" pitchFamily="34" charset="0"/>
              </a:rPr>
              <a:t>certificados.</a:t>
            </a:r>
            <a:endParaRPr lang="es-MX" b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579456" y="2276897"/>
            <a:ext cx="2551345" cy="3125837"/>
            <a:chOff x="3395774" y="2254037"/>
            <a:chExt cx="2551345" cy="3125837"/>
          </a:xfrm>
        </p:grpSpPr>
        <p:grpSp>
          <p:nvGrpSpPr>
            <p:cNvPr id="7" name="Grupo 6"/>
            <p:cNvGrpSpPr/>
            <p:nvPr/>
          </p:nvGrpSpPr>
          <p:grpSpPr>
            <a:xfrm rot="21444400">
              <a:off x="4374845" y="2254037"/>
              <a:ext cx="1572274" cy="3125837"/>
              <a:chOff x="2807714" y="2117532"/>
              <a:chExt cx="1572274" cy="3125837"/>
            </a:xfrm>
          </p:grpSpPr>
          <p:sp>
            <p:nvSpPr>
              <p:cNvPr id="27" name="Forma libre 26"/>
              <p:cNvSpPr/>
              <p:nvPr/>
            </p:nvSpPr>
            <p:spPr>
              <a:xfrm>
                <a:off x="2807714" y="2117532"/>
                <a:ext cx="1572274" cy="3125837"/>
              </a:xfrm>
              <a:custGeom>
                <a:avLst/>
                <a:gdLst>
                  <a:gd name="connsiteX0" fmla="*/ 0 w 1602347"/>
                  <a:gd name="connsiteY0" fmla="*/ 0 h 3316836"/>
                  <a:gd name="connsiteX1" fmla="*/ 110816 w 1602347"/>
                  <a:gd name="connsiteY1" fmla="*/ 5596 h 3316836"/>
                  <a:gd name="connsiteX2" fmla="*/ 1602347 w 1602347"/>
                  <a:gd name="connsiteY2" fmla="*/ 1658418 h 3316836"/>
                  <a:gd name="connsiteX3" fmla="*/ 110816 w 1602347"/>
                  <a:gd name="connsiteY3" fmla="*/ 3311241 h 3316836"/>
                  <a:gd name="connsiteX4" fmla="*/ 0 w 1602347"/>
                  <a:gd name="connsiteY4" fmla="*/ 3316836 h 3316836"/>
                  <a:gd name="connsiteX5" fmla="*/ 0 w 1602347"/>
                  <a:gd name="connsiteY5" fmla="*/ 2939532 h 3316836"/>
                  <a:gd name="connsiteX6" fmla="*/ 72238 w 1602347"/>
                  <a:gd name="connsiteY6" fmla="*/ 2935885 h 3316836"/>
                  <a:gd name="connsiteX7" fmla="*/ 1225043 w 1602347"/>
                  <a:gd name="connsiteY7" fmla="*/ 1658418 h 3316836"/>
                  <a:gd name="connsiteX8" fmla="*/ 72238 w 1602347"/>
                  <a:gd name="connsiteY8" fmla="*/ 380952 h 3316836"/>
                  <a:gd name="connsiteX9" fmla="*/ 0 w 1602347"/>
                  <a:gd name="connsiteY9" fmla="*/ 377304 h 331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02347" h="3316836">
                    <a:moveTo>
                      <a:pt x="0" y="0"/>
                    </a:moveTo>
                    <a:lnTo>
                      <a:pt x="110816" y="5596"/>
                    </a:lnTo>
                    <a:cubicBezTo>
                      <a:pt x="948587" y="90676"/>
                      <a:pt x="1602347" y="798200"/>
                      <a:pt x="1602347" y="1658418"/>
                    </a:cubicBezTo>
                    <a:cubicBezTo>
                      <a:pt x="1602347" y="2518636"/>
                      <a:pt x="948587" y="3226160"/>
                      <a:pt x="110816" y="3311241"/>
                    </a:cubicBezTo>
                    <a:lnTo>
                      <a:pt x="0" y="3316836"/>
                    </a:lnTo>
                    <a:lnTo>
                      <a:pt x="0" y="2939532"/>
                    </a:lnTo>
                    <a:lnTo>
                      <a:pt x="72238" y="2935885"/>
                    </a:lnTo>
                    <a:cubicBezTo>
                      <a:pt x="719752" y="2870126"/>
                      <a:pt x="1225043" y="2323281"/>
                      <a:pt x="1225043" y="1658418"/>
                    </a:cubicBezTo>
                    <a:cubicBezTo>
                      <a:pt x="1225043" y="993555"/>
                      <a:pt x="719752" y="446710"/>
                      <a:pt x="72238" y="380952"/>
                    </a:cubicBezTo>
                    <a:lnTo>
                      <a:pt x="0" y="3773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2839051" y="2226745"/>
                <a:ext cx="1407210" cy="2835922"/>
                <a:chOff x="6523042" y="1978829"/>
                <a:chExt cx="1407210" cy="2835922"/>
              </a:xfrm>
            </p:grpSpPr>
            <p:sp>
              <p:nvSpPr>
                <p:cNvPr id="17" name="Forma libre 16"/>
                <p:cNvSpPr/>
                <p:nvPr/>
              </p:nvSpPr>
              <p:spPr>
                <a:xfrm rot="13637107">
                  <a:off x="6409497" y="2098016"/>
                  <a:ext cx="920207" cy="68183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orma libre 17"/>
                <p:cNvSpPr/>
                <p:nvPr/>
              </p:nvSpPr>
              <p:spPr>
                <a:xfrm rot="16538450">
                  <a:off x="6997558" y="2653320"/>
                  <a:ext cx="920207" cy="70604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orma libre 18"/>
                <p:cNvSpPr/>
                <p:nvPr/>
              </p:nvSpPr>
              <p:spPr>
                <a:xfrm rot="19019482">
                  <a:off x="6999331" y="3485984"/>
                  <a:ext cx="930921" cy="70051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orma libre 19"/>
                <p:cNvSpPr/>
                <p:nvPr/>
              </p:nvSpPr>
              <p:spPr>
                <a:xfrm rot="376366">
                  <a:off x="6523042" y="4059974"/>
                  <a:ext cx="829462" cy="754777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" name="Elipse 1"/>
            <p:cNvSpPr/>
            <p:nvPr/>
          </p:nvSpPr>
          <p:spPr>
            <a:xfrm>
              <a:off x="3395774" y="2925134"/>
              <a:ext cx="1889307" cy="1883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1385917" y="1599251"/>
            <a:ext cx="3063192" cy="452406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859245" y="2851619"/>
            <a:ext cx="2022755" cy="2016000"/>
            <a:chOff x="1859245" y="2695332"/>
            <a:chExt cx="2022755" cy="2016000"/>
          </a:xfrm>
        </p:grpSpPr>
        <p:sp>
          <p:nvSpPr>
            <p:cNvPr id="51" name="Elipse 50"/>
            <p:cNvSpPr/>
            <p:nvPr/>
          </p:nvSpPr>
          <p:spPr>
            <a:xfrm>
              <a:off x="1859245" y="2695332"/>
              <a:ext cx="2016000" cy="20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1967245" y="2804261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3" name="Elipse 52"/>
            <p:cNvSpPr/>
            <p:nvPr/>
          </p:nvSpPr>
          <p:spPr>
            <a:xfrm>
              <a:off x="2042302" y="2893332"/>
              <a:ext cx="1620000" cy="16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1874719" y="3248217"/>
              <a:ext cx="2007281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PRE-CIERRE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PROGRAMA SECTORIAL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DE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SEGURIDAD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Y PAZ SOCIAL</a:t>
              </a:r>
            </a:p>
          </p:txBody>
        </p:sp>
      </p:grpSp>
      <p:sp>
        <p:nvSpPr>
          <p:cNvPr id="55" name="Rectángulo redondeado 54"/>
          <p:cNvSpPr/>
          <p:nvPr/>
        </p:nvSpPr>
        <p:spPr>
          <a:xfrm>
            <a:off x="6411310" y="2133369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1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CAPACITACIÓN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VINCULACIÓN 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ACTUACIÓN DE LOS CUERPOS POLICIALES.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6411310" y="2960548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2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EQUIPAMIENTO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Y TECNOLOGÍA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PARA LA SEGURIDAD.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631380" y="2242613"/>
            <a:ext cx="1779930" cy="540000"/>
            <a:chOff x="4631380" y="2242613"/>
            <a:chExt cx="1779930" cy="540000"/>
          </a:xfrm>
        </p:grpSpPr>
        <p:grpSp>
          <p:nvGrpSpPr>
            <p:cNvPr id="30" name="Grupo 29"/>
            <p:cNvGrpSpPr/>
            <p:nvPr/>
          </p:nvGrpSpPr>
          <p:grpSpPr>
            <a:xfrm>
              <a:off x="4631380" y="2242613"/>
              <a:ext cx="540000" cy="540000"/>
              <a:chOff x="9003323" y="2110154"/>
              <a:chExt cx="331200" cy="331200"/>
            </a:xfrm>
          </p:grpSpPr>
          <p:sp>
            <p:nvSpPr>
              <p:cNvPr id="28" name="Anillo 27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29" name="Elipse 28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14" name="Conector recto 13"/>
            <p:cNvCxnSpPr/>
            <p:nvPr/>
          </p:nvCxnSpPr>
          <p:spPr>
            <a:xfrm>
              <a:off x="4912095" y="2468036"/>
              <a:ext cx="1499215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/>
          <p:cNvGrpSpPr/>
          <p:nvPr/>
        </p:nvGrpSpPr>
        <p:grpSpPr>
          <a:xfrm>
            <a:off x="5428519" y="4067438"/>
            <a:ext cx="6536723" cy="649244"/>
            <a:chOff x="5428519" y="4067438"/>
            <a:chExt cx="6536723" cy="649244"/>
          </a:xfrm>
        </p:grpSpPr>
        <p:sp>
          <p:nvSpPr>
            <p:cNvPr id="57" name="Rectángulo redondeado 56"/>
            <p:cNvSpPr/>
            <p:nvPr/>
          </p:nvSpPr>
          <p:spPr>
            <a:xfrm>
              <a:off x="6411310" y="4067438"/>
              <a:ext cx="5553932" cy="6492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FF99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                                                                                                                                      </a:t>
              </a:r>
              <a:r>
                <a:rPr lang="es-MX" sz="1400" b="1" dirty="0" smtClean="0">
                  <a:solidFill>
                    <a:prstClr val="black"/>
                  </a:solidFill>
                  <a:latin typeface="Franklin Gothic Book" panose="020B0503020102020204"/>
                </a:rPr>
                <a:t>PROGRAMA 3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</a:rPr>
                <a:t>.-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CORRESPONSABILIDAD </a:t>
              </a: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EN LA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PREVENCIÓN DEL DELITO Y 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RESPONSABILIDAD </a:t>
              </a:r>
              <a:r>
                <a:rPr kumimoji="0" lang="es-MX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VIAL.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5428519" y="4122060"/>
              <a:ext cx="1003540" cy="540000"/>
              <a:chOff x="5428519" y="4122060"/>
              <a:chExt cx="1003540" cy="540000"/>
            </a:xfrm>
          </p:grpSpPr>
          <p:grpSp>
            <p:nvGrpSpPr>
              <p:cNvPr id="34" name="Grupo 33"/>
              <p:cNvGrpSpPr/>
              <p:nvPr/>
            </p:nvGrpSpPr>
            <p:grpSpPr>
              <a:xfrm>
                <a:off x="5428519" y="4122060"/>
                <a:ext cx="540000" cy="540000"/>
                <a:chOff x="9003323" y="2110154"/>
                <a:chExt cx="331200" cy="331200"/>
              </a:xfrm>
            </p:grpSpPr>
            <p:sp>
              <p:nvSpPr>
                <p:cNvPr id="35" name="Anillo 34"/>
                <p:cNvSpPr/>
                <p:nvPr/>
              </p:nvSpPr>
              <p:spPr>
                <a:xfrm>
                  <a:off x="9003323" y="2110154"/>
                  <a:ext cx="331200" cy="33120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Elipse 35"/>
                <p:cNvSpPr/>
                <p:nvPr/>
              </p:nvSpPr>
              <p:spPr>
                <a:xfrm>
                  <a:off x="9088184" y="2192954"/>
                  <a:ext cx="165600" cy="165600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60" name="Conector recto 59"/>
              <p:cNvCxnSpPr/>
              <p:nvPr/>
            </p:nvCxnSpPr>
            <p:spPr>
              <a:xfrm>
                <a:off x="5682451" y="4358919"/>
                <a:ext cx="749608" cy="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upo 7"/>
          <p:cNvGrpSpPr/>
          <p:nvPr/>
        </p:nvGrpSpPr>
        <p:grpSpPr>
          <a:xfrm>
            <a:off x="5412451" y="2999504"/>
            <a:ext cx="998859" cy="540000"/>
            <a:chOff x="5412451" y="2999504"/>
            <a:chExt cx="998859" cy="540000"/>
          </a:xfrm>
        </p:grpSpPr>
        <p:grpSp>
          <p:nvGrpSpPr>
            <p:cNvPr id="31" name="Grupo 30"/>
            <p:cNvGrpSpPr/>
            <p:nvPr/>
          </p:nvGrpSpPr>
          <p:grpSpPr>
            <a:xfrm>
              <a:off x="5412451" y="2999504"/>
              <a:ext cx="540000" cy="540000"/>
              <a:chOff x="9003323" y="2110154"/>
              <a:chExt cx="331200" cy="331200"/>
            </a:xfrm>
          </p:grpSpPr>
          <p:sp>
            <p:nvSpPr>
              <p:cNvPr id="32" name="Anillo 31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61" name="Conector recto 60"/>
            <p:cNvCxnSpPr/>
            <p:nvPr/>
          </p:nvCxnSpPr>
          <p:spPr>
            <a:xfrm>
              <a:off x="5661702" y="3233958"/>
              <a:ext cx="749608" cy="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08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1467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2" name="Redondear rectángulo de esquina del mismo lado 1"/>
          <p:cNvSpPr/>
          <p:nvPr/>
        </p:nvSpPr>
        <p:spPr>
          <a:xfrm rot="16200000">
            <a:off x="6911045" y="55022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dondear rectángulo de esquina del mismo lado 6"/>
          <p:cNvSpPr/>
          <p:nvPr/>
        </p:nvSpPr>
        <p:spPr>
          <a:xfrm rot="5400000">
            <a:off x="9478033" y="1859911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dondear rectángulo de esquina del mismo lado 7"/>
          <p:cNvSpPr/>
          <p:nvPr/>
        </p:nvSpPr>
        <p:spPr>
          <a:xfrm rot="16200000">
            <a:off x="6911045" y="3169598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dondear rectángulo de esquina del mismo lado 8"/>
          <p:cNvSpPr/>
          <p:nvPr/>
        </p:nvSpPr>
        <p:spPr>
          <a:xfrm rot="5400000">
            <a:off x="9478033" y="447928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6925608" y="1753625"/>
            <a:ext cx="205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Líneas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Acción </a:t>
            </a:r>
            <a:b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con Metas 2020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8641987" y="3210742"/>
            <a:ext cx="2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Cumplidas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6799342" y="4257949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entre el 79% y 99% de Cumplimiento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8560768" y="5587477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Menores al 74% de Cumplimiento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674253"/>
            <a:ext cx="9601200" cy="1485900"/>
          </a:xfrm>
        </p:spPr>
        <p:txBody>
          <a:bodyPr rtlCol="0" anchor="t">
            <a:normAutofit fontScale="90000"/>
          </a:bodyPr>
          <a:lstStyle/>
          <a:p>
            <a:pPr algn="ctr"/>
            <a:r>
              <a:rPr lang="es-MX" sz="2200" b="1" cap="all" spc="50" dirty="0" smtClean="0">
                <a:latin typeface="Bahnschrift Condensed" panose="020B0502040204020203" pitchFamily="34" charset="0"/>
              </a:rPr>
              <a:t>PROGRAMA 3.-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>CORRESPONSABILIDAD EN LA </a:t>
            </a:r>
            <a:br>
              <a:rPr lang="es-MX" sz="2200" b="1" cap="all" spc="50" dirty="0">
                <a:latin typeface="Bahnschrift Condensed" panose="020B0502040204020203" pitchFamily="34" charset="0"/>
              </a:rPr>
            </a:br>
            <a:r>
              <a:rPr lang="es-MX" sz="2200" b="1" cap="all" spc="50" dirty="0">
                <a:latin typeface="Bahnschrift Condensed" panose="020B0502040204020203" pitchFamily="34" charset="0"/>
              </a:rPr>
              <a:t>PREVENCIÓN DEL DELITO Y RESPONSABILIDAD </a:t>
            </a:r>
            <a:r>
              <a:rPr lang="es-MX" sz="2200" b="1" cap="all" spc="50" dirty="0" smtClean="0">
                <a:latin typeface="Bahnschrift Condensed" panose="020B0502040204020203" pitchFamily="34" charset="0"/>
              </a:rPr>
              <a:t>VIAL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/>
            </a:r>
            <a:br>
              <a:rPr lang="es-MX" sz="2200" b="1" cap="all" spc="50" dirty="0">
                <a:latin typeface="Bahnschrift Condensed" panose="020B0502040204020203" pitchFamily="34" charset="0"/>
              </a:rPr>
            </a:br>
            <a:r>
              <a:rPr lang="es-MX" sz="2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 smtClean="0">
                <a:latin typeface="Bahnschrift Condensed" panose="020B0502040204020203" pitchFamily="34" charset="0"/>
              </a:rPr>
            </a:br>
            <a:r>
              <a:rPr lang="es-MX" sz="2000" b="1" cap="all" spc="50" dirty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>
                <a:latin typeface="Bahnschrift Condensed" panose="020B0502040204020203" pitchFamily="34" charset="0"/>
              </a:rPr>
            </a:br>
            <a:r>
              <a:rPr lang="es-ES" sz="2600" b="1" dirty="0"/>
              <a:t/>
            </a:r>
            <a:br>
              <a:rPr lang="es-ES" sz="2600" b="1" dirty="0"/>
            </a:br>
            <a:r>
              <a:rPr lang="es-ES" sz="2600" b="1" dirty="0"/>
              <a:t/>
            </a:r>
            <a:br>
              <a:rPr lang="es-ES" sz="2600" b="1" dirty="0"/>
            </a:br>
            <a:endParaRPr lang="es-ES" sz="2600" b="1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7981" y="1541876"/>
            <a:ext cx="1371361" cy="1350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2585" y="2830723"/>
            <a:ext cx="1371429" cy="135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6815" y="4154483"/>
            <a:ext cx="1371429" cy="1350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22585" y="5401566"/>
            <a:ext cx="1375715" cy="13500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1211682" y="2561905"/>
            <a:ext cx="3798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Presencia </a:t>
            </a:r>
            <a:r>
              <a:rPr lang="es-MX" b="1" dirty="0" smtClean="0">
                <a:latin typeface="Bahnschrift Condensed" panose="020B0502040204020203" pitchFamily="34" charset="0"/>
              </a:rPr>
              <a:t>Policial Incrementada</a:t>
            </a:r>
            <a:r>
              <a:rPr lang="es-MX" b="1" dirty="0">
                <a:latin typeface="Bahnschrift Condensed" panose="020B0502040204020203" pitchFamily="34" charset="0"/>
              </a:rPr>
              <a:t>. 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Bahnschrift Condensed" panose="020B0502040204020203" pitchFamily="34" charset="0"/>
              </a:rPr>
              <a:t>Jornadas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Prevención </a:t>
            </a:r>
            <a:r>
              <a:rPr lang="es-MX" b="1" dirty="0">
                <a:latin typeface="Bahnschrift Condensed" panose="020B0502040204020203" pitchFamily="34" charset="0"/>
              </a:rPr>
              <a:t>del </a:t>
            </a:r>
            <a:r>
              <a:rPr lang="es-MX" b="1" dirty="0" smtClean="0">
                <a:latin typeface="Bahnschrift Condensed" panose="020B0502040204020203" pitchFamily="34" charset="0"/>
              </a:rPr>
              <a:t>Delito.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Programa de </a:t>
            </a:r>
            <a:r>
              <a:rPr lang="es-MX" b="1" dirty="0" smtClean="0">
                <a:latin typeface="Bahnschrift Condensed" panose="020B0502040204020203" pitchFamily="34" charset="0"/>
              </a:rPr>
              <a:t>Proximidad Ciudadana.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Campañas de </a:t>
            </a:r>
            <a:r>
              <a:rPr lang="es-MX" b="1" dirty="0" smtClean="0">
                <a:latin typeface="Bahnschrift Condensed" panose="020B0502040204020203" pitchFamily="34" charset="0"/>
              </a:rPr>
              <a:t>Difusión.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Campañas de </a:t>
            </a:r>
            <a:r>
              <a:rPr lang="es-MX" b="1" dirty="0" smtClean="0">
                <a:latin typeface="Bahnschrift Condensed" panose="020B0502040204020203" pitchFamily="34" charset="0"/>
              </a:rPr>
              <a:t>Concientización.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Programa de </a:t>
            </a:r>
            <a:r>
              <a:rPr lang="es-MX" b="1" dirty="0" smtClean="0">
                <a:latin typeface="Bahnschrift Condensed" panose="020B0502040204020203" pitchFamily="34" charset="0"/>
              </a:rPr>
              <a:t>Alcoholímetro Implementado </a:t>
            </a:r>
            <a:r>
              <a:rPr lang="es-MX" b="1" dirty="0">
                <a:latin typeface="Bahnschrift Condensed" panose="020B0502040204020203" pitchFamily="34" charset="0"/>
              </a:rPr>
              <a:t>en todo el Estado.</a:t>
            </a:r>
            <a:endParaRPr lang="es-MX" b="1" dirty="0" smtClean="0">
              <a:latin typeface="Bahnschrif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Esquemas de </a:t>
            </a:r>
            <a:r>
              <a:rPr lang="es-MX" b="1" dirty="0" smtClean="0">
                <a:latin typeface="Bahnschrift Condensed" panose="020B0502040204020203" pitchFamily="34" charset="0"/>
              </a:rPr>
              <a:t>Control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Límites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Velocidad Implementados</a:t>
            </a:r>
            <a:r>
              <a:rPr lang="es-MX" b="1" dirty="0">
                <a:latin typeface="Bahnschrif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>
              <a:latin typeface="Bahnschrift Condensed" panose="020B0502040204020203" pitchFamily="34" charset="0"/>
            </a:endParaRP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 txBox="1">
            <a:spLocks/>
          </p:cNvSpPr>
          <p:nvPr/>
        </p:nvSpPr>
        <p:spPr>
          <a:xfrm>
            <a:off x="849086" y="2322762"/>
            <a:ext cx="4240561" cy="4864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8000" b="1" cap="all" spc="50" dirty="0" smtClean="0">
                <a:latin typeface="Bahnschrift Condensed" panose="020B0502040204020203" pitchFamily="34" charset="0"/>
              </a:rPr>
              <a:t>PRINCIPALES RESULTADOS</a:t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8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12800" b="1" dirty="0" smtClean="0"/>
              <a:t/>
            </a:r>
            <a:br>
              <a:rPr lang="es-ES" sz="12800" b="1" dirty="0" smtClean="0"/>
            </a:br>
            <a:r>
              <a:rPr lang="es-ES" sz="2600" b="1" dirty="0" smtClean="0"/>
              <a:t/>
            </a:r>
            <a:br>
              <a:rPr lang="es-ES" sz="2600" b="1" dirty="0" smtClean="0"/>
            </a:br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6798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579456" y="2276897"/>
            <a:ext cx="2551345" cy="3125837"/>
            <a:chOff x="3395774" y="2254037"/>
            <a:chExt cx="2551345" cy="3125837"/>
          </a:xfrm>
        </p:grpSpPr>
        <p:grpSp>
          <p:nvGrpSpPr>
            <p:cNvPr id="7" name="Grupo 6"/>
            <p:cNvGrpSpPr/>
            <p:nvPr/>
          </p:nvGrpSpPr>
          <p:grpSpPr>
            <a:xfrm rot="21444400">
              <a:off x="4374845" y="2254037"/>
              <a:ext cx="1572274" cy="3125837"/>
              <a:chOff x="2807714" y="2117532"/>
              <a:chExt cx="1572274" cy="3125837"/>
            </a:xfrm>
          </p:grpSpPr>
          <p:sp>
            <p:nvSpPr>
              <p:cNvPr id="27" name="Forma libre 26"/>
              <p:cNvSpPr/>
              <p:nvPr/>
            </p:nvSpPr>
            <p:spPr>
              <a:xfrm>
                <a:off x="2807714" y="2117532"/>
                <a:ext cx="1572274" cy="3125837"/>
              </a:xfrm>
              <a:custGeom>
                <a:avLst/>
                <a:gdLst>
                  <a:gd name="connsiteX0" fmla="*/ 0 w 1602347"/>
                  <a:gd name="connsiteY0" fmla="*/ 0 h 3316836"/>
                  <a:gd name="connsiteX1" fmla="*/ 110816 w 1602347"/>
                  <a:gd name="connsiteY1" fmla="*/ 5596 h 3316836"/>
                  <a:gd name="connsiteX2" fmla="*/ 1602347 w 1602347"/>
                  <a:gd name="connsiteY2" fmla="*/ 1658418 h 3316836"/>
                  <a:gd name="connsiteX3" fmla="*/ 110816 w 1602347"/>
                  <a:gd name="connsiteY3" fmla="*/ 3311241 h 3316836"/>
                  <a:gd name="connsiteX4" fmla="*/ 0 w 1602347"/>
                  <a:gd name="connsiteY4" fmla="*/ 3316836 h 3316836"/>
                  <a:gd name="connsiteX5" fmla="*/ 0 w 1602347"/>
                  <a:gd name="connsiteY5" fmla="*/ 2939532 h 3316836"/>
                  <a:gd name="connsiteX6" fmla="*/ 72238 w 1602347"/>
                  <a:gd name="connsiteY6" fmla="*/ 2935885 h 3316836"/>
                  <a:gd name="connsiteX7" fmla="*/ 1225043 w 1602347"/>
                  <a:gd name="connsiteY7" fmla="*/ 1658418 h 3316836"/>
                  <a:gd name="connsiteX8" fmla="*/ 72238 w 1602347"/>
                  <a:gd name="connsiteY8" fmla="*/ 380952 h 3316836"/>
                  <a:gd name="connsiteX9" fmla="*/ 0 w 1602347"/>
                  <a:gd name="connsiteY9" fmla="*/ 377304 h 331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02347" h="3316836">
                    <a:moveTo>
                      <a:pt x="0" y="0"/>
                    </a:moveTo>
                    <a:lnTo>
                      <a:pt x="110816" y="5596"/>
                    </a:lnTo>
                    <a:cubicBezTo>
                      <a:pt x="948587" y="90676"/>
                      <a:pt x="1602347" y="798200"/>
                      <a:pt x="1602347" y="1658418"/>
                    </a:cubicBezTo>
                    <a:cubicBezTo>
                      <a:pt x="1602347" y="2518636"/>
                      <a:pt x="948587" y="3226160"/>
                      <a:pt x="110816" y="3311241"/>
                    </a:cubicBezTo>
                    <a:lnTo>
                      <a:pt x="0" y="3316836"/>
                    </a:lnTo>
                    <a:lnTo>
                      <a:pt x="0" y="2939532"/>
                    </a:lnTo>
                    <a:lnTo>
                      <a:pt x="72238" y="2935885"/>
                    </a:lnTo>
                    <a:cubicBezTo>
                      <a:pt x="719752" y="2870126"/>
                      <a:pt x="1225043" y="2323281"/>
                      <a:pt x="1225043" y="1658418"/>
                    </a:cubicBezTo>
                    <a:cubicBezTo>
                      <a:pt x="1225043" y="993555"/>
                      <a:pt x="719752" y="446710"/>
                      <a:pt x="72238" y="380952"/>
                    </a:cubicBezTo>
                    <a:lnTo>
                      <a:pt x="0" y="3773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grpSp>
            <p:nvGrpSpPr>
              <p:cNvPr id="21" name="Grupo 20"/>
              <p:cNvGrpSpPr/>
              <p:nvPr/>
            </p:nvGrpSpPr>
            <p:grpSpPr>
              <a:xfrm>
                <a:off x="2839051" y="2226745"/>
                <a:ext cx="1407210" cy="2835922"/>
                <a:chOff x="6523042" y="1978829"/>
                <a:chExt cx="1407210" cy="2835922"/>
              </a:xfrm>
            </p:grpSpPr>
            <p:sp>
              <p:nvSpPr>
                <p:cNvPr id="17" name="Forma libre 16"/>
                <p:cNvSpPr/>
                <p:nvPr/>
              </p:nvSpPr>
              <p:spPr>
                <a:xfrm rot="13637107">
                  <a:off x="6409497" y="2098016"/>
                  <a:ext cx="920207" cy="68183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orma libre 17"/>
                <p:cNvSpPr/>
                <p:nvPr/>
              </p:nvSpPr>
              <p:spPr>
                <a:xfrm rot="16538450">
                  <a:off x="6997558" y="2653320"/>
                  <a:ext cx="920207" cy="70604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/>
                    </a:gs>
                    <a:gs pos="100000">
                      <a:schemeClr val="accent4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orma libre 18"/>
                <p:cNvSpPr/>
                <p:nvPr/>
              </p:nvSpPr>
              <p:spPr>
                <a:xfrm rot="19019482">
                  <a:off x="6999331" y="3485984"/>
                  <a:ext cx="930921" cy="700514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FC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orma libre 19"/>
                <p:cNvSpPr/>
                <p:nvPr/>
              </p:nvSpPr>
              <p:spPr>
                <a:xfrm rot="376366">
                  <a:off x="6523042" y="4059974"/>
                  <a:ext cx="829462" cy="754777"/>
                </a:xfrm>
                <a:custGeom>
                  <a:avLst/>
                  <a:gdLst>
                    <a:gd name="connsiteX0" fmla="*/ 649330 w 929598"/>
                    <a:gd name="connsiteY0" fmla="*/ 0 h 681978"/>
                    <a:gd name="connsiteX1" fmla="*/ 929598 w 929598"/>
                    <a:gd name="connsiteY1" fmla="*/ 269542 h 681978"/>
                    <a:gd name="connsiteX2" fmla="*/ 889682 w 929598"/>
                    <a:gd name="connsiteY2" fmla="*/ 313460 h 681978"/>
                    <a:gd name="connsiteX3" fmla="*/ 0 w 929598"/>
                    <a:gd name="connsiteY3" fmla="*/ 681978 h 681978"/>
                    <a:gd name="connsiteX4" fmla="*/ 0 w 929598"/>
                    <a:gd name="connsiteY4" fmla="*/ 292842 h 681978"/>
                    <a:gd name="connsiteX5" fmla="*/ 614521 w 929598"/>
                    <a:gd name="connsiteY5" fmla="*/ 38299 h 68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29598" h="681978">
                      <a:moveTo>
                        <a:pt x="649330" y="0"/>
                      </a:moveTo>
                      <a:lnTo>
                        <a:pt x="929598" y="269542"/>
                      </a:lnTo>
                      <a:lnTo>
                        <a:pt x="889682" y="313460"/>
                      </a:lnTo>
                      <a:cubicBezTo>
                        <a:pt x="661992" y="541149"/>
                        <a:pt x="347442" y="681978"/>
                        <a:pt x="0" y="681978"/>
                      </a:cubicBezTo>
                      <a:lnTo>
                        <a:pt x="0" y="292842"/>
                      </a:lnTo>
                      <a:cubicBezTo>
                        <a:pt x="239986" y="292842"/>
                        <a:pt x="457252" y="195569"/>
                        <a:pt x="614521" y="3829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" name="Elipse 1"/>
            <p:cNvSpPr/>
            <p:nvPr/>
          </p:nvSpPr>
          <p:spPr>
            <a:xfrm>
              <a:off x="3395774" y="2925134"/>
              <a:ext cx="1889307" cy="1883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9" name="Rectángulo 8"/>
          <p:cNvSpPr/>
          <p:nvPr/>
        </p:nvSpPr>
        <p:spPr>
          <a:xfrm>
            <a:off x="1385917" y="1599251"/>
            <a:ext cx="3063192" cy="452406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859245" y="2851619"/>
            <a:ext cx="2022755" cy="2016000"/>
            <a:chOff x="1859245" y="2695332"/>
            <a:chExt cx="2022755" cy="2016000"/>
          </a:xfrm>
        </p:grpSpPr>
        <p:sp>
          <p:nvSpPr>
            <p:cNvPr id="51" name="Elipse 50"/>
            <p:cNvSpPr/>
            <p:nvPr/>
          </p:nvSpPr>
          <p:spPr>
            <a:xfrm>
              <a:off x="1859245" y="2695332"/>
              <a:ext cx="2016000" cy="20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1967245" y="2804261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3" name="Elipse 52"/>
            <p:cNvSpPr/>
            <p:nvPr/>
          </p:nvSpPr>
          <p:spPr>
            <a:xfrm>
              <a:off x="2042302" y="2893332"/>
              <a:ext cx="1620000" cy="162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1874719" y="3248217"/>
              <a:ext cx="2007281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PRE-CIERRE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PROGRAMA SECTORIAL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DE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SEGURIDAD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Bahnschrift Condensed" panose="020B0502040204020203" pitchFamily="34" charset="0"/>
                  <a:ea typeface="+mn-ea"/>
                  <a:cs typeface="+mn-cs"/>
                </a:rPr>
                <a:t>Y PAZ SOCIAL</a:t>
              </a:r>
            </a:p>
          </p:txBody>
        </p:sp>
      </p:grpSp>
      <p:sp>
        <p:nvSpPr>
          <p:cNvPr id="55" name="Rectángulo redondeado 54"/>
          <p:cNvSpPr/>
          <p:nvPr/>
        </p:nvSpPr>
        <p:spPr>
          <a:xfrm>
            <a:off x="6411310" y="2133369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1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CAPACITACIÓN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VINCULACIÓN 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ACTUACIÓN DE LOS CUERPOS POLICIALES.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6411310" y="2960548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2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EQUIPAMIENTO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Y TECNOLOGÍA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PARA LA SEGURIDAD.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6411310" y="4067438"/>
            <a:ext cx="5553932" cy="6492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                                                                                                                                     </a:t>
            </a:r>
            <a:r>
              <a:rPr lang="es-MX" sz="1400" b="1" dirty="0" smtClean="0">
                <a:solidFill>
                  <a:prstClr val="black"/>
                </a:solidFill>
                <a:latin typeface="Franklin Gothic Book" panose="020B0503020102020204"/>
              </a:rPr>
              <a:t>PROGRAMA 3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rPr>
              <a:t>.-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CORRESPONSABILIDAD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EN LA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PREVENCIÓN DEL DELITO Y 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RESPONSABILIDAD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VIAL.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631380" y="2242613"/>
            <a:ext cx="1779930" cy="540000"/>
            <a:chOff x="4631380" y="2242613"/>
            <a:chExt cx="1779930" cy="540000"/>
          </a:xfrm>
        </p:grpSpPr>
        <p:grpSp>
          <p:nvGrpSpPr>
            <p:cNvPr id="30" name="Grupo 29"/>
            <p:cNvGrpSpPr/>
            <p:nvPr/>
          </p:nvGrpSpPr>
          <p:grpSpPr>
            <a:xfrm>
              <a:off x="4631380" y="2242613"/>
              <a:ext cx="540000" cy="540000"/>
              <a:chOff x="9003323" y="2110154"/>
              <a:chExt cx="331200" cy="331200"/>
            </a:xfrm>
          </p:grpSpPr>
          <p:sp>
            <p:nvSpPr>
              <p:cNvPr id="28" name="Anillo 27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29" name="Elipse 28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14" name="Conector recto 13"/>
            <p:cNvCxnSpPr/>
            <p:nvPr/>
          </p:nvCxnSpPr>
          <p:spPr>
            <a:xfrm>
              <a:off x="4912095" y="2468036"/>
              <a:ext cx="1499215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4773735" y="4906460"/>
            <a:ext cx="7191507" cy="649244"/>
            <a:chOff x="4773735" y="4906460"/>
            <a:chExt cx="7191507" cy="649244"/>
          </a:xfrm>
        </p:grpSpPr>
        <p:sp>
          <p:nvSpPr>
            <p:cNvPr id="58" name="Rectángulo redondeado 57"/>
            <p:cNvSpPr/>
            <p:nvPr/>
          </p:nvSpPr>
          <p:spPr>
            <a:xfrm>
              <a:off x="6411310" y="4906460"/>
              <a:ext cx="5553932" cy="6492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                                                                                                                                      </a:t>
              </a:r>
              <a:r>
                <a:rPr lang="es-MX" sz="1400" b="1" dirty="0" smtClean="0">
                  <a:solidFill>
                    <a:prstClr val="black"/>
                  </a:solidFill>
                  <a:latin typeface="Franklin Gothic Book" panose="020B0503020102020204"/>
                </a:rPr>
                <a:t>PROGRAMA 4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</a:rPr>
                <a:t>.-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SISTEMA PENITENCIARIO.</a:t>
              </a:r>
              <a:endPara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4773735" y="4961082"/>
              <a:ext cx="1637575" cy="540000"/>
              <a:chOff x="4773735" y="4961082"/>
              <a:chExt cx="1637575" cy="540000"/>
            </a:xfrm>
          </p:grpSpPr>
          <p:grpSp>
            <p:nvGrpSpPr>
              <p:cNvPr id="37" name="Grupo 36"/>
              <p:cNvGrpSpPr/>
              <p:nvPr/>
            </p:nvGrpSpPr>
            <p:grpSpPr>
              <a:xfrm>
                <a:off x="4773735" y="4961082"/>
                <a:ext cx="540000" cy="540000"/>
                <a:chOff x="9003323" y="2110154"/>
                <a:chExt cx="331200" cy="331200"/>
              </a:xfrm>
            </p:grpSpPr>
            <p:sp>
              <p:nvSpPr>
                <p:cNvPr id="38" name="Anillo 37"/>
                <p:cNvSpPr/>
                <p:nvPr/>
              </p:nvSpPr>
              <p:spPr>
                <a:xfrm>
                  <a:off x="9003323" y="2110154"/>
                  <a:ext cx="331200" cy="331200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Elipse 38"/>
                <p:cNvSpPr/>
                <p:nvPr/>
              </p:nvSpPr>
              <p:spPr>
                <a:xfrm>
                  <a:off x="9088184" y="2192954"/>
                  <a:ext cx="165600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59" name="Conector recto 58"/>
              <p:cNvCxnSpPr/>
              <p:nvPr/>
            </p:nvCxnSpPr>
            <p:spPr>
              <a:xfrm>
                <a:off x="5088353" y="5216396"/>
                <a:ext cx="1322957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o 9"/>
          <p:cNvGrpSpPr/>
          <p:nvPr/>
        </p:nvGrpSpPr>
        <p:grpSpPr>
          <a:xfrm>
            <a:off x="5428519" y="4122060"/>
            <a:ext cx="1003540" cy="540000"/>
            <a:chOff x="5428519" y="4122060"/>
            <a:chExt cx="1003540" cy="540000"/>
          </a:xfrm>
        </p:grpSpPr>
        <p:grpSp>
          <p:nvGrpSpPr>
            <p:cNvPr id="34" name="Grupo 33"/>
            <p:cNvGrpSpPr/>
            <p:nvPr/>
          </p:nvGrpSpPr>
          <p:grpSpPr>
            <a:xfrm>
              <a:off x="5428519" y="4122060"/>
              <a:ext cx="540000" cy="540000"/>
              <a:chOff x="9003323" y="2110154"/>
              <a:chExt cx="331200" cy="331200"/>
            </a:xfrm>
          </p:grpSpPr>
          <p:sp>
            <p:nvSpPr>
              <p:cNvPr id="35" name="Anillo 34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60" name="Conector recto 59"/>
            <p:cNvCxnSpPr/>
            <p:nvPr/>
          </p:nvCxnSpPr>
          <p:spPr>
            <a:xfrm>
              <a:off x="5682451" y="4358919"/>
              <a:ext cx="749608" cy="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/>
        </p:nvGrpSpPr>
        <p:grpSpPr>
          <a:xfrm>
            <a:off x="5412451" y="2999504"/>
            <a:ext cx="998859" cy="540000"/>
            <a:chOff x="5412451" y="2999504"/>
            <a:chExt cx="998859" cy="540000"/>
          </a:xfrm>
        </p:grpSpPr>
        <p:grpSp>
          <p:nvGrpSpPr>
            <p:cNvPr id="31" name="Grupo 30"/>
            <p:cNvGrpSpPr/>
            <p:nvPr/>
          </p:nvGrpSpPr>
          <p:grpSpPr>
            <a:xfrm>
              <a:off x="5412451" y="2999504"/>
              <a:ext cx="540000" cy="540000"/>
              <a:chOff x="9003323" y="2110154"/>
              <a:chExt cx="331200" cy="331200"/>
            </a:xfrm>
          </p:grpSpPr>
          <p:sp>
            <p:nvSpPr>
              <p:cNvPr id="32" name="Anillo 31"/>
              <p:cNvSpPr/>
              <p:nvPr/>
            </p:nvSpPr>
            <p:spPr>
              <a:xfrm>
                <a:off x="9003323" y="2110154"/>
                <a:ext cx="331200" cy="33120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9088184" y="2192954"/>
                <a:ext cx="165600" cy="1656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  <p:cxnSp>
          <p:nvCxnSpPr>
            <p:cNvPr id="61" name="Conector recto 60"/>
            <p:cNvCxnSpPr/>
            <p:nvPr/>
          </p:nvCxnSpPr>
          <p:spPr>
            <a:xfrm>
              <a:off x="5661702" y="3233958"/>
              <a:ext cx="749608" cy="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126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1467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2" name="Redondear rectángulo de esquina del mismo lado 1"/>
          <p:cNvSpPr/>
          <p:nvPr/>
        </p:nvSpPr>
        <p:spPr>
          <a:xfrm rot="16200000">
            <a:off x="6911045" y="55022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dondear rectángulo de esquina del mismo lado 6"/>
          <p:cNvSpPr/>
          <p:nvPr/>
        </p:nvSpPr>
        <p:spPr>
          <a:xfrm rot="5400000">
            <a:off x="9478033" y="1859911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dondear rectángulo de esquina del mismo lado 7"/>
          <p:cNvSpPr/>
          <p:nvPr/>
        </p:nvSpPr>
        <p:spPr>
          <a:xfrm rot="16200000">
            <a:off x="6911045" y="3169598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dondear rectángulo de esquina del mismo lado 8"/>
          <p:cNvSpPr/>
          <p:nvPr/>
        </p:nvSpPr>
        <p:spPr>
          <a:xfrm rot="5400000">
            <a:off x="9478033" y="4479284"/>
            <a:ext cx="979716" cy="3043646"/>
          </a:xfrm>
          <a:prstGeom prst="round2SameRect">
            <a:avLst>
              <a:gd name="adj1" fmla="val 44950"/>
              <a:gd name="adj2" fmla="val 0"/>
            </a:avLst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6925608" y="1753625"/>
            <a:ext cx="205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Líneas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 Acción </a:t>
            </a:r>
            <a:b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con Metas 2020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8641987" y="3210742"/>
            <a:ext cx="2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Cumplidas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6799342" y="4257949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entre el 79% y 99% de Cumplimiento</a:t>
            </a:r>
          </a:p>
        </p:txBody>
      </p:sp>
      <p:sp>
        <p:nvSpPr>
          <p:cNvPr id="62" name="CuadroTexto 61"/>
          <p:cNvSpPr txBox="1"/>
          <p:nvPr/>
        </p:nvSpPr>
        <p:spPr>
          <a:xfrm>
            <a:off x="8560768" y="5587477"/>
            <a:ext cx="205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Metas Menores al 74% de Cumplimiento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2" y="776388"/>
            <a:ext cx="9601200" cy="734439"/>
          </a:xfrm>
        </p:spPr>
        <p:txBody>
          <a:bodyPr rtlCol="0" anchor="t">
            <a:normAutofit fontScale="90000"/>
          </a:bodyPr>
          <a:lstStyle/>
          <a:p>
            <a:pPr algn="ctr"/>
            <a:r>
              <a:rPr lang="es-MX" sz="2200" b="1" cap="all" spc="50" dirty="0" smtClean="0">
                <a:latin typeface="Bahnschrift Condensed" panose="020B0502040204020203" pitchFamily="34" charset="0"/>
              </a:rPr>
              <a:t>PROGRAMA 4.-</a:t>
            </a:r>
            <a:r>
              <a:rPr lang="es-MX" sz="2200" b="1" cap="all" spc="50" dirty="0">
                <a:latin typeface="Bahnschrift Condensed" panose="020B0502040204020203" pitchFamily="34" charset="0"/>
              </a:rPr>
              <a:t>SISTEMA </a:t>
            </a:r>
            <a:r>
              <a:rPr lang="es-MX" sz="2200" b="1" cap="all" spc="50" dirty="0" smtClean="0">
                <a:latin typeface="Bahnschrift Condensed" panose="020B0502040204020203" pitchFamily="34" charset="0"/>
              </a:rPr>
              <a:t>PENITENCIARIO</a:t>
            </a:r>
            <a:r>
              <a:rPr lang="es-MX" sz="2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 smtClean="0">
                <a:latin typeface="Bahnschrift Condensed" panose="020B0502040204020203" pitchFamily="34" charset="0"/>
              </a:rPr>
            </a:br>
            <a:r>
              <a:rPr lang="es-MX" sz="2000" b="1" cap="all" spc="50" dirty="0">
                <a:latin typeface="Bahnschrift Condensed" panose="020B0502040204020203" pitchFamily="34" charset="0"/>
              </a:rPr>
              <a:t/>
            </a:r>
            <a:br>
              <a:rPr lang="es-MX" sz="2000" b="1" cap="all" spc="50" dirty="0">
                <a:latin typeface="Bahnschrift Condensed" panose="020B0502040204020203" pitchFamily="34" charset="0"/>
              </a:rPr>
            </a:br>
            <a:r>
              <a:rPr lang="es-ES" sz="2600" b="1" dirty="0"/>
              <a:t/>
            </a:r>
            <a:br>
              <a:rPr lang="es-ES" sz="2600" b="1" dirty="0"/>
            </a:br>
            <a:r>
              <a:rPr lang="es-ES" sz="2600" b="1" dirty="0"/>
              <a:t/>
            </a:r>
            <a:br>
              <a:rPr lang="es-ES" sz="2600" b="1" dirty="0"/>
            </a:br>
            <a:endParaRPr lang="es-ES" sz="2600" b="1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7981" y="4114920"/>
            <a:ext cx="1371429" cy="13500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4954" y="5464920"/>
            <a:ext cx="1375715" cy="1350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7981" y="1510827"/>
            <a:ext cx="1371361" cy="135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27096" y="2860827"/>
            <a:ext cx="1371429" cy="1350000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1169740" y="2635786"/>
            <a:ext cx="36416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Observaciones y R</a:t>
            </a:r>
            <a:r>
              <a:rPr lang="es-MX" b="1" dirty="0" smtClean="0">
                <a:latin typeface="Bahnschrift Condensed" panose="020B0502040204020203" pitchFamily="34" charset="0"/>
              </a:rPr>
              <a:t>ecomendaciones </a:t>
            </a:r>
            <a:r>
              <a:rPr lang="es-MX" b="1" dirty="0">
                <a:latin typeface="Bahnschrift Condensed" panose="020B0502040204020203" pitchFamily="34" charset="0"/>
              </a:rPr>
              <a:t>A</a:t>
            </a:r>
            <a:r>
              <a:rPr lang="es-MX" b="1" dirty="0" smtClean="0">
                <a:latin typeface="Bahnschrift Condensed" panose="020B0502040204020203" pitchFamily="34" charset="0"/>
              </a:rPr>
              <a:t>tendidas.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Programa </a:t>
            </a:r>
            <a:r>
              <a:rPr lang="es-MX" b="1" dirty="0" smtClean="0">
                <a:latin typeface="Bahnschrift Condensed" panose="020B0502040204020203" pitchFamily="34" charset="0"/>
              </a:rPr>
              <a:t>Integral </a:t>
            </a:r>
            <a:r>
              <a:rPr lang="es-MX" b="1" dirty="0">
                <a:latin typeface="Bahnschrift Condensed" panose="020B0502040204020203" pitchFamily="34" charset="0"/>
              </a:rPr>
              <a:t>de </a:t>
            </a:r>
            <a:r>
              <a:rPr lang="es-MX" b="1" dirty="0" smtClean="0">
                <a:latin typeface="Bahnschrift Condensed" panose="020B0502040204020203" pitchFamily="34" charset="0"/>
              </a:rPr>
              <a:t>Reinserción Social </a:t>
            </a:r>
            <a:r>
              <a:rPr lang="es-MX" b="1" dirty="0">
                <a:latin typeface="Bahnschrift Condensed" panose="020B0502040204020203" pitchFamily="34" charset="0"/>
              </a:rPr>
              <a:t>I</a:t>
            </a:r>
            <a:r>
              <a:rPr lang="es-MX" b="1" dirty="0" smtClean="0">
                <a:latin typeface="Bahnschrift Condensed" panose="020B0502040204020203" pitchFamily="34" charset="0"/>
              </a:rPr>
              <a:t>mplementado.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Implementación de una </a:t>
            </a:r>
            <a:r>
              <a:rPr lang="es-MX" b="1" dirty="0" smtClean="0">
                <a:latin typeface="Bahnschrift Condensed" panose="020B0502040204020203" pitchFamily="34" charset="0"/>
              </a:rPr>
              <a:t>Industria </a:t>
            </a:r>
            <a:r>
              <a:rPr lang="es-MX" b="1" dirty="0">
                <a:latin typeface="Bahnschrift Condensed" panose="020B0502040204020203" pitchFamily="34" charset="0"/>
              </a:rPr>
              <a:t>P</a:t>
            </a:r>
            <a:r>
              <a:rPr lang="es-MX" b="1" dirty="0" smtClean="0">
                <a:latin typeface="Bahnschrift Condensed" panose="020B0502040204020203" pitchFamily="34" charset="0"/>
              </a:rPr>
              <a:t>enitenciaria.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Plantilla de </a:t>
            </a:r>
            <a:r>
              <a:rPr lang="es-MX" b="1" dirty="0" smtClean="0">
                <a:latin typeface="Bahnschrift Condensed" panose="020B0502040204020203" pitchFamily="34" charset="0"/>
              </a:rPr>
              <a:t>Personal Penitenciario Incrementada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Bahnschrift Condensed" panose="020B0502040204020203" pitchFamily="34" charset="0"/>
              </a:rPr>
              <a:t>Centro de Ejecución de Medidas para Adolescentes </a:t>
            </a:r>
            <a:r>
              <a:rPr lang="es-MX" b="1" dirty="0" smtClean="0">
                <a:latin typeface="Bahnschrift Condensed" panose="020B0502040204020203" pitchFamily="34" charset="0"/>
              </a:rPr>
              <a:t>Certificado.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>
              <a:latin typeface="Bahnschrift Condensed" panose="020B0502040204020203" pitchFamily="34" charset="0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6CE38160-E23D-4F14-BD43-3E708B505C60}"/>
              </a:ext>
            </a:extLst>
          </p:cNvPr>
          <p:cNvSpPr txBox="1">
            <a:spLocks/>
          </p:cNvSpPr>
          <p:nvPr/>
        </p:nvSpPr>
        <p:spPr>
          <a:xfrm>
            <a:off x="849086" y="2322762"/>
            <a:ext cx="4240561" cy="4864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" sz="8000" b="1" cap="all" spc="50" dirty="0" smtClean="0">
                <a:latin typeface="Bahnschrift Condensed" panose="020B0502040204020203" pitchFamily="34" charset="0"/>
              </a:rPr>
              <a:t>PRINCIPALES RESULTADOS</a:t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8000" b="1" cap="all" spc="50" dirty="0" smtClean="0">
                <a:latin typeface="Bahnschrift Condensed" panose="020B0502040204020203" pitchFamily="34" charset="0"/>
              </a:rPr>
              <a:t/>
            </a:r>
            <a:br>
              <a:rPr lang="es-ES" sz="8000" b="1" cap="all" spc="50" dirty="0" smtClean="0">
                <a:latin typeface="Bahnschrift Condensed" panose="020B0502040204020203" pitchFamily="34" charset="0"/>
              </a:rPr>
            </a:br>
            <a:r>
              <a:rPr lang="es-ES" sz="12800" b="1" dirty="0" smtClean="0"/>
              <a:t/>
            </a:r>
            <a:br>
              <a:rPr lang="es-ES" sz="12800" b="1" dirty="0" smtClean="0"/>
            </a:br>
            <a:r>
              <a:rPr lang="es-ES" sz="2600" b="1" dirty="0" smtClean="0"/>
              <a:t/>
            </a:r>
            <a:br>
              <a:rPr lang="es-ES" sz="2600" b="1" dirty="0" smtClean="0"/>
            </a:br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42014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cort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14259</TotalTime>
  <Words>456</Words>
  <Application>Microsoft Office PowerPoint</Application>
  <PresentationFormat>Panorámica</PresentationFormat>
  <Paragraphs>106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Bahnschrift Condensed</vt:lpstr>
      <vt:lpstr>Calibri</vt:lpstr>
      <vt:lpstr>Franklin Gothic Book</vt:lpstr>
      <vt:lpstr>Diseño personalizado</vt:lpstr>
      <vt:lpstr>2_Tema de Office</vt:lpstr>
      <vt:lpstr>3_Tema de Office</vt:lpstr>
      <vt:lpstr>4_Tema de Office</vt:lpstr>
      <vt:lpstr>5_Tema de Office</vt:lpstr>
      <vt:lpstr>Recorte</vt:lpstr>
      <vt:lpstr>PRE-CIERRE  PROGRAMA SECTORIAL  DE SEGURIDAD Y PAZ SOCIAL</vt:lpstr>
      <vt:lpstr>Presentación de PowerPoint</vt:lpstr>
      <vt:lpstr>PROGRAMA 1.-CAPACITACIÓN, VINCULACIÓN Y  ACTUACIÓN DE LOS CUERPOS POLICIALES    </vt:lpstr>
      <vt:lpstr>Presentación de PowerPoint</vt:lpstr>
      <vt:lpstr>PROGRAMA 2.-EQUIPAMIENTO Y TECNOLOGÍA  PARA LA SEGURIDAD   </vt:lpstr>
      <vt:lpstr>Presentación de PowerPoint</vt:lpstr>
      <vt:lpstr>PROGRAMA 3.-CORRESPONSABILIDAD EN LA  PREVENCIÓN DEL DELITO Y RESPONSABILIDAD VIAL     </vt:lpstr>
      <vt:lpstr>Presentación de PowerPoint</vt:lpstr>
      <vt:lpstr>PROGRAMA 4.-SISTEMA PENITENCIARIO 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VICENTE BABROK</cp:lastModifiedBy>
  <cp:revision>880</cp:revision>
  <cp:lastPrinted>2020-01-28T00:38:44Z</cp:lastPrinted>
  <dcterms:created xsi:type="dcterms:W3CDTF">2017-03-13T15:37:11Z</dcterms:created>
  <dcterms:modified xsi:type="dcterms:W3CDTF">2020-11-24T15:58:43Z</dcterms:modified>
</cp:coreProperties>
</file>