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A474"/>
    <a:srgbClr val="781031"/>
    <a:srgbClr val="CEB186"/>
    <a:srgbClr val="DFC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6" autoAdjust="0"/>
    <p:restoredTop sz="94660"/>
  </p:normalViewPr>
  <p:slideViewPr>
    <p:cSldViewPr snapToGrid="0">
      <p:cViewPr>
        <p:scale>
          <a:sx n="100" d="100"/>
          <a:sy n="100" d="100"/>
        </p:scale>
        <p:origin x="2574" y="-125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101654" tIns="50827" rIns="101654" bIns="50827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101654" tIns="50827" rIns="101654" bIns="50827" rtlCol="0"/>
          <a:lstStyle>
            <a:lvl1pPr algn="r">
              <a:defRPr sz="1300"/>
            </a:lvl1pPr>
          </a:lstStyle>
          <a:p>
            <a:fld id="{35CB0AEE-A700-49FE-9AD8-104AFB1CB609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60650" y="1173163"/>
            <a:ext cx="178117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1654" tIns="50827" rIns="101654" bIns="50827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9" y="4518204"/>
            <a:ext cx="5681980" cy="3696712"/>
          </a:xfrm>
          <a:prstGeom prst="rect">
            <a:avLst/>
          </a:prstGeom>
        </p:spPr>
        <p:txBody>
          <a:bodyPr vert="horz" lIns="101654" tIns="50827" rIns="101654" bIns="508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101654" tIns="50827" rIns="101654" bIns="50827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101654" tIns="50827" rIns="101654" bIns="50827" rtlCol="0" anchor="b"/>
          <a:lstStyle>
            <a:lvl1pPr algn="r">
              <a:defRPr sz="1300"/>
            </a:lvl1pPr>
          </a:lstStyle>
          <a:p>
            <a:fld id="{07540B02-961D-4942-9E07-620492FEB7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89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40B02-961D-4942-9E07-620492FEB74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48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940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147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511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577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26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99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82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534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228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68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F452F-70FE-4B26-9586-AEEF4333DEB0}" type="datetimeFigureOut">
              <a:rPr lang="es-MX" smtClean="0"/>
              <a:t>05/11/2020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71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mailto:contraloria.social@nube.sep.gob.mx" TargetMode="External"/><Relationship Id="rId5" Type="http://schemas.openxmlformats.org/officeDocument/2006/relationships/image" Target="../media/image3.png"/><Relationship Id="rId10" Type="http://schemas.openxmlformats.org/officeDocument/2006/relationships/hyperlink" Target="mailto:contraloriasocial@funcionpublica.gob.mx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11289747"/>
            <a:ext cx="6858000" cy="686052"/>
          </a:xfrm>
          <a:prstGeom prst="rect">
            <a:avLst/>
          </a:prstGeom>
          <a:solidFill>
            <a:srgbClr val="781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3FEDC7D3-A436-4FF9-82FF-EE80CB5F7042}"/>
              </a:ext>
            </a:extLst>
          </p:cNvPr>
          <p:cNvGrpSpPr/>
          <p:nvPr/>
        </p:nvGrpSpPr>
        <p:grpSpPr>
          <a:xfrm>
            <a:off x="0" y="11413532"/>
            <a:ext cx="6858000" cy="419432"/>
            <a:chOff x="0" y="11400781"/>
            <a:chExt cx="6858000" cy="419432"/>
          </a:xfrm>
        </p:grpSpPr>
        <p:sp>
          <p:nvSpPr>
            <p:cNvPr id="24" name="Rectángulo 23"/>
            <p:cNvSpPr/>
            <p:nvPr/>
          </p:nvSpPr>
          <p:spPr>
            <a:xfrm>
              <a:off x="0" y="11400781"/>
              <a:ext cx="685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 b="1" dirty="0">
                  <a:solidFill>
                    <a:schemeClr val="bg1"/>
                  </a:solidFill>
                  <a:effectLst/>
                  <a:latin typeface="Montserrat SemiBold"/>
                  <a:ea typeface="Calibri" panose="020F0502020204030204" pitchFamily="34" charset="0"/>
                  <a:cs typeface="Times New Roman" panose="02020603050405020304" pitchFamily="18" charset="0"/>
                </a:rPr>
                <a:t>Dirección General de Formación Continua, Actualización y Desarrollo Profesional de Maestros de Educación Básica</a:t>
              </a:r>
              <a:endParaRPr lang="es-MX" sz="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2608904" y="11589381"/>
              <a:ext cx="164019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900" b="1" dirty="0">
                  <a:solidFill>
                    <a:schemeClr val="bg1"/>
                  </a:solidFill>
                  <a:latin typeface="Soberana Sans" panose="02000000000000000000" pitchFamily="50" charset="0"/>
                </a:rPr>
                <a:t>http://dgfc.básica.sep.gob.mx</a:t>
              </a:r>
            </a:p>
          </p:txBody>
        </p:sp>
      </p:grpSp>
      <p:sp>
        <p:nvSpPr>
          <p:cNvPr id="27" name="CuadroTexto 26"/>
          <p:cNvSpPr txBox="1"/>
          <p:nvPr/>
        </p:nvSpPr>
        <p:spPr>
          <a:xfrm>
            <a:off x="784932" y="10173520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Montserrat" panose="00000500000000000000" pitchFamily="2" charset="0"/>
              </a:rPr>
              <a:t>Enlace Estatal de Contraloría Social</a:t>
            </a:r>
          </a:p>
          <a:p>
            <a:r>
              <a:rPr lang="es-MX" sz="1000" b="1" dirty="0" smtClean="0">
                <a:latin typeface="Montserrat" panose="00000500000000000000" pitchFamily="2" charset="0"/>
              </a:rPr>
              <a:t>cs.seq.qroo@Gmail.com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951" y="10558142"/>
            <a:ext cx="1192624" cy="527617"/>
          </a:xfrm>
          <a:prstGeom prst="rect">
            <a:avLst/>
          </a:prstGeom>
        </p:spPr>
      </p:pic>
      <p:sp>
        <p:nvSpPr>
          <p:cNvPr id="31" name="Cuadro de texto 40">
            <a:extLst>
              <a:ext uri="{FF2B5EF4-FFF2-40B4-BE49-F238E27FC236}">
                <a16:creationId xmlns:a16="http://schemas.microsoft.com/office/drawing/2014/main" id="{9B433217-F9EC-4D82-A58F-E22147F056BB}"/>
              </a:ext>
            </a:extLst>
          </p:cNvPr>
          <p:cNvSpPr txBox="1"/>
          <p:nvPr/>
        </p:nvSpPr>
        <p:spPr>
          <a:xfrm>
            <a:off x="242887" y="11006443"/>
            <a:ext cx="6372225" cy="3905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700" dirty="0">
                <a:solidFill>
                  <a:srgbClr val="000000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Este Programa es público, ajeno a cualquier partido político.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MX" sz="700" dirty="0">
                <a:solidFill>
                  <a:srgbClr val="000000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Queda prohibido el uso para fines distintos a los establecidos en el Programa.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EA4CBB06-189B-431A-94F2-17439DA3B2EF}"/>
              </a:ext>
            </a:extLst>
          </p:cNvPr>
          <p:cNvGrpSpPr/>
          <p:nvPr/>
        </p:nvGrpSpPr>
        <p:grpSpPr>
          <a:xfrm>
            <a:off x="740545" y="4801216"/>
            <a:ext cx="5422521" cy="1855355"/>
            <a:chOff x="791048" y="4711131"/>
            <a:chExt cx="5422521" cy="1855355"/>
          </a:xfrm>
        </p:grpSpPr>
        <p:grpSp>
          <p:nvGrpSpPr>
            <p:cNvPr id="36" name="Grupo 35">
              <a:extLst>
                <a:ext uri="{FF2B5EF4-FFF2-40B4-BE49-F238E27FC236}">
                  <a16:creationId xmlns:a16="http://schemas.microsoft.com/office/drawing/2014/main" id="{6E41DEE2-A460-4BF3-845B-3FD1CD7741B9}"/>
                </a:ext>
              </a:extLst>
            </p:cNvPr>
            <p:cNvGrpSpPr/>
            <p:nvPr/>
          </p:nvGrpSpPr>
          <p:grpSpPr>
            <a:xfrm>
              <a:off x="829869" y="6004348"/>
              <a:ext cx="5383700" cy="562138"/>
              <a:chOff x="829869" y="6081262"/>
              <a:chExt cx="5383700" cy="562138"/>
            </a:xfrm>
          </p:grpSpPr>
          <p:pic>
            <p:nvPicPr>
              <p:cNvPr id="6" name="Imagen 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50" t="6098" r="3078" b="9921"/>
              <a:stretch/>
            </p:blipFill>
            <p:spPr>
              <a:xfrm>
                <a:off x="829869" y="6081262"/>
                <a:ext cx="596886" cy="562138"/>
              </a:xfrm>
              <a:prstGeom prst="rect">
                <a:avLst/>
              </a:prstGeom>
            </p:spPr>
          </p:pic>
          <p:sp>
            <p:nvSpPr>
              <p:cNvPr id="20" name="Rectángulo 19"/>
              <p:cNvSpPr/>
              <p:nvPr/>
            </p:nvSpPr>
            <p:spPr>
              <a:xfrm>
                <a:off x="1487747" y="6162276"/>
                <a:ext cx="472582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000" dirty="0">
                    <a:latin typeface="Montserrat" panose="00000500000000000000" pitchFamily="2" charset="0"/>
                  </a:rPr>
                  <a:t>Enviando tus opiniones, quejas, denuncias y sugerencias sobre el PRODEP a:</a:t>
                </a:r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3BD9375A-0A69-4739-AFA5-31FF4F1DE5F2}"/>
                </a:ext>
              </a:extLst>
            </p:cNvPr>
            <p:cNvGrpSpPr/>
            <p:nvPr/>
          </p:nvGrpSpPr>
          <p:grpSpPr>
            <a:xfrm>
              <a:off x="793629" y="4711131"/>
              <a:ext cx="5419940" cy="589073"/>
              <a:chOff x="793629" y="4711131"/>
              <a:chExt cx="5419940" cy="589073"/>
            </a:xfrm>
          </p:grpSpPr>
          <p:pic>
            <p:nvPicPr>
              <p:cNvPr id="8" name="Imagen 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989" r="11748" b="11493"/>
              <a:stretch/>
            </p:blipFill>
            <p:spPr>
              <a:xfrm>
                <a:off x="793629" y="4711131"/>
                <a:ext cx="669367" cy="589073"/>
              </a:xfrm>
              <a:prstGeom prst="rect">
                <a:avLst/>
              </a:prstGeom>
            </p:spPr>
          </p:pic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F5AE0D07-DBC1-4489-B6D7-0E06ABC4B806}"/>
                  </a:ext>
                </a:extLst>
              </p:cNvPr>
              <p:cNvSpPr/>
              <p:nvPr/>
            </p:nvSpPr>
            <p:spPr>
              <a:xfrm>
                <a:off x="1487746" y="4882557"/>
                <a:ext cx="4725823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000" dirty="0">
                    <a:latin typeface="Montserrat" panose="00000500000000000000" pitchFamily="2" charset="0"/>
                  </a:rPr>
                  <a:t>Formando parte del Comité de Contraloría Social</a:t>
                </a:r>
              </a:p>
            </p:txBody>
          </p:sp>
        </p:grpSp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0381B031-66A7-48C6-9A87-5391CC18063A}"/>
                </a:ext>
              </a:extLst>
            </p:cNvPr>
            <p:cNvGrpSpPr/>
            <p:nvPr/>
          </p:nvGrpSpPr>
          <p:grpSpPr>
            <a:xfrm>
              <a:off x="791048" y="5338003"/>
              <a:ext cx="5422521" cy="628546"/>
              <a:chOff x="791048" y="5376460"/>
              <a:chExt cx="5422521" cy="628546"/>
            </a:xfrm>
          </p:grpSpPr>
          <p:pic>
            <p:nvPicPr>
              <p:cNvPr id="7" name="Imagen 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622" t="56037" b="10435"/>
              <a:stretch/>
            </p:blipFill>
            <p:spPr>
              <a:xfrm>
                <a:off x="791048" y="5376460"/>
                <a:ext cx="674529" cy="628546"/>
              </a:xfrm>
              <a:prstGeom prst="rect">
                <a:avLst/>
              </a:prstGeom>
            </p:spPr>
          </p:pic>
          <p:sp>
            <p:nvSpPr>
              <p:cNvPr id="34" name="Rectángulo 33">
                <a:extLst>
                  <a:ext uri="{FF2B5EF4-FFF2-40B4-BE49-F238E27FC236}">
                    <a16:creationId xmlns:a16="http://schemas.microsoft.com/office/drawing/2014/main" id="{0CF0DF8F-7E9C-49AD-BAC2-CA440C9159D3}"/>
                  </a:ext>
                </a:extLst>
              </p:cNvPr>
              <p:cNvSpPr/>
              <p:nvPr/>
            </p:nvSpPr>
            <p:spPr>
              <a:xfrm>
                <a:off x="1487747" y="5490678"/>
                <a:ext cx="472582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000" dirty="0">
                    <a:latin typeface="Montserrat" panose="00000500000000000000" pitchFamily="2" charset="0"/>
                  </a:rPr>
                  <a:t>Canalizando tus opiniones sobre el PRODEP a través del Comité de Contraloría Social o el Responsable de la Contraloría Social en tu Estado</a:t>
                </a:r>
              </a:p>
            </p:txBody>
          </p:sp>
        </p:grpSp>
      </p:grpSp>
      <p:grpSp>
        <p:nvGrpSpPr>
          <p:cNvPr id="3" name="Grupo 2"/>
          <p:cNvGrpSpPr/>
          <p:nvPr/>
        </p:nvGrpSpPr>
        <p:grpSpPr>
          <a:xfrm>
            <a:off x="9600" y="1133600"/>
            <a:ext cx="6858000" cy="9657264"/>
            <a:chOff x="9600" y="942528"/>
            <a:chExt cx="6858000" cy="9657264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0" y="3502185"/>
              <a:ext cx="6858000" cy="2741379"/>
            </a:xfrm>
            <a:prstGeom prst="rect">
              <a:avLst/>
            </a:prstGeom>
          </p:spPr>
        </p:pic>
        <p:grpSp>
          <p:nvGrpSpPr>
            <p:cNvPr id="28" name="Grupo 27"/>
            <p:cNvGrpSpPr/>
            <p:nvPr/>
          </p:nvGrpSpPr>
          <p:grpSpPr>
            <a:xfrm>
              <a:off x="561268" y="1957753"/>
              <a:ext cx="4590288" cy="814995"/>
              <a:chOff x="47374" y="1889064"/>
              <a:chExt cx="4590288" cy="814995"/>
            </a:xfrm>
            <a:solidFill>
              <a:srgbClr val="C6A474"/>
            </a:solidFill>
          </p:grpSpPr>
          <p:sp>
            <p:nvSpPr>
              <p:cNvPr id="11" name="Rectángulo 10"/>
              <p:cNvSpPr/>
              <p:nvPr/>
            </p:nvSpPr>
            <p:spPr>
              <a:xfrm>
                <a:off x="47374" y="1889064"/>
                <a:ext cx="4590288" cy="814995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3" name="Rectángulo 12"/>
              <p:cNvSpPr/>
              <p:nvPr/>
            </p:nvSpPr>
            <p:spPr>
              <a:xfrm>
                <a:off x="253410" y="2004174"/>
                <a:ext cx="4144083" cy="5847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es-MX" sz="3200" dirty="0">
                    <a:solidFill>
                      <a:schemeClr val="bg1"/>
                    </a:solidFill>
                    <a:latin typeface="Montserrat Black" panose="00000A00000000000000" pitchFamily="2" charset="0"/>
                  </a:rPr>
                  <a:t>Contraloría Social</a:t>
                </a:r>
              </a:p>
            </p:txBody>
          </p:sp>
        </p:grpSp>
        <p:sp>
          <p:nvSpPr>
            <p:cNvPr id="16" name="Rectángulo 15"/>
            <p:cNvSpPr/>
            <p:nvPr/>
          </p:nvSpPr>
          <p:spPr>
            <a:xfrm>
              <a:off x="2157263" y="4200437"/>
              <a:ext cx="240161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4000" b="1" kern="0" dirty="0">
                  <a:solidFill>
                    <a:srgbClr val="285C4C"/>
                  </a:solidFill>
                  <a:latin typeface="Montserrat" panose="00000500000000000000" pitchFamily="2" charset="0"/>
                </a:rPr>
                <a:t>¡Participa!</a:t>
              </a:r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461159" y="3814867"/>
              <a:ext cx="5701907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1300" b="1" dirty="0">
                  <a:latin typeface="Montserrat" panose="00000500000000000000" pitchFamily="2" charset="0"/>
                </a:rPr>
                <a:t>Si eres beneficiario de los programas de Formación Continua, Actualización y Desarrollo Profesional</a:t>
              </a: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525657" y="2819221"/>
              <a:ext cx="580668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latin typeface="Montserrat" panose="00000500000000000000" pitchFamily="2" charset="0"/>
                </a:rPr>
                <a:t>La Contraloría Social es el mecanismo de participación ciudadana para que de forma organizada los beneficiarios de programas sociales verifiquen el cumplimiento de las metas y la correcta aplicación de los recursos públicos asignados a los programas de desarrollo social.</a:t>
              </a:r>
            </a:p>
          </p:txBody>
        </p:sp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E8A62E32-133D-4851-9FF2-B6DF61067316}"/>
                </a:ext>
              </a:extLst>
            </p:cNvPr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77" t="9205" r="21668" b="15872"/>
            <a:stretch/>
          </p:blipFill>
          <p:spPr bwMode="auto">
            <a:xfrm>
              <a:off x="5582546" y="1695828"/>
              <a:ext cx="985434" cy="9865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E49DC1E2-CD73-42BB-896C-DEFE203959BB}"/>
                </a:ext>
              </a:extLst>
            </p:cNvPr>
            <p:cNvSpPr txBox="1"/>
            <p:nvPr/>
          </p:nvSpPr>
          <p:spPr>
            <a:xfrm>
              <a:off x="652404" y="1396675"/>
              <a:ext cx="555319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300" b="1" dirty="0">
                  <a:latin typeface="Montserrat" panose="00000500000000000000" pitchFamily="2" charset="0"/>
                </a:rPr>
                <a:t>Programa para el Desarrollo Profesional Docente. Tipo Básico.</a:t>
              </a:r>
            </a:p>
          </p:txBody>
        </p:sp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05B28321-02AE-4C05-A0B1-CC8078F65F91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91" t="5331" r="41898" b="89981"/>
            <a:stretch/>
          </p:blipFill>
          <p:spPr bwMode="auto">
            <a:xfrm>
              <a:off x="651340" y="942528"/>
              <a:ext cx="3301365" cy="50419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  <a:ext uri="{FAA26D3D-D897-4be2-8F04-BA451C77F1D7}">
                <ma14:placeholder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E75BBA25-6638-4C9D-855D-701282085E17}"/>
                </a:ext>
              </a:extLst>
            </p:cNvPr>
            <p:cNvGrpSpPr/>
            <p:nvPr/>
          </p:nvGrpSpPr>
          <p:grpSpPr>
            <a:xfrm>
              <a:off x="633435" y="6632812"/>
              <a:ext cx="5806684" cy="3966980"/>
              <a:chOff x="575950" y="7703902"/>
              <a:chExt cx="5806684" cy="3966980"/>
            </a:xfrm>
          </p:grpSpPr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6D6A262D-FA06-4CB5-BBFE-6A4AD637524C}"/>
                  </a:ext>
                </a:extLst>
              </p:cNvPr>
              <p:cNvSpPr txBox="1"/>
              <p:nvPr/>
            </p:nvSpPr>
            <p:spPr>
              <a:xfrm>
                <a:off x="575950" y="7703902"/>
                <a:ext cx="5806684" cy="27999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53340" lvl="0" algn="just">
                  <a:lnSpc>
                    <a:spcPct val="105000"/>
                  </a:lnSpc>
                  <a:spcAft>
                    <a:spcPts val="0"/>
                  </a:spcAft>
                </a:pPr>
                <a:r>
                  <a:rPr lang="es-MX" sz="1000" dirty="0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</a:rPr>
                  <a:t>Denuncia Ciudadana de la Corrupción (SIDEC): https//sidec.funcionpublica.gob.mx/#!</a:t>
                </a:r>
              </a:p>
              <a:p>
                <a:pPr marR="53340" lvl="0" algn="just">
                  <a:lnSpc>
                    <a:spcPct val="105000"/>
                  </a:lnSpc>
                  <a:spcAft>
                    <a:spcPts val="0"/>
                  </a:spcAft>
                </a:pPr>
                <a:endParaRPr lang="es-MX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340" algn="just">
                  <a:lnSpc>
                    <a:spcPct val="105000"/>
                  </a:lnSpc>
                </a:pPr>
                <a:r>
                  <a:rPr lang="es-MX" sz="1000" dirty="0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</a:rPr>
                  <a:t>Vía correspondencia: Envía tu escrito a la Dirección General de Denuncias e Investigaciones de la Secretaría de la Función Pública en Av. Insurgentes Sur No. 173, Piso 2 Ala Norte, Guadalupe </a:t>
                </a:r>
                <a:r>
                  <a:rPr lang="es-MX" sz="1000" dirty="0" err="1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</a:rPr>
                  <a:t>Inn</a:t>
                </a:r>
                <a:r>
                  <a:rPr lang="es-MX" sz="1000" dirty="0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</a:rPr>
                  <a:t>, Álvaro Obregón, CP 01020, Ciudad de México </a:t>
                </a:r>
                <a:r>
                  <a:rPr lang="es-MX" sz="1000" dirty="0">
                    <a:latin typeface="Montserrat" panose="00000500000000000000"/>
                    <a:ea typeface="Soberana Sans" panose="02000000000000000000"/>
                    <a:cs typeface="Soberana Sans" panose="02000000000000000000"/>
                  </a:rPr>
                  <a:t> o al correo </a:t>
                </a:r>
                <a:r>
                  <a:rPr lang="es-MX" sz="1000" u="sng" dirty="0">
                    <a:solidFill>
                      <a:srgbClr val="0563C1"/>
                    </a:solidFill>
                    <a:latin typeface="Montserrat" panose="00000500000000000000"/>
                    <a:ea typeface="Soberana Sans" panose="02000000000000000000"/>
                    <a:cs typeface="Soberana Sans" panose="02000000000000000000"/>
                    <a:hlinkClick r:id="rId10"/>
                  </a:rPr>
                  <a:t>contraloriasocial@funcionpublica.gob.mx</a:t>
                </a:r>
                <a:endParaRPr lang="es-MX" sz="1000" u="sng" dirty="0">
                  <a:solidFill>
                    <a:srgbClr val="0563C1"/>
                  </a:solidFill>
                  <a:latin typeface="Montserrat" panose="00000500000000000000"/>
                  <a:ea typeface="Soberana Sans" panose="02000000000000000000"/>
                  <a:cs typeface="Soberana Sans" panose="02000000000000000000"/>
                </a:endParaRPr>
              </a:p>
              <a:p>
                <a:pPr marR="53340" lvl="0" algn="just">
                  <a:lnSpc>
                    <a:spcPct val="105000"/>
                  </a:lnSpc>
                  <a:spcAft>
                    <a:spcPts val="0"/>
                  </a:spcAft>
                </a:pPr>
                <a:endParaRPr lang="es-MX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340" lvl="0" algn="just">
                  <a:lnSpc>
                    <a:spcPct val="105000"/>
                  </a:lnSpc>
                  <a:spcAft>
                    <a:spcPts val="0"/>
                  </a:spcAft>
                </a:pPr>
                <a:r>
                  <a:rPr lang="es-MX" sz="1000" dirty="0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</a:rPr>
                  <a:t>Vía telefónica: En el interior de la República al 800 11 28 700 y en la Ciudad de México 2000 2000</a:t>
                </a:r>
              </a:p>
              <a:p>
                <a:pPr marR="53340" lvl="0" algn="just">
                  <a:lnSpc>
                    <a:spcPct val="105000"/>
                  </a:lnSpc>
                  <a:spcAft>
                    <a:spcPts val="0"/>
                  </a:spcAft>
                </a:pPr>
                <a:endParaRPr lang="es-MX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340" lvl="0" algn="just">
                  <a:lnSpc>
                    <a:spcPct val="105000"/>
                  </a:lnSpc>
                  <a:spcAft>
                    <a:spcPts val="0"/>
                  </a:spcAft>
                </a:pPr>
                <a:r>
                  <a:rPr lang="es-MX" sz="1000" dirty="0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</a:rPr>
                  <a:t>Vía correo electrónico a la Dirección General de Formación Continua: </a:t>
                </a:r>
                <a:r>
                  <a:rPr lang="es-MX" sz="1000" dirty="0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  <a:hlinkClick r:id="rId11"/>
                  </a:rPr>
                  <a:t>contraloria.social@nube.sep.</a:t>
                </a:r>
                <a:r>
                  <a:rPr lang="es-MX" sz="1000" dirty="0">
                    <a:latin typeface="Montserrat" panose="00000500000000000000"/>
                    <a:ea typeface="Soberana Sans" panose="02000000000000000000"/>
                    <a:cs typeface="Soberana Sans" panose="02000000000000000000"/>
                    <a:hlinkClick r:id="rId11"/>
                  </a:rPr>
                  <a:t>g</a:t>
                </a:r>
                <a:r>
                  <a:rPr lang="es-MX" sz="1000" dirty="0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  <a:hlinkClick r:id="rId11"/>
                  </a:rPr>
                  <a:t>ob</a:t>
                </a:r>
                <a:r>
                  <a:rPr lang="es-MX" sz="1000" dirty="0">
                    <a:latin typeface="Montserrat" panose="00000500000000000000"/>
                    <a:ea typeface="Soberana Sans" panose="02000000000000000000"/>
                    <a:cs typeface="Soberana Sans" panose="02000000000000000000"/>
                    <a:hlinkClick r:id="rId11"/>
                  </a:rPr>
                  <a:t>.mx</a:t>
                </a:r>
                <a:endParaRPr lang="es-MX" sz="1000" dirty="0">
                  <a:latin typeface="Montserrat" panose="00000500000000000000"/>
                  <a:ea typeface="Soberana Sans" panose="02000000000000000000"/>
                  <a:cs typeface="Soberana Sans" panose="02000000000000000000"/>
                </a:endParaRPr>
              </a:p>
              <a:p>
                <a:pPr marR="53340" lvl="0" algn="just">
                  <a:lnSpc>
                    <a:spcPct val="105000"/>
                  </a:lnSpc>
                  <a:spcAft>
                    <a:spcPts val="0"/>
                  </a:spcAft>
                </a:pPr>
                <a:endParaRPr lang="es-MX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340" lvl="0" algn="just">
                  <a:lnSpc>
                    <a:spcPct val="105000"/>
                  </a:lnSpc>
                  <a:spcAft>
                    <a:spcPts val="0"/>
                  </a:spcAft>
                </a:pPr>
                <a:r>
                  <a:rPr lang="es-MX" sz="1000" dirty="0">
                    <a:effectLst/>
                    <a:latin typeface="Montserrat" panose="00000500000000000000"/>
                    <a:ea typeface="Soberana Sans" panose="02000000000000000000"/>
                    <a:cs typeface="Soberana Sans" panose="02000000000000000000"/>
                  </a:rPr>
                  <a:t>Plataforma: Ciudadanos Alertadores Internos y Externos de la Corrupción. La plataforma de alertadores solo se usa para casos graves de corrupción o en los que se requiere anonimato https//alertadores.funcionpublica.gob.mx</a:t>
                </a:r>
                <a:endParaRPr lang="es-MX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359DF628-A1A0-49E6-A71D-5E3B9CBC4DE2}"/>
                  </a:ext>
                </a:extLst>
              </p:cNvPr>
              <p:cNvSpPr txBox="1"/>
              <p:nvPr/>
            </p:nvSpPr>
            <p:spPr>
              <a:xfrm>
                <a:off x="721881" y="11424661"/>
                <a:ext cx="293061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1000" dirty="0">
                    <a:latin typeface="Montserrat" panose="00000500000000000000" pitchFamily="2" charset="0"/>
                  </a:rPr>
                  <a:t>Aplicación móvil: “Denuncia la Corrupción”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85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</TotalTime>
  <Words>302</Words>
  <Application>Microsoft Office PowerPoint</Application>
  <PresentationFormat>Panorámica</PresentationFormat>
  <Paragraphs>25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Montserrat Black</vt:lpstr>
      <vt:lpstr>Montserrat SemiBold</vt:lpstr>
      <vt:lpstr>Soberana Sans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CHERISH</dc:creator>
  <cp:lastModifiedBy>SEQ</cp:lastModifiedBy>
  <cp:revision>31</cp:revision>
  <cp:lastPrinted>2020-11-05T15:29:00Z</cp:lastPrinted>
  <dcterms:created xsi:type="dcterms:W3CDTF">2017-08-29T18:48:17Z</dcterms:created>
  <dcterms:modified xsi:type="dcterms:W3CDTF">2020-11-05T15:29:07Z</dcterms:modified>
</cp:coreProperties>
</file>