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449"/>
    <a:srgbClr val="B38E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A7FE252-D022-E41B-24E1-7BFFC5FB3086}"/>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5" name="Marcador de pie de página 4">
            <a:extLst>
              <a:ext uri="{FF2B5EF4-FFF2-40B4-BE49-F238E27FC236}">
                <a16:creationId xmlns:a16="http://schemas.microsoft.com/office/drawing/2014/main" id="{CCAFD72A-E307-EDA1-D7D4-E2850EB132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7E8DDC2-2173-D410-2FCF-3FB64EF933D6}"/>
              </a:ext>
            </a:extLst>
          </p:cNvPr>
          <p:cNvSpPr>
            <a:spLocks noGrp="1"/>
          </p:cNvSpPr>
          <p:nvPr>
            <p:ph type="sldNum" sz="quarter" idx="12"/>
          </p:nvPr>
        </p:nvSpPr>
        <p:spPr/>
        <p:txBody>
          <a:bodyPr/>
          <a:lstStyle/>
          <a:p>
            <a:fld id="{C2D1D721-F477-46C7-AB21-2788A235FB0F}" type="slidenum">
              <a:rPr lang="es-MX" smtClean="0"/>
              <a:t>‹Nº›</a:t>
            </a:fld>
            <a:endParaRPr lang="es-MX"/>
          </a:p>
        </p:txBody>
      </p:sp>
      <p:pic>
        <p:nvPicPr>
          <p:cNvPr id="7" name="Google Shape;50;p1" descr="Manual de Marca_Layouts-01.png">
            <a:extLst>
              <a:ext uri="{FF2B5EF4-FFF2-40B4-BE49-F238E27FC236}">
                <a16:creationId xmlns:a16="http://schemas.microsoft.com/office/drawing/2014/main" id="{9AD48800-D3E4-9605-8BAF-91230D898465}"/>
              </a:ext>
            </a:extLst>
          </p:cNvPr>
          <p:cNvPicPr preferRelativeResize="0"/>
          <p:nvPr userDrawn="1"/>
        </p:nvPicPr>
        <p:blipFill rotWithShape="1">
          <a:blip r:embed="rId2">
            <a:alphaModFix/>
          </a:blip>
          <a:srcRect/>
          <a:stretch/>
        </p:blipFill>
        <p:spPr>
          <a:xfrm>
            <a:off x="0" y="0"/>
            <a:ext cx="12192000" cy="6858000"/>
          </a:xfrm>
          <a:custGeom>
            <a:avLst/>
            <a:gdLst/>
            <a:ahLst/>
            <a:cxnLst/>
            <a:rect l="l" t="t" r="r" b="b"/>
            <a:pathLst>
              <a:path w="21600" h="21600" extrusionOk="0">
                <a:moveTo>
                  <a:pt x="0" y="0"/>
                </a:moveTo>
                <a:lnTo>
                  <a:pt x="0" y="10800"/>
                </a:lnTo>
                <a:lnTo>
                  <a:pt x="0" y="21600"/>
                </a:lnTo>
                <a:lnTo>
                  <a:pt x="10800" y="21600"/>
                </a:lnTo>
                <a:lnTo>
                  <a:pt x="21600" y="21600"/>
                </a:lnTo>
                <a:lnTo>
                  <a:pt x="21600" y="17032"/>
                </a:lnTo>
                <a:lnTo>
                  <a:pt x="21600" y="12465"/>
                </a:lnTo>
                <a:lnTo>
                  <a:pt x="20967" y="12500"/>
                </a:lnTo>
                <a:cubicBezTo>
                  <a:pt x="20086" y="12549"/>
                  <a:pt x="19430" y="12692"/>
                  <a:pt x="18641" y="13005"/>
                </a:cubicBezTo>
                <a:cubicBezTo>
                  <a:pt x="18130" y="13208"/>
                  <a:pt x="17698" y="13451"/>
                  <a:pt x="16832" y="14024"/>
                </a:cubicBezTo>
                <a:cubicBezTo>
                  <a:pt x="13821" y="16014"/>
                  <a:pt x="10868" y="17254"/>
                  <a:pt x="8344" y="17588"/>
                </a:cubicBezTo>
                <a:cubicBezTo>
                  <a:pt x="7747" y="17666"/>
                  <a:pt x="7484" y="17634"/>
                  <a:pt x="6971" y="17421"/>
                </a:cubicBezTo>
                <a:cubicBezTo>
                  <a:pt x="5357" y="16750"/>
                  <a:pt x="3925" y="15345"/>
                  <a:pt x="2773" y="13300"/>
                </a:cubicBezTo>
                <a:cubicBezTo>
                  <a:pt x="1548" y="11125"/>
                  <a:pt x="821" y="8603"/>
                  <a:pt x="558" y="5619"/>
                </a:cubicBezTo>
                <a:cubicBezTo>
                  <a:pt x="484" y="4782"/>
                  <a:pt x="484" y="2761"/>
                  <a:pt x="558" y="1926"/>
                </a:cubicBezTo>
                <a:cubicBezTo>
                  <a:pt x="602" y="1421"/>
                  <a:pt x="723" y="428"/>
                  <a:pt x="781" y="95"/>
                </a:cubicBezTo>
                <a:cubicBezTo>
                  <a:pt x="796" y="8"/>
                  <a:pt x="764" y="0"/>
                  <a:pt x="399" y="0"/>
                </a:cubicBezTo>
                <a:lnTo>
                  <a:pt x="0" y="0"/>
                </a:lnTo>
                <a:close/>
                <a:moveTo>
                  <a:pt x="17352" y="0"/>
                </a:moveTo>
                <a:lnTo>
                  <a:pt x="17368" y="122"/>
                </a:lnTo>
                <a:cubicBezTo>
                  <a:pt x="17377" y="190"/>
                  <a:pt x="17420" y="513"/>
                  <a:pt x="17464" y="841"/>
                </a:cubicBezTo>
                <a:cubicBezTo>
                  <a:pt x="17592" y="1813"/>
                  <a:pt x="17644" y="2641"/>
                  <a:pt x="17645" y="3745"/>
                </a:cubicBezTo>
                <a:cubicBezTo>
                  <a:pt x="17645" y="4297"/>
                  <a:pt x="17628" y="4993"/>
                  <a:pt x="17607" y="5291"/>
                </a:cubicBezTo>
                <a:cubicBezTo>
                  <a:pt x="17416" y="7971"/>
                  <a:pt x="16821" y="10345"/>
                  <a:pt x="15806" y="12479"/>
                </a:cubicBezTo>
                <a:cubicBezTo>
                  <a:pt x="15715" y="12670"/>
                  <a:pt x="15660" y="12812"/>
                  <a:pt x="15684" y="12795"/>
                </a:cubicBezTo>
                <a:cubicBezTo>
                  <a:pt x="17342" y="11592"/>
                  <a:pt x="19003" y="10916"/>
                  <a:pt x="20708" y="10748"/>
                </a:cubicBezTo>
                <a:cubicBezTo>
                  <a:pt x="21006" y="10718"/>
                  <a:pt x="21328" y="10693"/>
                  <a:pt x="21425" y="10692"/>
                </a:cubicBezTo>
                <a:lnTo>
                  <a:pt x="21600" y="10691"/>
                </a:lnTo>
                <a:lnTo>
                  <a:pt x="21600" y="5346"/>
                </a:lnTo>
                <a:lnTo>
                  <a:pt x="21600" y="0"/>
                </a:lnTo>
                <a:lnTo>
                  <a:pt x="19476" y="0"/>
                </a:lnTo>
                <a:lnTo>
                  <a:pt x="17352" y="0"/>
                </a:lnTo>
                <a:close/>
              </a:path>
            </a:pathLst>
          </a:custGeom>
          <a:noFill/>
          <a:ln>
            <a:noFill/>
          </a:ln>
        </p:spPr>
      </p:pic>
      <p:pic>
        <p:nvPicPr>
          <p:cNvPr id="8" name="Google Shape;51;p1" descr="Imagen 8">
            <a:extLst>
              <a:ext uri="{FF2B5EF4-FFF2-40B4-BE49-F238E27FC236}">
                <a16:creationId xmlns:a16="http://schemas.microsoft.com/office/drawing/2014/main" id="{1222E4CD-45F6-141E-8FE9-4D599B07560A}"/>
              </a:ext>
            </a:extLst>
          </p:cNvPr>
          <p:cNvPicPr preferRelativeResize="0"/>
          <p:nvPr userDrawn="1"/>
        </p:nvPicPr>
        <p:blipFill rotWithShape="1">
          <a:blip r:embed="rId3">
            <a:alphaModFix/>
          </a:blip>
          <a:srcRect l="9021" t="32411" r="9894" b="31958"/>
          <a:stretch/>
        </p:blipFill>
        <p:spPr>
          <a:xfrm>
            <a:off x="604370" y="5838874"/>
            <a:ext cx="1770485" cy="601170"/>
          </a:xfrm>
          <a:prstGeom prst="rect">
            <a:avLst/>
          </a:prstGeom>
          <a:noFill/>
          <a:ln>
            <a:noFill/>
          </a:ln>
        </p:spPr>
      </p:pic>
      <p:sp>
        <p:nvSpPr>
          <p:cNvPr id="12" name="Título 1">
            <a:extLst>
              <a:ext uri="{FF2B5EF4-FFF2-40B4-BE49-F238E27FC236}">
                <a16:creationId xmlns:a16="http://schemas.microsoft.com/office/drawing/2014/main" id="{089D9437-39D9-A3D5-3B23-EEDDA05EB912}"/>
              </a:ext>
            </a:extLst>
          </p:cNvPr>
          <p:cNvSpPr>
            <a:spLocks noGrp="1"/>
          </p:cNvSpPr>
          <p:nvPr>
            <p:ph type="ctrTitle" hasCustomPrompt="1"/>
          </p:nvPr>
        </p:nvSpPr>
        <p:spPr>
          <a:xfrm>
            <a:off x="1524000" y="381809"/>
            <a:ext cx="7969135" cy="1218391"/>
          </a:xfrm>
        </p:spPr>
        <p:txBody>
          <a:bodyPr anchor="b">
            <a:normAutofit/>
          </a:bodyPr>
          <a:lstStyle>
            <a:lvl1pPr algn="r">
              <a:defRPr sz="3500" b="1">
                <a:solidFill>
                  <a:srgbClr val="9D2449"/>
                </a:solidFill>
                <a:latin typeface="Montserrat" panose="00000500000000000000" pitchFamily="2" charset="0"/>
              </a:defRPr>
            </a:lvl1pPr>
          </a:lstStyle>
          <a:p>
            <a:r>
              <a:rPr lang="es-ES" dirty="0"/>
              <a:t>&lt;&lt; TÍTULO &gt;&gt;</a:t>
            </a:r>
            <a:endParaRPr lang="es-MX" dirty="0"/>
          </a:p>
        </p:txBody>
      </p:sp>
      <p:sp>
        <p:nvSpPr>
          <p:cNvPr id="13" name="Subtítulo 2">
            <a:extLst>
              <a:ext uri="{FF2B5EF4-FFF2-40B4-BE49-F238E27FC236}">
                <a16:creationId xmlns:a16="http://schemas.microsoft.com/office/drawing/2014/main" id="{5AC7A264-B661-899C-201B-493BEA3A0251}"/>
              </a:ext>
            </a:extLst>
          </p:cNvPr>
          <p:cNvSpPr>
            <a:spLocks noGrp="1"/>
          </p:cNvSpPr>
          <p:nvPr>
            <p:ph type="subTitle" idx="1" hasCustomPrompt="1"/>
          </p:nvPr>
        </p:nvSpPr>
        <p:spPr>
          <a:xfrm>
            <a:off x="1524000" y="1608542"/>
            <a:ext cx="7969135" cy="365125"/>
          </a:xfrm>
        </p:spPr>
        <p:txBody>
          <a:bodyPr>
            <a:normAutofit/>
          </a:bodyPr>
          <a:lstStyle>
            <a:lvl1pPr marL="0" indent="0" algn="r">
              <a:buNone/>
              <a:defRPr sz="2500" b="1">
                <a:solidFill>
                  <a:srgbClr val="B38E5D"/>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&lt;&lt; LUGAR &gt;&gt;</a:t>
            </a:r>
            <a:endParaRPr lang="es-MX" dirty="0"/>
          </a:p>
        </p:txBody>
      </p:sp>
      <p:sp>
        <p:nvSpPr>
          <p:cNvPr id="16" name="Marcador de contenido 15">
            <a:extLst>
              <a:ext uri="{FF2B5EF4-FFF2-40B4-BE49-F238E27FC236}">
                <a16:creationId xmlns:a16="http://schemas.microsoft.com/office/drawing/2014/main" id="{0E56D0D1-2DA6-2828-BFC1-DFB565392EFE}"/>
              </a:ext>
            </a:extLst>
          </p:cNvPr>
          <p:cNvSpPr>
            <a:spLocks noGrp="1"/>
          </p:cNvSpPr>
          <p:nvPr>
            <p:ph sz="quarter" idx="13" hasCustomPrompt="1"/>
          </p:nvPr>
        </p:nvSpPr>
        <p:spPr>
          <a:xfrm>
            <a:off x="1524001" y="1982009"/>
            <a:ext cx="7969134" cy="600075"/>
          </a:xfrm>
        </p:spPr>
        <p:txBody>
          <a:bodyPr>
            <a:normAutofit/>
          </a:bodyPr>
          <a:lstStyle>
            <a:lvl1pPr marL="0" indent="0" algn="r">
              <a:buNone/>
              <a:defRPr sz="2000">
                <a:latin typeface="Montserrat" panose="00000500000000000000" pitchFamily="2" charset="0"/>
              </a:defRPr>
            </a:lvl1pPr>
          </a:lstStyle>
          <a:p>
            <a:pPr lvl="0"/>
            <a:r>
              <a:rPr lang="es-MX" dirty="0"/>
              <a:t>&lt;&lt; Fecha en altas y bajas (Mes año) &gt;&gt;</a:t>
            </a:r>
          </a:p>
        </p:txBody>
      </p:sp>
      <p:pic>
        <p:nvPicPr>
          <p:cNvPr id="18" name="Imagen 17" descr="Imagen que contiene Texto&#10;&#10;Descripción generada automáticamente">
            <a:extLst>
              <a:ext uri="{FF2B5EF4-FFF2-40B4-BE49-F238E27FC236}">
                <a16:creationId xmlns:a16="http://schemas.microsoft.com/office/drawing/2014/main" id="{B59E0677-0891-0151-4BE7-F13829FF1D04}"/>
              </a:ext>
            </a:extLst>
          </p:cNvPr>
          <p:cNvPicPr>
            <a:picLocks noChangeAspect="1"/>
          </p:cNvPicPr>
          <p:nvPr userDrawn="1"/>
        </p:nvPicPr>
        <p:blipFill>
          <a:blip r:embed="rId4"/>
          <a:stretch>
            <a:fillRect/>
          </a:stretch>
        </p:blipFill>
        <p:spPr>
          <a:xfrm>
            <a:off x="8350716" y="5457931"/>
            <a:ext cx="3403639" cy="958842"/>
          </a:xfrm>
          <a:prstGeom prst="rect">
            <a:avLst/>
          </a:prstGeom>
        </p:spPr>
      </p:pic>
    </p:spTree>
    <p:extLst>
      <p:ext uri="{BB962C8B-B14F-4D97-AF65-F5344CB8AC3E}">
        <p14:creationId xmlns:p14="http://schemas.microsoft.com/office/powerpoint/2010/main" val="967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3AC3-C751-BE76-AA69-C4EF578C39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1AAF377-5A0B-B979-BB7A-993A33CC4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57112DD-0AF2-ABCD-3709-911E39017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3B200A-AC45-FD67-B748-5D95455F16CB}"/>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6" name="Marcador de pie de página 5">
            <a:extLst>
              <a:ext uri="{FF2B5EF4-FFF2-40B4-BE49-F238E27FC236}">
                <a16:creationId xmlns:a16="http://schemas.microsoft.com/office/drawing/2014/main" id="{B53E55BF-8758-9B01-5D09-1EE1F73DDCF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CF9618-3356-C783-C22D-A716925BC53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674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AF2FA-6BF0-02EF-5811-8F77C3B5C2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6FB3F5E-370E-595E-94A2-ECA7FF5ACF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BDBDB0-061C-9C81-1593-E8324FCBC5D0}"/>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5" name="Marcador de pie de página 4">
            <a:extLst>
              <a:ext uri="{FF2B5EF4-FFF2-40B4-BE49-F238E27FC236}">
                <a16:creationId xmlns:a16="http://schemas.microsoft.com/office/drawing/2014/main" id="{4C1757B6-1D20-C486-F013-7E2AAA6ABD2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787404-4C8B-B740-874D-4A6B8CC9CD71}"/>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07860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22EBAC-8AA6-ABFE-3834-053BD3D3E0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A55D613-93D7-E30B-1394-A4B745B57B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249D06-ACEA-391F-61A2-8C756DA6DD83}"/>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5" name="Marcador de pie de página 4">
            <a:extLst>
              <a:ext uri="{FF2B5EF4-FFF2-40B4-BE49-F238E27FC236}">
                <a16:creationId xmlns:a16="http://schemas.microsoft.com/office/drawing/2014/main" id="{93C82AA6-1DB2-03A3-D30D-51CFC5576E2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B2A97A-B3A0-CC72-64A7-19FC64905D89}"/>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6132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291" y="681037"/>
            <a:ext cx="11363419" cy="703880"/>
          </a:xfrm>
        </p:spPr>
        <p:txBody>
          <a:bodyPr>
            <a:normAutofit/>
          </a:bodyPr>
          <a:lstStyle>
            <a:lvl1pPr>
              <a:defRPr sz="2000" b="1">
                <a:solidFill>
                  <a:srgbClr val="B68400"/>
                </a:solidFill>
                <a:latin typeface="Montserrat" panose="00000500000000000000" pitchFamily="2" charset="0"/>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414291" y="1825625"/>
            <a:ext cx="11363419" cy="4351338"/>
          </a:xfrm>
        </p:spPr>
        <p:txBody>
          <a:bodyPr>
            <a:normAutofit/>
          </a:bodyPr>
          <a:lstStyle>
            <a:lvl1pPr>
              <a:defRPr sz="1400">
                <a:solidFill>
                  <a:srgbClr val="B68400"/>
                </a:solidFill>
                <a:latin typeface="Montserrat" panose="00000500000000000000" pitchFamily="2" charset="0"/>
              </a:defRPr>
            </a:lvl1pPr>
            <a:lvl2pPr>
              <a:defRPr sz="1400">
                <a:solidFill>
                  <a:srgbClr val="B68400"/>
                </a:solidFill>
                <a:latin typeface="Montserrat" panose="00000500000000000000" pitchFamily="2" charset="0"/>
              </a:defRPr>
            </a:lvl2pPr>
            <a:lvl3pPr>
              <a:defRPr sz="1400">
                <a:solidFill>
                  <a:srgbClr val="B68400"/>
                </a:solidFill>
                <a:latin typeface="Montserrat" panose="00000500000000000000" pitchFamily="2" charset="0"/>
              </a:defRPr>
            </a:lvl3pPr>
            <a:lvl4pPr>
              <a:defRPr sz="1400">
                <a:solidFill>
                  <a:srgbClr val="B68400"/>
                </a:solidFill>
                <a:latin typeface="Montserrat" panose="00000500000000000000" pitchFamily="2" charset="0"/>
              </a:defRPr>
            </a:lvl4pPr>
            <a:lvl5pPr>
              <a:defRPr sz="1400">
                <a:solidFill>
                  <a:srgbClr val="B68400"/>
                </a:solidFill>
                <a:latin typeface="Montserrat" panose="00000500000000000000"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414291" y="6480644"/>
            <a:ext cx="2743200" cy="365125"/>
          </a:xfrm>
        </p:spPr>
        <p:txBody>
          <a:bodyPr/>
          <a:lstStyle>
            <a:lvl1pPr>
              <a:defRPr sz="800" b="1">
                <a:solidFill>
                  <a:schemeClr val="bg1"/>
                </a:solidFill>
                <a:latin typeface="Montserrat" panose="00000500000000000000" pitchFamily="2" charset="0"/>
              </a:defRPr>
            </a:lvl1pPr>
          </a:lstStyle>
          <a:p>
            <a:fld id="{EE22B9D3-F442-4084-AC64-496F95D1BBAB}" type="datetime6">
              <a:rPr lang="es-MX" smtClean="0"/>
              <a:t>febrero de 2023</a:t>
            </a:fld>
            <a:endParaRPr lang="es-MX" dirty="0"/>
          </a:p>
        </p:txBody>
      </p:sp>
      <p:sp>
        <p:nvSpPr>
          <p:cNvPr id="5" name="Footer Placeholder 4"/>
          <p:cNvSpPr>
            <a:spLocks noGrp="1"/>
          </p:cNvSpPr>
          <p:nvPr>
            <p:ph type="ftr" sz="quarter" idx="11"/>
          </p:nvPr>
        </p:nvSpPr>
        <p:spPr>
          <a:xfrm>
            <a:off x="4038600" y="6480644"/>
            <a:ext cx="4114800" cy="365125"/>
          </a:xfrm>
        </p:spPr>
        <p:txBody>
          <a:bodyPr/>
          <a:lstStyle>
            <a:lvl1pPr>
              <a:defRPr sz="800" b="1">
                <a:solidFill>
                  <a:schemeClr val="bg1"/>
                </a:solidFill>
                <a:latin typeface="Montserrat" panose="00000500000000000000" pitchFamily="2" charset="0"/>
              </a:defRPr>
            </a:lvl1pPr>
          </a:lstStyle>
          <a:p>
            <a:endParaRPr lang="es-MX"/>
          </a:p>
        </p:txBody>
      </p:sp>
      <p:sp>
        <p:nvSpPr>
          <p:cNvPr id="6" name="Slide Number Placeholder 5"/>
          <p:cNvSpPr>
            <a:spLocks noGrp="1"/>
          </p:cNvSpPr>
          <p:nvPr>
            <p:ph type="sldNum" sz="quarter" idx="12"/>
          </p:nvPr>
        </p:nvSpPr>
        <p:spPr>
          <a:xfrm>
            <a:off x="9034509" y="6480644"/>
            <a:ext cx="2743200" cy="365125"/>
          </a:xfrm>
        </p:spPr>
        <p:txBody>
          <a:bodyPr/>
          <a:lstStyle>
            <a:lvl1pPr>
              <a:defRPr sz="800" b="1">
                <a:solidFill>
                  <a:schemeClr val="bg1"/>
                </a:solidFill>
                <a:latin typeface="Montserrat" panose="00000500000000000000" pitchFamily="2" charset="0"/>
              </a:defRPr>
            </a:lvl1pPr>
          </a:lstStyle>
          <a:p>
            <a:fld id="{0EC1F730-D5CE-436A-B62D-4BC9B71028F4}" type="slidenum">
              <a:rPr lang="es-MX" smtClean="0"/>
              <a:pPr/>
              <a:t>‹Nº›</a:t>
            </a:fld>
            <a:endParaRPr lang="es-MX"/>
          </a:p>
        </p:txBody>
      </p:sp>
    </p:spTree>
    <p:extLst>
      <p:ext uri="{BB962C8B-B14F-4D97-AF65-F5344CB8AC3E}">
        <p14:creationId xmlns:p14="http://schemas.microsoft.com/office/powerpoint/2010/main" val="107475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71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Google Shape;61;p2" descr="Manual de Marca_Layouts-03.png">
            <a:extLst>
              <a:ext uri="{FF2B5EF4-FFF2-40B4-BE49-F238E27FC236}">
                <a16:creationId xmlns:a16="http://schemas.microsoft.com/office/drawing/2014/main" id="{32964080-15A3-D8DF-7985-34D700E12722}"/>
              </a:ext>
            </a:extLst>
          </p:cNvPr>
          <p:cNvPicPr preferRelativeResize="0"/>
          <p:nvPr userDrawn="1"/>
        </p:nvPicPr>
        <p:blipFill rotWithShape="1">
          <a:blip r:embed="rId2">
            <a:alphaModFix/>
          </a:blip>
          <a:srcRect/>
          <a:stretch/>
        </p:blipFill>
        <p:spPr>
          <a:xfrm>
            <a:off x="1974" y="-1"/>
            <a:ext cx="12188052" cy="6858000"/>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838200" y="365125"/>
            <a:ext cx="10515600" cy="779464"/>
          </a:xfrm>
        </p:spPr>
        <p:txBody>
          <a:bodyPr anchor="b">
            <a:normAutofit/>
          </a:bodyPr>
          <a:lstStyle>
            <a:lvl1pP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838200" y="1825625"/>
            <a:ext cx="10515600" cy="3770652"/>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838200" y="1171522"/>
            <a:ext cx="10515600" cy="461962"/>
          </a:xfrm>
        </p:spPr>
        <p:txBody>
          <a:bodyPr>
            <a:noAutofit/>
          </a:bodyPr>
          <a:lstStyle>
            <a:lvl1pPr marL="0" indent="0">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pic>
        <p:nvPicPr>
          <p:cNvPr id="12" name="Imagen 11" descr="Imagen que contiene Texto&#10;&#10;Descripción generada automáticamente">
            <a:extLst>
              <a:ext uri="{FF2B5EF4-FFF2-40B4-BE49-F238E27FC236}">
                <a16:creationId xmlns:a16="http://schemas.microsoft.com/office/drawing/2014/main" id="{66261537-641A-1E1A-4C37-D594D1AC90A2}"/>
              </a:ext>
            </a:extLst>
          </p:cNvPr>
          <p:cNvPicPr>
            <a:picLocks noChangeAspect="1"/>
          </p:cNvPicPr>
          <p:nvPr userDrawn="1"/>
        </p:nvPicPr>
        <p:blipFill>
          <a:blip r:embed="rId3"/>
          <a:stretch>
            <a:fillRect/>
          </a:stretch>
        </p:blipFill>
        <p:spPr>
          <a:xfrm>
            <a:off x="8672768" y="5732801"/>
            <a:ext cx="2540183" cy="715597"/>
          </a:xfrm>
          <a:prstGeom prst="rect">
            <a:avLst/>
          </a:prstGeom>
        </p:spPr>
      </p:pic>
    </p:spTree>
    <p:extLst>
      <p:ext uri="{BB962C8B-B14F-4D97-AF65-F5344CB8AC3E}">
        <p14:creationId xmlns:p14="http://schemas.microsoft.com/office/powerpoint/2010/main" val="34394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a:extLst>
              <a:ext uri="{FF2B5EF4-FFF2-40B4-BE49-F238E27FC236}">
                <a16:creationId xmlns:a16="http://schemas.microsoft.com/office/drawing/2014/main" id="{1F52339D-629C-C25A-2A4E-C4A75F1EBDA5}"/>
              </a:ext>
            </a:extLst>
          </p:cNvPr>
          <p:cNvPicPr preferRelativeResize="0"/>
          <p:nvPr userDrawn="1"/>
        </p:nvPicPr>
        <p:blipFill rotWithShape="1">
          <a:blip r:embed="rId2">
            <a:alphaModFix/>
          </a:blip>
          <a:srcRect/>
          <a:stretch/>
        </p:blipFill>
        <p:spPr>
          <a:xfrm>
            <a:off x="1974" y="0"/>
            <a:ext cx="12188052" cy="6858001"/>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extLst>
      <p:ext uri="{BB962C8B-B14F-4D97-AF65-F5344CB8AC3E}">
        <p14:creationId xmlns:p14="http://schemas.microsoft.com/office/powerpoint/2010/main" val="109128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51AE7-46D9-13C4-996B-F69015CDF74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788557-7DB7-D474-9B2D-558BDA5CB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54678B-3340-6912-CAAA-5BB2570F9243}"/>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5" name="Marcador de pie de página 4">
            <a:extLst>
              <a:ext uri="{FF2B5EF4-FFF2-40B4-BE49-F238E27FC236}">
                <a16:creationId xmlns:a16="http://schemas.microsoft.com/office/drawing/2014/main" id="{C6785B35-528A-9A08-0EE8-F92293CBCD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59454A-1F67-CF6E-71F6-BD06DAFA9E0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56979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B06EA-0B12-F0E9-F560-A7AE133EBA5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51C802D-172C-82C2-633D-9F8A8FDFC8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2DB9952-4301-CD02-8D69-1C28ED0E26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8C924E2-A6E4-F2E8-406E-F5D32C4475B7}"/>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6" name="Marcador de pie de página 5">
            <a:extLst>
              <a:ext uri="{FF2B5EF4-FFF2-40B4-BE49-F238E27FC236}">
                <a16:creationId xmlns:a16="http://schemas.microsoft.com/office/drawing/2014/main" id="{8AB60B9D-40FE-A518-8B2E-4873FB67E8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2F1CEF-1EB4-2B13-CA8B-3515F75A55F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17664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3B1F0-3315-D8C0-3710-16D60EA8407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DAB5FA-51B3-37FD-DBD2-F7EB7B8DB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7CB456-C96A-42A0-8C4C-1EC17216D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5F10AF8-FFD2-4FD3-66C7-00D0797ED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9228A4-EBCC-4A7E-985E-505408C0DF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EF234EB-F4DE-B17F-E366-B394B13642CB}"/>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8" name="Marcador de pie de página 7">
            <a:extLst>
              <a:ext uri="{FF2B5EF4-FFF2-40B4-BE49-F238E27FC236}">
                <a16:creationId xmlns:a16="http://schemas.microsoft.com/office/drawing/2014/main" id="{62F4857D-C85B-AB5E-2B6F-86716BBDFA1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F0BF595-3655-30C5-7951-F3F35F71376E}"/>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09730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7BA25-99F2-C9CA-0FAD-69726E7DBD1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948CA86-E378-9165-36FB-78989E0FAB61}"/>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4" name="Marcador de pie de página 3">
            <a:extLst>
              <a:ext uri="{FF2B5EF4-FFF2-40B4-BE49-F238E27FC236}">
                <a16:creationId xmlns:a16="http://schemas.microsoft.com/office/drawing/2014/main" id="{FE3F4E40-6A8B-A5E0-3E25-D56F73988EF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AEB045-953A-DA8F-E2F5-84C87638E0A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990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8808B9-5D4F-4810-F8E3-E8548D290C70}"/>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3" name="Marcador de pie de página 2">
            <a:extLst>
              <a:ext uri="{FF2B5EF4-FFF2-40B4-BE49-F238E27FC236}">
                <a16:creationId xmlns:a16="http://schemas.microsoft.com/office/drawing/2014/main" id="{23793868-5FE1-D49D-EFAE-6090DF6B9BE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CF865B8-A741-5327-472F-C97F9FE7D476}"/>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54118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EF12B-984B-D9D0-EE70-A0DAD64F85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7BC5C0C-6372-4B1E-A881-A0AAC2B4A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39034A-E03F-E550-8D6E-EE68915C6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63FFBA-F825-20AB-13FE-DF984EC85161}"/>
              </a:ext>
            </a:extLst>
          </p:cNvPr>
          <p:cNvSpPr>
            <a:spLocks noGrp="1"/>
          </p:cNvSpPr>
          <p:nvPr>
            <p:ph type="dt" sz="half" idx="10"/>
          </p:nvPr>
        </p:nvSpPr>
        <p:spPr/>
        <p:txBody>
          <a:bodyPr/>
          <a:lstStyle/>
          <a:p>
            <a:fld id="{97F010DA-A70E-418E-912E-DF129B89ABA9}" type="datetimeFigureOut">
              <a:rPr lang="es-MX" smtClean="0"/>
              <a:t>24/02/2023</a:t>
            </a:fld>
            <a:endParaRPr lang="es-MX"/>
          </a:p>
        </p:txBody>
      </p:sp>
      <p:sp>
        <p:nvSpPr>
          <p:cNvPr id="6" name="Marcador de pie de página 5">
            <a:extLst>
              <a:ext uri="{FF2B5EF4-FFF2-40B4-BE49-F238E27FC236}">
                <a16:creationId xmlns:a16="http://schemas.microsoft.com/office/drawing/2014/main" id="{C73832BD-5D57-E81A-F56D-94C6C47A7B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F5FA4B8-CAB0-AF66-480E-9D2933D1EFAB}"/>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6520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79A979-BB42-32C6-151E-0A4125A60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6D96CF-B26E-E50E-8EEB-9EEF29EA1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69CFBF-F266-8642-4A3F-A093A6073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10DA-A70E-418E-912E-DF129B89ABA9}" type="datetimeFigureOut">
              <a:rPr lang="es-MX" smtClean="0"/>
              <a:t>24/02/2023</a:t>
            </a:fld>
            <a:endParaRPr lang="es-MX"/>
          </a:p>
        </p:txBody>
      </p:sp>
      <p:sp>
        <p:nvSpPr>
          <p:cNvPr id="5" name="Marcador de pie de página 4">
            <a:extLst>
              <a:ext uri="{FF2B5EF4-FFF2-40B4-BE49-F238E27FC236}">
                <a16:creationId xmlns:a16="http://schemas.microsoft.com/office/drawing/2014/main" id="{7B09C67E-11FB-E155-FE3E-B073D3768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A52B412-E2DF-DBCD-936D-494885D79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D721-F477-46C7-AB21-2788A235FB0F}" type="slidenum">
              <a:rPr lang="es-MX" smtClean="0"/>
              <a:t>‹Nº›</a:t>
            </a:fld>
            <a:endParaRPr lang="es-MX"/>
          </a:p>
        </p:txBody>
      </p:sp>
    </p:spTree>
    <p:extLst>
      <p:ext uri="{BB962C8B-B14F-4D97-AF65-F5344CB8AC3E}">
        <p14:creationId xmlns:p14="http://schemas.microsoft.com/office/powerpoint/2010/main" val="21464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Normas/Codigo_Conducta_2019_SESNSP.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qroo.gob.mx/transparencia/coepci"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Users/jorgecarlosherreracanto/Downloads/FUNCIONES%20DEL%20PRESIDENTE.pdf" TargetMode="External"/><Relationship Id="rId2" Type="http://schemas.openxmlformats.org/officeDocument/2006/relationships/hyperlink" Target="../Normas/Lineamientos%20de%20Comite%20de%20Etica.pdf" TargetMode="External"/><Relationship Id="rId1" Type="http://schemas.openxmlformats.org/officeDocument/2006/relationships/slideLayout" Target="../slideLayouts/slideLayout2.xml"/><Relationship Id="rId5" Type="http://schemas.openxmlformats.org/officeDocument/2006/relationships/hyperlink" Target="../../../Users/jorgecarlosherreracanto/Downloads/funciones%20COEPCI.pdf" TargetMode="External"/><Relationship Id="rId4" Type="http://schemas.openxmlformats.org/officeDocument/2006/relationships/hyperlink" Target="../../../Users/jorgecarlosherreracanto/Downloads/FUNCIONES%20SECRETARIO%20EJECUTIVO.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07D57EE-E4D3-8642-5D97-8736B742836E}"/>
              </a:ext>
            </a:extLst>
          </p:cNvPr>
          <p:cNvSpPr>
            <a:spLocks noGrp="1"/>
          </p:cNvSpPr>
          <p:nvPr>
            <p:ph type="ctrTitle"/>
          </p:nvPr>
        </p:nvSpPr>
        <p:spPr>
          <a:xfrm>
            <a:off x="1086678" y="302296"/>
            <a:ext cx="7969135" cy="1218391"/>
          </a:xfrm>
        </p:spPr>
        <p:txBody>
          <a:bodyPr>
            <a:normAutofit/>
          </a:bodyPr>
          <a:lstStyle/>
          <a:p>
            <a:pPr algn="ctr"/>
            <a:r>
              <a:rPr lang="es-MX" sz="4000" dirty="0"/>
              <a:t>SECRETARÍA DE LA CONTRALORÍA</a:t>
            </a:r>
            <a:endParaRPr lang="es-MX" dirty="0"/>
          </a:p>
        </p:txBody>
      </p:sp>
      <p:sp>
        <p:nvSpPr>
          <p:cNvPr id="10" name="Subtítulo 9">
            <a:extLst>
              <a:ext uri="{FF2B5EF4-FFF2-40B4-BE49-F238E27FC236}">
                <a16:creationId xmlns:a16="http://schemas.microsoft.com/office/drawing/2014/main" id="{29F287C8-0B21-B8B7-3FA4-B6B71A78A734}"/>
              </a:ext>
            </a:extLst>
          </p:cNvPr>
          <p:cNvSpPr>
            <a:spLocks noGrp="1"/>
          </p:cNvSpPr>
          <p:nvPr>
            <p:ph type="subTitle" idx="1"/>
          </p:nvPr>
        </p:nvSpPr>
        <p:spPr>
          <a:xfrm>
            <a:off x="1818861" y="2590338"/>
            <a:ext cx="6858000" cy="1655762"/>
          </a:xfrm>
        </p:spPr>
        <p:txBody>
          <a:bodyPr>
            <a:normAutofit fontScale="92500" lnSpcReduction="10000"/>
          </a:bodyPr>
          <a:lstStyle/>
          <a:p>
            <a:pPr algn="ctr"/>
            <a:r>
              <a:rPr lang="es-ES" sz="3200" dirty="0"/>
              <a:t>Integración y funcionamiento del Comité de Ética y Prevención de Conflictos de Interés (COEPCI)</a:t>
            </a:r>
            <a:endParaRPr lang="es-MX" sz="3200" dirty="0"/>
          </a:p>
        </p:txBody>
      </p:sp>
      <p:sp>
        <p:nvSpPr>
          <p:cNvPr id="3" name="CuadroTexto 2">
            <a:extLst>
              <a:ext uri="{FF2B5EF4-FFF2-40B4-BE49-F238E27FC236}">
                <a16:creationId xmlns:a16="http://schemas.microsoft.com/office/drawing/2014/main" id="{4BDBB9B4-5949-2B68-7BBF-7DCC0A9CC216}"/>
              </a:ext>
            </a:extLst>
          </p:cNvPr>
          <p:cNvSpPr txBox="1"/>
          <p:nvPr/>
        </p:nvSpPr>
        <p:spPr>
          <a:xfrm>
            <a:off x="1545409" y="1650193"/>
            <a:ext cx="7404904" cy="664865"/>
          </a:xfrm>
          <a:prstGeom prst="rect">
            <a:avLst/>
          </a:prstGeom>
        </p:spPr>
        <p:txBody>
          <a:bodyPr vert="horz" lIns="91440" tIns="45720" rIns="91440" bIns="45720" rtlCol="0" anchor="b">
            <a:normAutofit fontScale="85000" lnSpcReduction="10000"/>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2000" dirty="0">
                <a:latin typeface="Montserrat" panose="00000500000000000000" pitchFamily="2" charset="0"/>
              </a:rPr>
              <a:t>Coordinación General de </a:t>
            </a:r>
            <a:r>
              <a:rPr lang="es-MX" sz="2000" dirty="0" smtClean="0">
                <a:latin typeface="Montserrat" panose="00000500000000000000" pitchFamily="2" charset="0"/>
              </a:rPr>
              <a:t>Transparencia, </a:t>
            </a:r>
            <a:r>
              <a:rPr lang="es-MX" sz="2000" dirty="0">
                <a:latin typeface="Montserrat" panose="00000500000000000000" pitchFamily="2" charset="0"/>
              </a:rPr>
              <a:t>Acceso a la </a:t>
            </a:r>
            <a:r>
              <a:rPr lang="es-MX" sz="2000" dirty="0" smtClean="0">
                <a:latin typeface="Montserrat" panose="00000500000000000000" pitchFamily="2" charset="0"/>
              </a:rPr>
              <a:t>Información Pública y Protección de Datos Personales</a:t>
            </a:r>
            <a:endParaRPr lang="es-MX" sz="2000" dirty="0">
              <a:latin typeface="Montserrat" panose="00000500000000000000" pitchFamily="2" charset="0"/>
            </a:endParaRPr>
          </a:p>
        </p:txBody>
      </p:sp>
    </p:spTree>
    <p:extLst>
      <p:ext uri="{BB962C8B-B14F-4D97-AF65-F5344CB8AC3E}">
        <p14:creationId xmlns:p14="http://schemas.microsoft.com/office/powerpoint/2010/main" val="83470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76269"/>
            <a:ext cx="10515600" cy="3770652"/>
          </a:xfrm>
        </p:spPr>
        <p:txBody>
          <a:bodyPr>
            <a:normAutofit lnSpcReduction="10000"/>
          </a:bodyPr>
          <a:lstStyle/>
          <a:p>
            <a:pPr algn="just"/>
            <a:r>
              <a:rPr lang="es-ES_tradnl" sz="2000" b="1" dirty="0">
                <a:solidFill>
                  <a:schemeClr val="tx1"/>
                </a:solidFill>
              </a:rPr>
              <a:t>El principal objetivo del C.C es orientar y dar certeza plena a los servidores públicos que colaboran en una Dependencia o Entidad sobre el comportamiento ético al que deben sujetarse en su quehacer cotidiano </a:t>
            </a:r>
          </a:p>
          <a:p>
            <a:pPr algn="just">
              <a:buFontTx/>
              <a:buChar char="-"/>
            </a:pPr>
            <a:r>
              <a:rPr lang="es-ES_tradnl" sz="2000" b="1" dirty="0">
                <a:solidFill>
                  <a:schemeClr val="tx1"/>
                </a:solidFill>
              </a:rPr>
              <a:t>Que prevengan conflictos de interés y </a:t>
            </a:r>
          </a:p>
          <a:p>
            <a:pPr algn="just">
              <a:buFontTx/>
              <a:buChar char="-"/>
            </a:pPr>
            <a:r>
              <a:rPr lang="es-ES_tradnl" sz="2000" b="1" dirty="0">
                <a:solidFill>
                  <a:schemeClr val="tx1"/>
                </a:solidFill>
              </a:rPr>
              <a:t>que delimiten su actuación en situaciones específicas que pueden presentarse conforme a las tareas, funciones o actividades que involucra la operación y el cumplimiento de los planes y programas del organismo, </a:t>
            </a:r>
          </a:p>
          <a:p>
            <a:pPr algn="just">
              <a:buFontTx/>
              <a:buChar char="-"/>
            </a:pPr>
            <a:r>
              <a:rPr lang="es-ES_tradnl" sz="2000" b="1" dirty="0">
                <a:solidFill>
                  <a:schemeClr val="tx1"/>
                </a:solidFill>
              </a:rPr>
              <a:t>así como las áreas y procesos que involucren riesgos de posibles actos de corrupción. </a:t>
            </a:r>
          </a:p>
          <a:p>
            <a:pPr algn="just"/>
            <a:r>
              <a:rPr lang="es-ES_tradnl" sz="2000" b="1" dirty="0">
                <a:solidFill>
                  <a:schemeClr val="tx1"/>
                </a:solidFill>
              </a:rPr>
              <a:t>El Código tiene como objeto establecer los más altos estándares éticos y de desempeño profesional en su ámbito.</a:t>
            </a:r>
          </a:p>
        </p:txBody>
      </p:sp>
      <p:sp>
        <p:nvSpPr>
          <p:cNvPr id="4" name="1 Título"/>
          <p:cNvSpPr txBox="1"/>
          <p:nvPr/>
        </p:nvSpPr>
        <p:spPr>
          <a:xfrm>
            <a:off x="3487588" y="248677"/>
            <a:ext cx="5216824" cy="49949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dirty="0">
                <a:solidFill>
                  <a:srgbClr val="9D2449"/>
                </a:solidFill>
                <a:latin typeface="Montserrat" panose="00000500000000000000" pitchFamily="2" charset="0"/>
              </a:rPr>
              <a:t>Código</a:t>
            </a:r>
            <a:r>
              <a:rPr lang="es-ES" sz="3600" b="1" dirty="0">
                <a:solidFill>
                  <a:srgbClr val="9D2449"/>
                </a:solidFill>
                <a:latin typeface="Montserrat" panose="00000500000000000000" pitchFamily="2" charset="0"/>
              </a:rPr>
              <a:t> de Conducta</a:t>
            </a:r>
            <a:endParaRPr lang="es-MX" sz="3600" b="1" dirty="0">
              <a:solidFill>
                <a:srgbClr val="9D2449"/>
              </a:solidFill>
              <a:latin typeface="Montserrat" panose="00000500000000000000" pitchFamily="2" charset="0"/>
            </a:endParaRPr>
          </a:p>
        </p:txBody>
      </p:sp>
      <p:sp>
        <p:nvSpPr>
          <p:cNvPr id="5" name="Elipse 4">
            <a:hlinkClick r:id="rId2" action="ppaction://hlinkfile"/>
          </p:cNvPr>
          <p:cNvSpPr/>
          <p:nvPr/>
        </p:nvSpPr>
        <p:spPr>
          <a:xfrm>
            <a:off x="11030607" y="4620870"/>
            <a:ext cx="646385" cy="652101"/>
          </a:xfrm>
          <a:prstGeom prst="ellipse">
            <a:avLst/>
          </a:prstGeom>
          <a:solidFill>
            <a:srgbClr val="B68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CC</a:t>
            </a:r>
          </a:p>
        </p:txBody>
      </p:sp>
    </p:spTree>
    <p:extLst>
      <p:ext uri="{BB962C8B-B14F-4D97-AF65-F5344CB8AC3E}">
        <p14:creationId xmlns:p14="http://schemas.microsoft.com/office/powerpoint/2010/main" val="23587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ES_tradnl" sz="2000" dirty="0"/>
              <a:t>En cualquier asunto en que alguno </a:t>
            </a:r>
            <a:r>
              <a:rPr lang="es-ES_tradnl" sz="2000" b="1" dirty="0"/>
              <a:t>de los miembros del COEPCI tuviera conocimiento de un posible conflicto de interés </a:t>
            </a:r>
            <a:r>
              <a:rPr lang="es-ES_tradnl" sz="2000" dirty="0"/>
              <a:t>personal o de alguno de los demás miembros invitados del COEPCI, </a:t>
            </a:r>
          </a:p>
          <a:p>
            <a:pPr marL="0" indent="0" algn="just">
              <a:buNone/>
            </a:pPr>
            <a:r>
              <a:rPr lang="es-ES_tradnl" sz="2000" dirty="0">
                <a:solidFill>
                  <a:schemeClr val="tx1"/>
                </a:solidFill>
              </a:rPr>
              <a:t>- Deber</a:t>
            </a:r>
            <a:r>
              <a:rPr lang="es-ES" sz="2000" dirty="0">
                <a:solidFill>
                  <a:schemeClr val="tx1"/>
                </a:solidFill>
              </a:rPr>
              <a:t>á manifestarlo por escrito y </a:t>
            </a:r>
          </a:p>
          <a:p>
            <a:pPr algn="just">
              <a:buFontTx/>
              <a:buChar char="-"/>
            </a:pPr>
            <a:r>
              <a:rPr lang="es-ES" sz="2000" dirty="0">
                <a:solidFill>
                  <a:schemeClr val="tx1"/>
                </a:solidFill>
              </a:rPr>
              <a:t>El que tuviera el conflicto, deberá abstenerse de toda intervención, </a:t>
            </a:r>
          </a:p>
          <a:p>
            <a:pPr algn="just">
              <a:buFontTx/>
              <a:buChar char="-"/>
            </a:pPr>
            <a:r>
              <a:rPr lang="es-ES" sz="2000" dirty="0">
                <a:solidFill>
                  <a:schemeClr val="tx1"/>
                </a:solidFill>
              </a:rPr>
              <a:t>Haciéndolo constar en el acta de sesión.</a:t>
            </a:r>
            <a:endParaRPr lang="es-ES_tradnl" sz="2000" dirty="0">
              <a:solidFill>
                <a:schemeClr val="tx1"/>
              </a:solidFill>
            </a:endParaRPr>
          </a:p>
        </p:txBody>
      </p:sp>
      <p:pic>
        <p:nvPicPr>
          <p:cNvPr id="4" name="Picture 14" descr="Resultado de imagen para advertencia"/>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28163" y="497902"/>
            <a:ext cx="1308038" cy="116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0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p:nvPr/>
        </p:nvSpPr>
        <p:spPr>
          <a:xfrm>
            <a:off x="3578235" y="344811"/>
            <a:ext cx="5216824" cy="485471"/>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solidFill>
                  <a:srgbClr val="9D2449"/>
                </a:solidFill>
                <a:latin typeface="Montserrat" panose="00000500000000000000" pitchFamily="2" charset="0"/>
              </a:rPr>
              <a:t>¿Qué es una delación</a:t>
            </a:r>
            <a:r>
              <a:rPr lang="es-ES" sz="2800" b="1" dirty="0">
                <a:solidFill>
                  <a:srgbClr val="9D2449"/>
                </a:solidFill>
                <a:latin typeface="Montserrat" panose="00000500000000000000" pitchFamily="2" charset="0"/>
              </a:rPr>
              <a:t>?</a:t>
            </a:r>
            <a:endParaRPr lang="es-MX" sz="2800" b="1" dirty="0">
              <a:solidFill>
                <a:srgbClr val="9D2449"/>
              </a:solidFill>
              <a:latin typeface="Montserrat" panose="00000500000000000000" pitchFamily="2" charset="0"/>
            </a:endParaRPr>
          </a:p>
        </p:txBody>
      </p:sp>
      <p:sp>
        <p:nvSpPr>
          <p:cNvPr id="5" name="CuadroTexto 4"/>
          <p:cNvSpPr txBox="1"/>
          <p:nvPr/>
        </p:nvSpPr>
        <p:spPr>
          <a:xfrm>
            <a:off x="1443986" y="1150813"/>
            <a:ext cx="3672408" cy="4278094"/>
          </a:xfrm>
          <a:prstGeom prst="rect">
            <a:avLst/>
          </a:prstGeom>
          <a:noFill/>
        </p:spPr>
        <p:txBody>
          <a:bodyPr wrap="square" rtlCol="0">
            <a:spAutoFit/>
          </a:bodyPr>
          <a:lstStyle/>
          <a:p>
            <a:pPr algn="just"/>
            <a:r>
              <a:rPr lang="es-ES_tradnl" sz="1600" dirty="0">
                <a:latin typeface="Montserrat" panose="00000500000000000000" pitchFamily="2" charset="0"/>
              </a:rPr>
              <a:t>Es una narrativa que formula cualquier persona sobre un hecho o conducta atribuida a un servidor </a:t>
            </a:r>
            <a:r>
              <a:rPr lang="es-ES" sz="1600" dirty="0">
                <a:latin typeface="Montserrat" panose="00000500000000000000" pitchFamily="2" charset="0"/>
              </a:rPr>
              <a:t>público, y que resulta presuntamente contaría al Código de Ética, Código de Conducta y Reglas de Integridad </a:t>
            </a:r>
            <a:endParaRPr lang="es-ES_tradnl" sz="1600" dirty="0">
              <a:latin typeface="Montserrat" panose="00000500000000000000" pitchFamily="2" charset="0"/>
            </a:endParaRPr>
          </a:p>
          <a:p>
            <a:pPr algn="just"/>
            <a:endParaRPr lang="es-ES_tradnl" sz="1600" dirty="0">
              <a:latin typeface="Montserrat" panose="00000500000000000000" pitchFamily="2" charset="0"/>
            </a:endParaRPr>
          </a:p>
          <a:p>
            <a:pPr algn="just"/>
            <a:r>
              <a:rPr lang="es-ES_tradnl" sz="1600" dirty="0">
                <a:latin typeface="Montserrat" panose="00000500000000000000" pitchFamily="2" charset="0"/>
              </a:rPr>
              <a:t>Cuando se tenga conocimiento de la presunta inobservancia, por parte de un servidor </a:t>
            </a:r>
            <a:r>
              <a:rPr lang="es-ES" sz="1600" dirty="0">
                <a:latin typeface="Montserrat" panose="00000500000000000000" pitchFamily="2" charset="0"/>
              </a:rPr>
              <a:t>público, a lo previsto en el Código de Ética, Reglas Integridad o al Código de Conducta, la persona que conozca del hecho acudirá ante el COEPCI para presentar su delación.</a:t>
            </a:r>
            <a:endParaRPr lang="es-ES_tradnl" sz="1600" dirty="0">
              <a:latin typeface="Montserrat" panose="00000500000000000000" pitchFamily="2" charset="0"/>
            </a:endParaRPr>
          </a:p>
        </p:txBody>
      </p:sp>
      <p:sp>
        <p:nvSpPr>
          <p:cNvPr id="6" name="Pergamino vertical 5"/>
          <p:cNvSpPr/>
          <p:nvPr/>
        </p:nvSpPr>
        <p:spPr>
          <a:xfrm>
            <a:off x="8507963" y="1150813"/>
            <a:ext cx="1727835" cy="1169551"/>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latin typeface="Montserrat" panose="00000500000000000000" pitchFamily="2" charset="0"/>
              </a:rPr>
              <a:t>Delación</a:t>
            </a:r>
            <a:r>
              <a:rPr lang="es-ES" dirty="0">
                <a:latin typeface="Montserrat" panose="00000500000000000000" pitchFamily="2" charset="0"/>
              </a:rPr>
              <a:t> </a:t>
            </a:r>
            <a:endParaRPr lang="es-MX" dirty="0">
              <a:latin typeface="Montserrat" panose="00000500000000000000" pitchFamily="2" charset="0"/>
            </a:endParaRPr>
          </a:p>
        </p:txBody>
      </p:sp>
      <p:pic>
        <p:nvPicPr>
          <p:cNvPr id="7" name="Picture 14" descr="Resultado de imagen para advertencia"/>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362640" y="1326179"/>
            <a:ext cx="680320" cy="60496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755182" y="2120309"/>
            <a:ext cx="2520280" cy="1169551"/>
          </a:xfrm>
          <a:prstGeom prst="rect">
            <a:avLst/>
          </a:prstGeom>
          <a:noFill/>
        </p:spPr>
        <p:txBody>
          <a:bodyPr wrap="square" rtlCol="0">
            <a:spAutoFit/>
          </a:bodyPr>
          <a:lstStyle/>
          <a:p>
            <a:pPr algn="just"/>
            <a:r>
              <a:rPr lang="es-ES_tradnl" sz="1400" dirty="0">
                <a:solidFill>
                  <a:srgbClr val="B68400"/>
                </a:solidFill>
                <a:latin typeface="Montserrat" panose="00000500000000000000" pitchFamily="2" charset="0"/>
              </a:rPr>
              <a:t>El COEPCI podrá</a:t>
            </a:r>
            <a:r>
              <a:rPr lang="es-ES" sz="1400" dirty="0">
                <a:solidFill>
                  <a:srgbClr val="B68400"/>
                </a:solidFill>
                <a:latin typeface="Montserrat" panose="00000500000000000000" pitchFamily="2" charset="0"/>
              </a:rPr>
              <a:t> </a:t>
            </a:r>
            <a:r>
              <a:rPr lang="es-ES_tradnl" sz="1400" dirty="0">
                <a:solidFill>
                  <a:srgbClr val="B68400"/>
                </a:solidFill>
                <a:latin typeface="Montserrat" panose="00000500000000000000" pitchFamily="2" charset="0"/>
              </a:rPr>
              <a:t>establece los medios electrónicos para la presentación</a:t>
            </a:r>
            <a:r>
              <a:rPr lang="es-ES" sz="1400" dirty="0">
                <a:solidFill>
                  <a:srgbClr val="B68400"/>
                </a:solidFill>
                <a:latin typeface="Montserrat" panose="00000500000000000000" pitchFamily="2" charset="0"/>
              </a:rPr>
              <a:t>de la delación</a:t>
            </a:r>
            <a:endParaRPr lang="es-ES_tradnl" sz="1400" dirty="0">
              <a:solidFill>
                <a:srgbClr val="B68400"/>
              </a:solidFill>
              <a:latin typeface="Montserrat" panose="00000500000000000000" pitchFamily="2" charset="0"/>
            </a:endParaRPr>
          </a:p>
        </p:txBody>
      </p:sp>
      <p:sp>
        <p:nvSpPr>
          <p:cNvPr id="9" name="3 Rectángulo"/>
          <p:cNvSpPr/>
          <p:nvPr/>
        </p:nvSpPr>
        <p:spPr>
          <a:xfrm>
            <a:off x="5755182" y="3748890"/>
            <a:ext cx="6292617" cy="830997"/>
          </a:xfrm>
          <a:prstGeom prst="rect">
            <a:avLst/>
          </a:prstGeom>
        </p:spPr>
        <p:txBody>
          <a:bodyPr wrap="square">
            <a:spAutoFit/>
          </a:bodyPr>
          <a:lstStyle/>
          <a:p>
            <a:pPr algn="just"/>
            <a:r>
              <a:rPr lang="es-MX" sz="1200" b="1" dirty="0">
                <a:latin typeface="Montserrat" panose="00000500000000000000" pitchFamily="2" charset="0"/>
              </a:rPr>
              <a:t>Artículo 17  de los Lineamientos para la Integración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extLst>
      <p:ext uri="{BB962C8B-B14F-4D97-AF65-F5344CB8AC3E}">
        <p14:creationId xmlns:p14="http://schemas.microsoft.com/office/powerpoint/2010/main" val="249807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ube 5"/>
          <p:cNvSpPr/>
          <p:nvPr/>
        </p:nvSpPr>
        <p:spPr>
          <a:xfrm>
            <a:off x="8731450" y="963799"/>
            <a:ext cx="3241984" cy="2177660"/>
          </a:xfrm>
          <a:prstGeom prst="cloud">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Marcador de contenido 2"/>
          <p:cNvSpPr>
            <a:spLocks noGrp="1"/>
          </p:cNvSpPr>
          <p:nvPr>
            <p:ph idx="1"/>
          </p:nvPr>
        </p:nvSpPr>
        <p:spPr>
          <a:xfrm>
            <a:off x="381947" y="1741298"/>
            <a:ext cx="7947403" cy="2099989"/>
          </a:xfrm>
        </p:spPr>
        <p:txBody>
          <a:bodyPr>
            <a:normAutofit fontScale="92500" lnSpcReduction="10000"/>
          </a:bodyPr>
          <a:lstStyle/>
          <a:p>
            <a:pPr>
              <a:lnSpc>
                <a:spcPct val="100000"/>
              </a:lnSpc>
              <a:spcBef>
                <a:spcPts val="0"/>
              </a:spcBef>
              <a:buFontTx/>
              <a:buChar char="-"/>
              <a:defRPr/>
            </a:pPr>
            <a:r>
              <a:rPr lang="es-ES_tradnl" sz="2000" b="1" dirty="0"/>
              <a:t>Nombre (opcional)</a:t>
            </a:r>
          </a:p>
          <a:p>
            <a:pPr>
              <a:lnSpc>
                <a:spcPct val="100000"/>
              </a:lnSpc>
              <a:spcBef>
                <a:spcPts val="0"/>
              </a:spcBef>
              <a:buFontTx/>
              <a:buChar char="-"/>
              <a:defRPr/>
            </a:pPr>
            <a:r>
              <a:rPr lang="es-ES_tradnl" sz="2000" b="1" dirty="0"/>
              <a:t>Domicilio o dirección</a:t>
            </a:r>
            <a:r>
              <a:rPr lang="es-ES" sz="2000" b="1" dirty="0"/>
              <a:t> electrónica para recibir informes</a:t>
            </a:r>
          </a:p>
          <a:p>
            <a:pPr>
              <a:lnSpc>
                <a:spcPct val="100000"/>
              </a:lnSpc>
              <a:spcBef>
                <a:spcPts val="0"/>
              </a:spcBef>
              <a:buFontTx/>
              <a:buChar char="-"/>
              <a:defRPr/>
            </a:pPr>
            <a:r>
              <a:rPr lang="es-ES" sz="2000" b="1" dirty="0"/>
              <a:t>Breve relato de los hechos</a:t>
            </a:r>
          </a:p>
          <a:p>
            <a:pPr>
              <a:lnSpc>
                <a:spcPct val="100000"/>
              </a:lnSpc>
              <a:spcBef>
                <a:spcPts val="0"/>
              </a:spcBef>
              <a:buFontTx/>
              <a:buChar char="-"/>
              <a:defRPr/>
            </a:pPr>
            <a:r>
              <a:rPr lang="es-ES" sz="2000" b="1" dirty="0"/>
              <a:t>Datos del servidor público involucrado</a:t>
            </a:r>
          </a:p>
          <a:p>
            <a:pPr>
              <a:lnSpc>
                <a:spcPct val="100000"/>
              </a:lnSpc>
              <a:spcBef>
                <a:spcPts val="0"/>
              </a:spcBef>
              <a:buFontTx/>
              <a:buChar char="-"/>
              <a:defRPr/>
            </a:pPr>
            <a:r>
              <a:rPr lang="es-ES" sz="2000" b="1" dirty="0"/>
              <a:t>Medios probatorios de la conducta, entre éstos al menos dos terceros que hayan conocido de los hechos.</a:t>
            </a:r>
            <a:endParaRPr lang="es-ES_tradnl" sz="2000" b="1" dirty="0"/>
          </a:p>
        </p:txBody>
      </p:sp>
      <p:sp>
        <p:nvSpPr>
          <p:cNvPr id="4" name="1 Título"/>
          <p:cNvSpPr txBox="1"/>
          <p:nvPr/>
        </p:nvSpPr>
        <p:spPr>
          <a:xfrm>
            <a:off x="2186609" y="262439"/>
            <a:ext cx="7858539" cy="624719"/>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a:solidFill>
                  <a:srgbClr val="9D2449"/>
                </a:solidFill>
                <a:latin typeface="Montserrat" panose="00000500000000000000" pitchFamily="2" charset="0"/>
              </a:rPr>
              <a:t>Requisitos</a:t>
            </a:r>
            <a:r>
              <a:rPr lang="es-MX" sz="4000" b="1" dirty="0">
                <a:solidFill>
                  <a:schemeClr val="bg1"/>
                </a:solidFill>
                <a:latin typeface="Montserrat" panose="00000500000000000000" pitchFamily="2" charset="0"/>
              </a:rPr>
              <a:t> </a:t>
            </a:r>
            <a:r>
              <a:rPr lang="es-MX" sz="4000" b="1" dirty="0">
                <a:solidFill>
                  <a:srgbClr val="9D2449"/>
                </a:solidFill>
                <a:latin typeface="Montserrat" panose="00000500000000000000" pitchFamily="2" charset="0"/>
              </a:rPr>
              <a:t>de la delaci</a:t>
            </a:r>
            <a:r>
              <a:rPr lang="es-ES" sz="4000" b="1" dirty="0">
                <a:solidFill>
                  <a:srgbClr val="9D2449"/>
                </a:solidFill>
                <a:latin typeface="Montserrat" panose="00000500000000000000" pitchFamily="2" charset="0"/>
              </a:rPr>
              <a:t>ón</a:t>
            </a:r>
            <a:endParaRPr lang="es-MX" sz="4000" b="1" dirty="0">
              <a:solidFill>
                <a:srgbClr val="9D2449"/>
              </a:solidFill>
              <a:latin typeface="Montserrat" panose="00000500000000000000" pitchFamily="2" charset="0"/>
            </a:endParaRPr>
          </a:p>
        </p:txBody>
      </p:sp>
      <p:sp>
        <p:nvSpPr>
          <p:cNvPr id="5" name="CuadroTexto 4"/>
          <p:cNvSpPr txBox="1"/>
          <p:nvPr/>
        </p:nvSpPr>
        <p:spPr>
          <a:xfrm>
            <a:off x="9133549" y="1313965"/>
            <a:ext cx="2437785" cy="1477328"/>
          </a:xfrm>
          <a:prstGeom prst="rect">
            <a:avLst/>
          </a:prstGeom>
          <a:noFill/>
        </p:spPr>
        <p:txBody>
          <a:bodyPr wrap="square" rtlCol="0">
            <a:spAutoFit/>
          </a:bodyPr>
          <a:lstStyle/>
          <a:p>
            <a:pPr algn="ctr"/>
            <a:r>
              <a:rPr lang="es-ES_tradnl" sz="1500" b="1" dirty="0">
                <a:latin typeface="Montserrat" panose="00000500000000000000" pitchFamily="2" charset="0"/>
              </a:rPr>
              <a:t>Delaciones </a:t>
            </a:r>
            <a:r>
              <a:rPr lang="es-ES_tradnl" sz="1500" b="1" dirty="0" err="1">
                <a:latin typeface="Montserrat" panose="00000500000000000000" pitchFamily="2" charset="0"/>
              </a:rPr>
              <a:t>anó</a:t>
            </a:r>
            <a:r>
              <a:rPr lang="es-ES" sz="1500" b="1" dirty="0" err="1">
                <a:latin typeface="Montserrat" panose="00000500000000000000" pitchFamily="2" charset="0"/>
              </a:rPr>
              <a:t>nimas</a:t>
            </a:r>
            <a:endParaRPr lang="es-ES" sz="1500" b="1" dirty="0">
              <a:latin typeface="Montserrat" panose="00000500000000000000" pitchFamily="2" charset="0"/>
            </a:endParaRPr>
          </a:p>
          <a:p>
            <a:pPr algn="just"/>
            <a:r>
              <a:rPr lang="es-ES" sz="1500" dirty="0">
                <a:latin typeface="Montserrat" panose="00000500000000000000" pitchFamily="2" charset="0"/>
              </a:rPr>
              <a:t>Se podrá admitir, siempre que en éste se identifique al menos a dos personas que le consten los hechos. </a:t>
            </a:r>
            <a:endParaRPr lang="es-ES_tradnl" sz="1500" dirty="0">
              <a:latin typeface="Montserrat" panose="00000500000000000000" pitchFamily="2" charset="0"/>
            </a:endParaRPr>
          </a:p>
        </p:txBody>
      </p:sp>
      <p:sp>
        <p:nvSpPr>
          <p:cNvPr id="7" name="3 Rectángulo"/>
          <p:cNvSpPr/>
          <p:nvPr/>
        </p:nvSpPr>
        <p:spPr>
          <a:xfrm>
            <a:off x="116904" y="4432281"/>
            <a:ext cx="6283896" cy="830997"/>
          </a:xfrm>
          <a:prstGeom prst="rect">
            <a:avLst/>
          </a:prstGeom>
        </p:spPr>
        <p:txBody>
          <a:bodyPr wrap="square">
            <a:spAutoFit/>
          </a:bodyPr>
          <a:lstStyle/>
          <a:p>
            <a:pPr algn="just"/>
            <a:r>
              <a:rPr lang="es-MX" sz="1200" b="1" dirty="0">
                <a:latin typeface="Montserrat" panose="00000500000000000000" pitchFamily="2" charset="0"/>
              </a:rPr>
              <a:t>Artículo 18 y 19 de los Lineamientos para la Integraci</a:t>
            </a:r>
            <a:r>
              <a:rPr lang="es-ES" sz="1200" b="1" dirty="0" err="1">
                <a:latin typeface="Montserrat" panose="00000500000000000000" pitchFamily="2" charset="0"/>
              </a:rPr>
              <a:t>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extLst>
      <p:ext uri="{BB962C8B-B14F-4D97-AF65-F5344CB8AC3E}">
        <p14:creationId xmlns:p14="http://schemas.microsoft.com/office/powerpoint/2010/main" val="414181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derecha 5"/>
          <p:cNvSpPr/>
          <p:nvPr/>
        </p:nvSpPr>
        <p:spPr>
          <a:xfrm>
            <a:off x="255032" y="2872616"/>
            <a:ext cx="7692567" cy="864096"/>
          </a:xfrm>
          <a:prstGeom prst="rightArrow">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Procedimiento de una delaci</a:t>
            </a:r>
            <a:r>
              <a:rPr lang="es-ES" b="1" dirty="0" err="1">
                <a:solidFill>
                  <a:schemeClr val="bg1"/>
                </a:solidFill>
              </a:rPr>
              <a:t>ón</a:t>
            </a:r>
            <a:endParaRPr lang="es-MX" b="1" dirty="0">
              <a:solidFill>
                <a:schemeClr val="bg1"/>
              </a:solidFill>
            </a:endParaRPr>
          </a:p>
        </p:txBody>
      </p:sp>
      <p:cxnSp>
        <p:nvCxnSpPr>
          <p:cNvPr id="8" name="Conector recto 7"/>
          <p:cNvCxnSpPr/>
          <p:nvPr/>
        </p:nvCxnSpPr>
        <p:spPr>
          <a:xfrm flipV="1">
            <a:off x="366198" y="1043260"/>
            <a:ext cx="0" cy="2032775"/>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55032" y="585874"/>
            <a:ext cx="1371304" cy="461665"/>
          </a:xfrm>
          <a:prstGeom prst="rect">
            <a:avLst/>
          </a:prstGeom>
          <a:noFill/>
        </p:spPr>
        <p:txBody>
          <a:bodyPr wrap="square" rtlCol="0">
            <a:spAutoFit/>
          </a:bodyPr>
          <a:lstStyle/>
          <a:p>
            <a:r>
              <a:rPr lang="es-ES_tradnl" sz="1200" dirty="0">
                <a:latin typeface="Montserrat" panose="00000500000000000000" pitchFamily="2" charset="0"/>
              </a:rPr>
              <a:t>1 Presentación</a:t>
            </a:r>
            <a:r>
              <a:rPr lang="es-ES" sz="1200" dirty="0">
                <a:latin typeface="Montserrat" panose="00000500000000000000" pitchFamily="2" charset="0"/>
              </a:rPr>
              <a:t> de la delación</a:t>
            </a:r>
            <a:endParaRPr lang="es-ES_tradnl" sz="1200" dirty="0">
              <a:latin typeface="Montserrat" panose="00000500000000000000" pitchFamily="2" charset="0"/>
            </a:endParaRPr>
          </a:p>
        </p:txBody>
      </p:sp>
      <p:cxnSp>
        <p:nvCxnSpPr>
          <p:cNvPr id="11" name="Conector recto 10"/>
          <p:cNvCxnSpPr/>
          <p:nvPr/>
        </p:nvCxnSpPr>
        <p:spPr>
          <a:xfrm flipV="1">
            <a:off x="870254" y="1497580"/>
            <a:ext cx="0" cy="1583753"/>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654230" y="3569395"/>
            <a:ext cx="2016222" cy="830997"/>
          </a:xfrm>
          <a:prstGeom prst="rect">
            <a:avLst/>
          </a:prstGeom>
          <a:noFill/>
        </p:spPr>
        <p:txBody>
          <a:bodyPr wrap="square" rtlCol="0">
            <a:spAutoFit/>
          </a:bodyPr>
          <a:lstStyle/>
          <a:p>
            <a:r>
              <a:rPr lang="es-ES_tradnl" sz="1200" dirty="0">
                <a:latin typeface="Montserrat" panose="00000500000000000000" pitchFamily="2" charset="0"/>
              </a:rPr>
              <a:t>2 Secretario</a:t>
            </a:r>
            <a:r>
              <a:rPr lang="es-ES" sz="1200" dirty="0">
                <a:latin typeface="Montserrat" panose="00000500000000000000" pitchFamily="2" charset="0"/>
              </a:rPr>
              <a:t> Ejecutivo le asignará un número de expediente y verificará los requisitos</a:t>
            </a:r>
            <a:endParaRPr lang="es-ES_tradnl" sz="1200" dirty="0">
              <a:latin typeface="Montserrat" panose="00000500000000000000" pitchFamily="2" charset="0"/>
            </a:endParaRPr>
          </a:p>
        </p:txBody>
      </p:sp>
      <p:cxnSp>
        <p:nvCxnSpPr>
          <p:cNvPr id="16" name="Conector recto 15"/>
          <p:cNvCxnSpPr/>
          <p:nvPr/>
        </p:nvCxnSpPr>
        <p:spPr>
          <a:xfrm>
            <a:off x="654230" y="3490659"/>
            <a:ext cx="0" cy="109724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870252" y="1575639"/>
            <a:ext cx="1872208" cy="1569660"/>
          </a:xfrm>
          <a:prstGeom prst="rect">
            <a:avLst/>
          </a:prstGeom>
        </p:spPr>
        <p:txBody>
          <a:bodyPr wrap="square">
            <a:spAutoFit/>
          </a:bodyPr>
          <a:lstStyle/>
          <a:p>
            <a:pPr algn="just"/>
            <a:r>
              <a:rPr lang="es-ES_tradnl" sz="1200" dirty="0">
                <a:latin typeface="Montserrat" panose="00000500000000000000" pitchFamily="2" charset="0"/>
              </a:rPr>
              <a:t>3 Si el SE detecta la necesidad de subsanar alguna </a:t>
            </a:r>
            <a:r>
              <a:rPr lang="es-ES_tradnl" sz="1200" b="1" dirty="0">
                <a:latin typeface="Montserrat" panose="00000500000000000000" pitchFamily="2" charset="0"/>
              </a:rPr>
              <a:t>deficiencia</a:t>
            </a:r>
            <a:r>
              <a:rPr lang="es-ES_tradnl" sz="1200" dirty="0">
                <a:latin typeface="Montserrat" panose="00000500000000000000" pitchFamily="2" charset="0"/>
              </a:rPr>
              <a:t> en la delación</a:t>
            </a:r>
            <a:r>
              <a:rPr lang="es-ES" sz="1200" dirty="0">
                <a:latin typeface="Montserrat" panose="00000500000000000000" pitchFamily="2" charset="0"/>
              </a:rPr>
              <a:t> de forma inmediata comunicara a la persona o al SP</a:t>
            </a:r>
            <a:endParaRPr lang="es-ES_tradnl" sz="1200" dirty="0">
              <a:latin typeface="Montserrat" panose="00000500000000000000" pitchFamily="2" charset="0"/>
            </a:endParaRPr>
          </a:p>
        </p:txBody>
      </p:sp>
      <p:sp>
        <p:nvSpPr>
          <p:cNvPr id="21" name="Rectángulo redondeado 20"/>
          <p:cNvSpPr/>
          <p:nvPr/>
        </p:nvSpPr>
        <p:spPr>
          <a:xfrm>
            <a:off x="2840398" y="44396"/>
            <a:ext cx="2114685" cy="1394087"/>
          </a:xfrm>
          <a:prstGeom prst="roundRect">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a:latin typeface="Montserrat" panose="00000500000000000000" pitchFamily="2" charset="0"/>
              </a:rPr>
              <a:t>La persona o el SP, subsanara en un plazo no mayor a 3días, contados al día siguiente de su notificación </a:t>
            </a:r>
            <a:endParaRPr lang="es-ES_tradnl" sz="1200" dirty="0">
              <a:latin typeface="Montserrat" panose="00000500000000000000" pitchFamily="2" charset="0"/>
            </a:endParaRPr>
          </a:p>
        </p:txBody>
      </p:sp>
      <p:sp>
        <p:nvSpPr>
          <p:cNvPr id="23" name="Flecha curva 22"/>
          <p:cNvSpPr/>
          <p:nvPr/>
        </p:nvSpPr>
        <p:spPr>
          <a:xfrm>
            <a:off x="1718432" y="600467"/>
            <a:ext cx="1011264" cy="934112"/>
          </a:xfrm>
          <a:prstGeom prst="bentArrow">
            <a:avLst>
              <a:gd name="adj1" fmla="val 14221"/>
              <a:gd name="adj2" fmla="val 25000"/>
              <a:gd name="adj3" fmla="val 36189"/>
              <a:gd name="adj4" fmla="val 43750"/>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4" name="Rectángulo 23"/>
          <p:cNvSpPr/>
          <p:nvPr/>
        </p:nvSpPr>
        <p:spPr>
          <a:xfrm>
            <a:off x="5549664" y="142094"/>
            <a:ext cx="3581084" cy="815387"/>
          </a:xfrm>
          <a:prstGeom prst="rect">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400" dirty="0">
                <a:latin typeface="Montserrat" panose="00000500000000000000" pitchFamily="2" charset="0"/>
              </a:rPr>
              <a:t>No subsana, se archiva como concluido, dicha información</a:t>
            </a:r>
            <a:r>
              <a:rPr lang="es-ES" sz="1400" dirty="0">
                <a:latin typeface="Montserrat" panose="00000500000000000000" pitchFamily="2" charset="0"/>
              </a:rPr>
              <a:t> será considerada como antecedente </a:t>
            </a:r>
            <a:endParaRPr lang="es-ES_tradnl" sz="1400" dirty="0">
              <a:latin typeface="Montserrat" panose="00000500000000000000" pitchFamily="2" charset="0"/>
            </a:endParaRPr>
          </a:p>
        </p:txBody>
      </p:sp>
      <p:sp>
        <p:nvSpPr>
          <p:cNvPr id="25" name="Flecha derecha 24"/>
          <p:cNvSpPr/>
          <p:nvPr/>
        </p:nvSpPr>
        <p:spPr>
          <a:xfrm>
            <a:off x="5004317" y="322308"/>
            <a:ext cx="504056" cy="310753"/>
          </a:xfrm>
          <a:prstGeom prst="rightArrow">
            <a:avLst/>
          </a:prstGeom>
          <a:solidFill>
            <a:srgbClr val="B6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7" name="Conector recto 26"/>
          <p:cNvCxnSpPr/>
          <p:nvPr/>
        </p:nvCxnSpPr>
        <p:spPr>
          <a:xfrm flipV="1">
            <a:off x="2742462" y="1618452"/>
            <a:ext cx="0" cy="1462881"/>
          </a:xfrm>
          <a:prstGeom prst="line">
            <a:avLst/>
          </a:prstGeom>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2742461" y="1586594"/>
            <a:ext cx="2013086" cy="1384995"/>
          </a:xfrm>
          <a:prstGeom prst="rect">
            <a:avLst/>
          </a:prstGeom>
          <a:noFill/>
        </p:spPr>
        <p:txBody>
          <a:bodyPr wrap="square" rtlCol="0">
            <a:spAutoFit/>
          </a:bodyPr>
          <a:lstStyle/>
          <a:p>
            <a:r>
              <a:rPr lang="es-ES_tradnl" sz="1200" dirty="0">
                <a:latin typeface="Montserrat" panose="00000500000000000000" pitchFamily="2" charset="0"/>
              </a:rPr>
              <a:t>4 </a:t>
            </a:r>
          </a:p>
          <a:p>
            <a:pPr algn="just"/>
            <a:r>
              <a:rPr lang="es-ES_tradnl" sz="1200" dirty="0">
                <a:latin typeface="Montserrat" panose="00000500000000000000" pitchFamily="2" charset="0"/>
              </a:rPr>
              <a:t>Subsanada la deficiencia el SE turnar</a:t>
            </a:r>
            <a:r>
              <a:rPr lang="es-ES" sz="1200" dirty="0">
                <a:latin typeface="Montserrat" panose="00000500000000000000" pitchFamily="2" charset="0"/>
              </a:rPr>
              <a:t>á la documentación a los miembros del COEPCI para calificar</a:t>
            </a:r>
            <a:endParaRPr lang="es-ES_tradnl" sz="1200" dirty="0">
              <a:latin typeface="Montserrat" panose="00000500000000000000" pitchFamily="2" charset="0"/>
            </a:endParaRPr>
          </a:p>
        </p:txBody>
      </p:sp>
      <p:sp>
        <p:nvSpPr>
          <p:cNvPr id="29" name="Rectángulo 28"/>
          <p:cNvSpPr/>
          <p:nvPr/>
        </p:nvSpPr>
        <p:spPr>
          <a:xfrm>
            <a:off x="2811572" y="3554005"/>
            <a:ext cx="2878448" cy="2123658"/>
          </a:xfrm>
          <a:prstGeom prst="rect">
            <a:avLst/>
          </a:prstGeom>
        </p:spPr>
        <p:txBody>
          <a:bodyPr wrap="square">
            <a:spAutoFit/>
          </a:bodyPr>
          <a:lstStyle/>
          <a:p>
            <a:pPr algn="just"/>
            <a:r>
              <a:rPr lang="es-ES" sz="1200" dirty="0">
                <a:latin typeface="Montserrat" panose="00000500000000000000" pitchFamily="2" charset="0"/>
              </a:rPr>
              <a:t>5 Miembros del COEPCI calificaran como:</a:t>
            </a:r>
          </a:p>
          <a:p>
            <a:pPr algn="just"/>
            <a:r>
              <a:rPr lang="es-ES" sz="1200" b="1" dirty="0">
                <a:latin typeface="Montserrat" panose="00000500000000000000" pitchFamily="2" charset="0"/>
              </a:rPr>
              <a:t>Probable incumplimiento </a:t>
            </a:r>
            <a:r>
              <a:rPr lang="es-ES" sz="1200" dirty="0">
                <a:latin typeface="Montserrat" panose="00000500000000000000" pitchFamily="2" charset="0"/>
              </a:rPr>
              <a:t>o </a:t>
            </a:r>
            <a:r>
              <a:rPr lang="es-ES" sz="1200" b="1" dirty="0">
                <a:latin typeface="Montserrat" panose="00000500000000000000" pitchFamily="2" charset="0"/>
              </a:rPr>
              <a:t>no competencia</a:t>
            </a:r>
          </a:p>
          <a:p>
            <a:pPr algn="just"/>
            <a:r>
              <a:rPr lang="es-ES" sz="1200" dirty="0">
                <a:latin typeface="Montserrat" panose="00000500000000000000" pitchFamily="2" charset="0"/>
              </a:rPr>
              <a:t>La calificación se hará en un termino de 20 días hábiles a partir que el SE presente la documentación. </a:t>
            </a:r>
          </a:p>
          <a:p>
            <a:pPr algn="just"/>
            <a:r>
              <a:rPr lang="es-ES_tradnl" sz="1200" dirty="0">
                <a:latin typeface="Montserrat" panose="00000500000000000000" pitchFamily="2" charset="0"/>
              </a:rPr>
              <a:t>- COEPCI emitir</a:t>
            </a:r>
            <a:r>
              <a:rPr lang="es-ES" sz="1200" dirty="0">
                <a:latin typeface="Montserrat" panose="00000500000000000000" pitchFamily="2" charset="0"/>
              </a:rPr>
              <a:t>á sus observaciones y recomendaciones. </a:t>
            </a:r>
            <a:endParaRPr lang="es-ES_tradnl" sz="1200" dirty="0">
              <a:latin typeface="Montserrat" panose="00000500000000000000" pitchFamily="2" charset="0"/>
            </a:endParaRPr>
          </a:p>
          <a:p>
            <a:pPr algn="just"/>
            <a:endParaRPr lang="es-ES_tradnl" sz="1200" dirty="0">
              <a:latin typeface="Montserrat" panose="00000500000000000000" pitchFamily="2" charset="0"/>
            </a:endParaRPr>
          </a:p>
        </p:txBody>
      </p:sp>
      <p:cxnSp>
        <p:nvCxnSpPr>
          <p:cNvPr id="31" name="Conector recto 30"/>
          <p:cNvCxnSpPr/>
          <p:nvPr/>
        </p:nvCxnSpPr>
        <p:spPr>
          <a:xfrm>
            <a:off x="2792873" y="3490660"/>
            <a:ext cx="0" cy="1295235"/>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5812443" y="3804833"/>
            <a:ext cx="3038046" cy="1015663"/>
          </a:xfrm>
          <a:prstGeom prst="rect">
            <a:avLst/>
          </a:prstGeom>
          <a:solidFill>
            <a:schemeClr val="bg1">
              <a:lumMod val="75000"/>
            </a:schemeClr>
          </a:solidFill>
        </p:spPr>
        <p:txBody>
          <a:bodyPr wrap="square">
            <a:spAutoFit/>
          </a:bodyPr>
          <a:lstStyle/>
          <a:p>
            <a:pPr algn="just"/>
            <a:r>
              <a:rPr lang="es-ES" sz="1200" b="1" dirty="0">
                <a:latin typeface="Montserrat" panose="00000500000000000000" pitchFamily="2" charset="0"/>
              </a:rPr>
              <a:t>No competencia</a:t>
            </a:r>
          </a:p>
          <a:p>
            <a:pPr algn="just"/>
            <a:r>
              <a:rPr lang="es-ES" sz="1200" dirty="0">
                <a:latin typeface="Montserrat" panose="00000500000000000000" pitchFamily="2" charset="0"/>
              </a:rPr>
              <a:t>El presidente deberá orientar a la persona para que presente la delación ante la instancia correspondiente</a:t>
            </a:r>
          </a:p>
        </p:txBody>
      </p:sp>
      <p:sp>
        <p:nvSpPr>
          <p:cNvPr id="33" name="CuadroTexto 32"/>
          <p:cNvSpPr txBox="1"/>
          <p:nvPr/>
        </p:nvSpPr>
        <p:spPr>
          <a:xfrm>
            <a:off x="5200375" y="993289"/>
            <a:ext cx="1620180" cy="461665"/>
          </a:xfrm>
          <a:prstGeom prst="rect">
            <a:avLst/>
          </a:prstGeom>
          <a:solidFill>
            <a:schemeClr val="bg1">
              <a:lumMod val="75000"/>
            </a:schemeClr>
          </a:solidFill>
        </p:spPr>
        <p:txBody>
          <a:bodyPr wrap="square" rtlCol="0">
            <a:spAutoFit/>
          </a:bodyPr>
          <a:lstStyle/>
          <a:p>
            <a:r>
              <a:rPr lang="es-ES" sz="1200" b="1" dirty="0">
                <a:latin typeface="Montserrat" panose="00000500000000000000" pitchFamily="2" charset="0"/>
              </a:rPr>
              <a:t>6 Probable incumplimiento</a:t>
            </a:r>
            <a:endParaRPr lang="es-ES_tradnl" sz="1200" dirty="0">
              <a:latin typeface="Montserrat" panose="00000500000000000000" pitchFamily="2" charset="0"/>
            </a:endParaRPr>
          </a:p>
        </p:txBody>
      </p:sp>
      <p:cxnSp>
        <p:nvCxnSpPr>
          <p:cNvPr id="34" name="Conector recto 33"/>
          <p:cNvCxnSpPr/>
          <p:nvPr/>
        </p:nvCxnSpPr>
        <p:spPr>
          <a:xfrm>
            <a:off x="5046719" y="1529894"/>
            <a:ext cx="1" cy="1551438"/>
          </a:xfrm>
          <a:prstGeom prst="line">
            <a:avLst/>
          </a:prstGeom>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5051695" y="1528677"/>
            <a:ext cx="2458217" cy="1754326"/>
          </a:xfrm>
          <a:prstGeom prst="rect">
            <a:avLst/>
          </a:prstGeom>
          <a:noFill/>
        </p:spPr>
        <p:txBody>
          <a:bodyPr wrap="square" rtlCol="0">
            <a:spAutoFit/>
          </a:bodyPr>
          <a:lstStyle/>
          <a:p>
            <a:pPr algn="just"/>
            <a:r>
              <a:rPr lang="es-ES_tradnl" sz="1200" dirty="0">
                <a:latin typeface="Montserrat" panose="00000500000000000000" pitchFamily="2" charset="0"/>
              </a:rPr>
              <a:t>El COEPCI podrá</a:t>
            </a:r>
            <a:r>
              <a:rPr lang="es-ES" sz="1200" dirty="0">
                <a:latin typeface="Montserrat" panose="00000500000000000000" pitchFamily="2" charset="0"/>
              </a:rPr>
              <a:t> entrevistar a los involucrados para allegarse de mayores elementos o formar una comisión, con al menos 3 miembros, debiendo dejar constancia escrita.</a:t>
            </a:r>
          </a:p>
          <a:p>
            <a:pPr algn="just"/>
            <a:endParaRPr lang="es-ES_tradnl" sz="1200" dirty="0">
              <a:latin typeface="Montserrat" panose="00000500000000000000" pitchFamily="2" charset="0"/>
            </a:endParaRPr>
          </a:p>
        </p:txBody>
      </p:sp>
      <p:cxnSp>
        <p:nvCxnSpPr>
          <p:cNvPr id="40" name="Conector recto 39"/>
          <p:cNvCxnSpPr/>
          <p:nvPr/>
        </p:nvCxnSpPr>
        <p:spPr>
          <a:xfrm flipV="1">
            <a:off x="7720772" y="1529894"/>
            <a:ext cx="0" cy="1546140"/>
          </a:xfrm>
          <a:prstGeom prst="line">
            <a:avLst/>
          </a:prstGeom>
        </p:spPr>
        <p:style>
          <a:lnRef idx="1">
            <a:schemeClr val="accent1"/>
          </a:lnRef>
          <a:fillRef idx="0">
            <a:schemeClr val="accent1"/>
          </a:fillRef>
          <a:effectRef idx="0">
            <a:schemeClr val="accent1"/>
          </a:effectRef>
          <a:fontRef idx="minor">
            <a:schemeClr val="tx1"/>
          </a:fontRef>
        </p:style>
      </p:cxnSp>
      <p:sp>
        <p:nvSpPr>
          <p:cNvPr id="42" name="CuadroTexto 41"/>
          <p:cNvSpPr txBox="1"/>
          <p:nvPr/>
        </p:nvSpPr>
        <p:spPr>
          <a:xfrm>
            <a:off x="7683274" y="1490773"/>
            <a:ext cx="1248737" cy="830997"/>
          </a:xfrm>
          <a:prstGeom prst="rect">
            <a:avLst/>
          </a:prstGeom>
          <a:noFill/>
        </p:spPr>
        <p:txBody>
          <a:bodyPr wrap="square" rtlCol="0">
            <a:spAutoFit/>
          </a:bodyPr>
          <a:lstStyle/>
          <a:p>
            <a:r>
              <a:rPr lang="es-ES_tradnl" sz="1200" dirty="0">
                <a:latin typeface="Montserrat" panose="00000500000000000000" pitchFamily="2" charset="0"/>
              </a:rPr>
              <a:t>7 Dar</a:t>
            </a:r>
            <a:r>
              <a:rPr lang="es-ES" sz="1200" dirty="0">
                <a:latin typeface="Montserrat" panose="00000500000000000000" pitchFamily="2" charset="0"/>
              </a:rPr>
              <a:t>á vista al OIC o a la autoridad competente</a:t>
            </a:r>
            <a:endParaRPr lang="es-ES_tradnl" sz="1200" dirty="0">
              <a:latin typeface="Montserrat" panose="00000500000000000000" pitchFamily="2" charset="0"/>
            </a:endParaRPr>
          </a:p>
        </p:txBody>
      </p:sp>
      <p:sp>
        <p:nvSpPr>
          <p:cNvPr id="43" name="CuadroTexto 42"/>
          <p:cNvSpPr txBox="1"/>
          <p:nvPr/>
        </p:nvSpPr>
        <p:spPr>
          <a:xfrm>
            <a:off x="7947599" y="2754569"/>
            <a:ext cx="2587879" cy="1015663"/>
          </a:xfrm>
          <a:prstGeom prst="rect">
            <a:avLst/>
          </a:prstGeom>
          <a:noFill/>
        </p:spPr>
        <p:txBody>
          <a:bodyPr wrap="square" rtlCol="0">
            <a:spAutoFit/>
          </a:bodyPr>
          <a:lstStyle/>
          <a:p>
            <a:pPr algn="just"/>
            <a:r>
              <a:rPr lang="es-ES_tradnl" sz="1200" dirty="0">
                <a:latin typeface="Montserrat" panose="00000500000000000000" pitchFamily="2" charset="0"/>
              </a:rPr>
              <a:t>8 La atención</a:t>
            </a:r>
            <a:r>
              <a:rPr lang="es-ES" sz="1200" dirty="0">
                <a:latin typeface="Montserrat" panose="00000500000000000000" pitchFamily="2" charset="0"/>
              </a:rPr>
              <a:t> deberá concluirse por el COEPCI, en un plazo máximo de 60 días contados a partir de que se califique</a:t>
            </a:r>
            <a:endParaRPr lang="es-ES_tradnl" sz="1200" dirty="0">
              <a:latin typeface="Montserrat" panose="00000500000000000000" pitchFamily="2" charset="0"/>
            </a:endParaRPr>
          </a:p>
        </p:txBody>
      </p:sp>
    </p:spTree>
    <p:extLst>
      <p:ext uri="{BB962C8B-B14F-4D97-AF65-F5344CB8AC3E}">
        <p14:creationId xmlns:p14="http://schemas.microsoft.com/office/powerpoint/2010/main" val="397352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4304" y="657079"/>
            <a:ext cx="10515600" cy="3170444"/>
          </a:xfrm>
        </p:spPr>
        <p:txBody>
          <a:bodyPr>
            <a:normAutofit fontScale="92500"/>
          </a:bodyPr>
          <a:lstStyle/>
          <a:p>
            <a:pPr algn="just"/>
            <a:r>
              <a:rPr lang="es-ES_tradnl" sz="1800" dirty="0"/>
              <a:t>Los servidores </a:t>
            </a:r>
            <a:r>
              <a:rPr lang="es-MX" sz="1800" dirty="0"/>
              <a:t>públicos</a:t>
            </a:r>
            <a:r>
              <a:rPr lang="es-ES_tradnl" sz="1800" dirty="0"/>
              <a:t> de la Dependencia o Entidad deber</a:t>
            </a:r>
            <a:r>
              <a:rPr lang="es-ES" sz="1800" dirty="0" err="1"/>
              <a:t>án</a:t>
            </a:r>
            <a:r>
              <a:rPr lang="es-ES" sz="1800" dirty="0"/>
              <a:t> apoyar a los miembros del COEPCI y proporcionar la documentación e informes que requiera para llevar a cabo sus funciones.</a:t>
            </a:r>
          </a:p>
          <a:p>
            <a:pPr algn="just"/>
            <a:r>
              <a:rPr lang="es-ES" sz="1800" dirty="0"/>
              <a:t> El Presidente del COEPCI podrá determinar </a:t>
            </a:r>
            <a:r>
              <a:rPr lang="es-ES" sz="1800" b="1" dirty="0"/>
              <a:t>medidas preventivas necesarias</a:t>
            </a:r>
            <a:r>
              <a:rPr lang="es-ES" sz="1800" dirty="0"/>
              <a:t> en caso de que la delación describa la existencia de conductas características de </a:t>
            </a:r>
            <a:r>
              <a:rPr lang="es-ES" sz="1800" b="1" dirty="0"/>
              <a:t>hostigamiento, agresión, amedrentación, acoso, intimidación o amenaza </a:t>
            </a:r>
            <a:r>
              <a:rPr lang="es-ES" sz="1800" dirty="0"/>
              <a:t>a una persona; sin que ello signifique </a:t>
            </a:r>
            <a:r>
              <a:rPr lang="es-ES" sz="1800" b="1" dirty="0"/>
              <a:t>tener como ciertos los hechos. </a:t>
            </a:r>
          </a:p>
          <a:p>
            <a:pPr algn="just"/>
            <a:r>
              <a:rPr lang="es-ES" sz="1800" dirty="0"/>
              <a:t>Cuando los hechos narrados en una delación afecten únicamente a la persona que la presento, los miembros del COEPCI comisionados para su atención, podrán intentar una conciliación entre las partes involucradas, siempre con el interés de respetar los principios y valores en el C.E. y C.C, salvaguardando en todo momento la dignidad de las personas.</a:t>
            </a:r>
            <a:endParaRPr lang="es-ES_tradnl" sz="1800" dirty="0"/>
          </a:p>
        </p:txBody>
      </p:sp>
      <p:pic>
        <p:nvPicPr>
          <p:cNvPr id="4" name="Picture 14" descr="Resultado de imagen para advertencia"/>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1852" y="163281"/>
            <a:ext cx="1110619" cy="987597"/>
          </a:xfrm>
          <a:prstGeom prst="rect">
            <a:avLst/>
          </a:prstGeom>
          <a:noFill/>
          <a:extLst>
            <a:ext uri="{909E8E84-426E-40DD-AFC4-6F175D3DCCD1}">
              <a14:hiddenFill xmlns:a14="http://schemas.microsoft.com/office/drawing/2010/main">
                <a:solidFill>
                  <a:srgbClr val="FFFFFF"/>
                </a:solidFill>
              </a14:hiddenFill>
            </a:ext>
          </a:extLst>
        </p:spPr>
      </p:pic>
      <p:sp>
        <p:nvSpPr>
          <p:cNvPr id="5" name="3 Rectángulo"/>
          <p:cNvSpPr/>
          <p:nvPr/>
        </p:nvSpPr>
        <p:spPr>
          <a:xfrm>
            <a:off x="241852" y="4429790"/>
            <a:ext cx="6490252" cy="830997"/>
          </a:xfrm>
          <a:prstGeom prst="rect">
            <a:avLst/>
          </a:prstGeom>
        </p:spPr>
        <p:txBody>
          <a:bodyPr wrap="square">
            <a:spAutoFit/>
          </a:bodyPr>
          <a:lstStyle/>
          <a:p>
            <a:pPr algn="just"/>
            <a:r>
              <a:rPr lang="es-MX" sz="1200" b="1" dirty="0">
                <a:latin typeface="Montserrat" panose="00000500000000000000" pitchFamily="2" charset="0"/>
              </a:rPr>
              <a:t>Artículo 23-26 de los Lineamientos para la Integración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extLst>
      <p:ext uri="{BB962C8B-B14F-4D97-AF65-F5344CB8AC3E}">
        <p14:creationId xmlns:p14="http://schemas.microsoft.com/office/powerpoint/2010/main" val="174775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36942" y="907417"/>
            <a:ext cx="9653910" cy="1977749"/>
          </a:xfrm>
        </p:spPr>
        <p:txBody>
          <a:bodyPr>
            <a:normAutofit fontScale="92500" lnSpcReduction="10000"/>
          </a:bodyPr>
          <a:lstStyle/>
          <a:p>
            <a:pPr algn="just"/>
            <a:r>
              <a:rPr lang="es-ES_tradnl" sz="2000" b="1" dirty="0"/>
              <a:t>El COEPCI celebrar</a:t>
            </a:r>
            <a:r>
              <a:rPr lang="es-ES" sz="2000" b="1" dirty="0"/>
              <a:t>á por lo menos tres sesiones ordinarias conforme a lo aprobado en su Programa Anual de Trabajo o también podrá celebrar sesiones extraordinarias en cualquier momento.</a:t>
            </a:r>
            <a:endParaRPr lang="es-ES_tradnl" sz="2000" b="1" dirty="0"/>
          </a:p>
          <a:p>
            <a:pPr algn="just"/>
            <a:r>
              <a:rPr lang="es-ES_tradnl" sz="2000" b="1" dirty="0"/>
              <a:t>Las convocatorias se enviarán por el Presidente o el Secretario Ejecutivo con una antelación</a:t>
            </a:r>
            <a:r>
              <a:rPr lang="es-ES" sz="2000" b="1" dirty="0"/>
              <a:t> mínima de 5 días hábiles a la fecha de la sesión ordinaria y 2 días hábiles a la fecha de la sesión extraordinaria</a:t>
            </a:r>
            <a:endParaRPr lang="es-ES_tradnl" sz="2000" b="1" dirty="0"/>
          </a:p>
        </p:txBody>
      </p:sp>
      <p:pic>
        <p:nvPicPr>
          <p:cNvPr id="4" name="Picture 14" descr="Resultado de imagen para advertencia"/>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4454" y="376237"/>
            <a:ext cx="1143705" cy="1017018"/>
          </a:xfrm>
          <a:prstGeom prst="rect">
            <a:avLst/>
          </a:prstGeom>
          <a:noFill/>
          <a:extLst>
            <a:ext uri="{909E8E84-426E-40DD-AFC4-6F175D3DCCD1}">
              <a14:hiddenFill xmlns:a14="http://schemas.microsoft.com/office/drawing/2010/main">
                <a:solidFill>
                  <a:srgbClr val="FFFFFF"/>
                </a:solidFill>
              </a14:hiddenFill>
            </a:ext>
          </a:extLst>
        </p:spPr>
      </p:pic>
      <p:sp>
        <p:nvSpPr>
          <p:cNvPr id="6" name="3 Rectángulo"/>
          <p:cNvSpPr/>
          <p:nvPr/>
        </p:nvSpPr>
        <p:spPr>
          <a:xfrm>
            <a:off x="477754" y="4377077"/>
            <a:ext cx="7884368" cy="646331"/>
          </a:xfrm>
          <a:prstGeom prst="rect">
            <a:avLst/>
          </a:prstGeom>
        </p:spPr>
        <p:txBody>
          <a:bodyPr wrap="square">
            <a:spAutoFit/>
          </a:bodyPr>
          <a:lstStyle/>
          <a:p>
            <a:pPr algn="just"/>
            <a:r>
              <a:rPr lang="es-MX" sz="1200" b="1" dirty="0">
                <a:latin typeface="Montserrat" panose="00000500000000000000" pitchFamily="2" charset="0"/>
              </a:rPr>
              <a:t>Artículo 29-30 de los Lineamientos para la Integraci</a:t>
            </a:r>
            <a:r>
              <a:rPr lang="es-ES" sz="1200" b="1" dirty="0" err="1">
                <a:latin typeface="Montserrat" panose="00000500000000000000" pitchFamily="2" charset="0"/>
              </a:rPr>
              <a:t>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extLst>
      <p:ext uri="{BB962C8B-B14F-4D97-AF65-F5344CB8AC3E}">
        <p14:creationId xmlns:p14="http://schemas.microsoft.com/office/powerpoint/2010/main" val="271954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5192" y="646181"/>
            <a:ext cx="10515600" cy="1712706"/>
          </a:xfrm>
        </p:spPr>
        <p:txBody>
          <a:bodyPr>
            <a:normAutofit/>
          </a:bodyPr>
          <a:lstStyle/>
          <a:p>
            <a:pPr algn="just"/>
            <a:r>
              <a:rPr lang="es-ES_tradnl" sz="2000" b="1" dirty="0"/>
              <a:t>El COEPCI informar</a:t>
            </a:r>
            <a:r>
              <a:rPr lang="es-ES" sz="2000" b="1" dirty="0"/>
              <a:t>á al representante del órgano interno de control de la dependencia o entidad sobre cada una de las sesiones y de los asuntos a tratar, para que éste determine cuales de ellas presenciara sin estar invitado, y de ser necesario, para que solicite la documentación soporte correspondiente.</a:t>
            </a:r>
            <a:endParaRPr lang="es-ES_tradnl" sz="2000" b="1" dirty="0"/>
          </a:p>
        </p:txBody>
      </p:sp>
      <p:sp>
        <p:nvSpPr>
          <p:cNvPr id="4" name="3 Rectángulo"/>
          <p:cNvSpPr/>
          <p:nvPr/>
        </p:nvSpPr>
        <p:spPr>
          <a:xfrm>
            <a:off x="785192" y="4027448"/>
            <a:ext cx="7884368" cy="646331"/>
          </a:xfrm>
          <a:prstGeom prst="rect">
            <a:avLst/>
          </a:prstGeom>
        </p:spPr>
        <p:txBody>
          <a:bodyPr wrap="square">
            <a:spAutoFit/>
          </a:bodyPr>
          <a:lstStyle/>
          <a:p>
            <a:pPr algn="just"/>
            <a:r>
              <a:rPr lang="es-MX" sz="1200" b="1" dirty="0">
                <a:latin typeface="Montserrat" panose="00000500000000000000" pitchFamily="2" charset="0"/>
              </a:rPr>
              <a:t>Artículo 33 de los Lineamientos para la Integración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extLst>
      <p:ext uri="{BB962C8B-B14F-4D97-AF65-F5344CB8AC3E}">
        <p14:creationId xmlns:p14="http://schemas.microsoft.com/office/powerpoint/2010/main" val="202802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14807"/>
            <a:ext cx="10515600" cy="3770652"/>
          </a:xfrm>
        </p:spPr>
        <p:txBody>
          <a:bodyPr>
            <a:normAutofit/>
          </a:bodyPr>
          <a:lstStyle/>
          <a:p>
            <a:pPr>
              <a:lnSpc>
                <a:spcPct val="110000"/>
              </a:lnSpc>
            </a:pPr>
            <a:r>
              <a:rPr lang="es-ES_tradnl" sz="2800" b="1" dirty="0">
                <a:solidFill>
                  <a:schemeClr val="tx1"/>
                </a:solidFill>
              </a:rPr>
              <a:t>Queda validada la sesión</a:t>
            </a:r>
            <a:r>
              <a:rPr lang="es-ES" sz="2800" b="1" dirty="0">
                <a:solidFill>
                  <a:schemeClr val="tx1"/>
                </a:solidFill>
              </a:rPr>
              <a:t> cuando asistan a la sesión, como mínimo, cinco de sus miembros propietarios o suplente en función, entre los cuales se encuentre el Presidente.</a:t>
            </a:r>
            <a:endParaRPr lang="es-ES_tradnl" sz="2800" b="1" dirty="0">
              <a:solidFill>
                <a:schemeClr val="tx1"/>
              </a:solidFill>
            </a:endParaRPr>
          </a:p>
        </p:txBody>
      </p:sp>
      <p:sp>
        <p:nvSpPr>
          <p:cNvPr id="4" name="1 Título"/>
          <p:cNvSpPr txBox="1"/>
          <p:nvPr/>
        </p:nvSpPr>
        <p:spPr>
          <a:xfrm>
            <a:off x="3199707" y="379343"/>
            <a:ext cx="5216824" cy="511070"/>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solidFill>
                  <a:srgbClr val="9D2449"/>
                </a:solidFill>
                <a:latin typeface="Montserrat" panose="00000500000000000000" pitchFamily="2" charset="0"/>
              </a:rPr>
              <a:t>Quórum</a:t>
            </a:r>
            <a:endParaRPr lang="es-MX" sz="3600" b="1" dirty="0">
              <a:solidFill>
                <a:srgbClr val="9D2449"/>
              </a:solidFill>
              <a:latin typeface="Montserrat" panose="00000500000000000000" pitchFamily="2" charset="0"/>
            </a:endParaRPr>
          </a:p>
        </p:txBody>
      </p:sp>
    </p:spTree>
    <p:extLst>
      <p:ext uri="{BB962C8B-B14F-4D97-AF65-F5344CB8AC3E}">
        <p14:creationId xmlns:p14="http://schemas.microsoft.com/office/powerpoint/2010/main" val="323814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06482" y="1032048"/>
            <a:ext cx="8134598" cy="4524315"/>
          </a:xfrm>
          <a:prstGeom prst="rect">
            <a:avLst/>
          </a:prstGeom>
        </p:spPr>
        <p:txBody>
          <a:bodyPr wrap="square">
            <a:spAutoFit/>
          </a:bodyPr>
          <a:lstStyle/>
          <a:p>
            <a:pPr algn="ctr"/>
            <a:endParaRPr lang="es-MX" sz="3200" b="1" dirty="0">
              <a:solidFill>
                <a:srgbClr val="03BDAB"/>
              </a:solidFill>
              <a:latin typeface="Montserrat" pitchFamily="2" charset="0"/>
              <a:cs typeface="Arial" pitchFamily="34" charset="0"/>
            </a:endParaRPr>
          </a:p>
          <a:p>
            <a:pPr algn="ctr"/>
            <a:r>
              <a:rPr lang="es-MX" sz="3200" b="1" dirty="0">
                <a:solidFill>
                  <a:srgbClr val="03BDAB"/>
                </a:solidFill>
                <a:latin typeface="Montserrat" pitchFamily="2" charset="0"/>
                <a:cs typeface="Arial" pitchFamily="34" charset="0"/>
              </a:rPr>
              <a:t> </a:t>
            </a:r>
          </a:p>
          <a:p>
            <a:pPr algn="ctr"/>
            <a:endParaRPr lang="es-MX" sz="1600" b="1" dirty="0">
              <a:latin typeface="Montserrat" pitchFamily="2" charset="0"/>
              <a:cs typeface="Arial" pitchFamily="34" charset="0"/>
            </a:endParaRPr>
          </a:p>
          <a:p>
            <a:pPr algn="ctr"/>
            <a:r>
              <a:rPr lang="es-MX" sz="1600" b="1" dirty="0">
                <a:latin typeface="Montserrat" pitchFamily="2" charset="0"/>
                <a:cs typeface="Arial" pitchFamily="34" charset="0"/>
              </a:rPr>
              <a:t>MTRO. FÉLIX DÍAZ VILLALOBOS</a:t>
            </a:r>
          </a:p>
          <a:p>
            <a:pPr algn="ctr"/>
            <a:r>
              <a:rPr lang="es-MX" sz="1600" b="1" dirty="0">
                <a:latin typeface="Montserrat" pitchFamily="2" charset="0"/>
                <a:cs typeface="Arial" pitchFamily="34" charset="0"/>
              </a:rPr>
              <a:t>Correo: transparencia.secoes@qroo.gob.mx /</a:t>
            </a:r>
          </a:p>
          <a:p>
            <a:pPr algn="ctr"/>
            <a:r>
              <a:rPr lang="es-MX" sz="1600" b="1" dirty="0">
                <a:latin typeface="Montserrat" pitchFamily="2" charset="0"/>
                <a:cs typeface="Arial" pitchFamily="34" charset="0"/>
              </a:rPr>
              <a:t>transparencia.secoes@gmail.com</a:t>
            </a:r>
          </a:p>
          <a:p>
            <a:pPr algn="ctr"/>
            <a:endParaRPr lang="es-MX" sz="1600" b="1" dirty="0">
              <a:latin typeface="Montserrat" pitchFamily="2" charset="0"/>
              <a:cs typeface="Arial" pitchFamily="34" charset="0"/>
            </a:endParaRPr>
          </a:p>
          <a:p>
            <a:pPr algn="ctr"/>
            <a:r>
              <a:rPr lang="es-MX" sz="1600" dirty="0" smtClean="0">
                <a:latin typeface="Montserrat" pitchFamily="2" charset="0"/>
                <a:cs typeface="Arial" pitchFamily="34" charset="0"/>
              </a:rPr>
              <a:t>DIRECCION</a:t>
            </a:r>
            <a:r>
              <a:rPr lang="es-MX" sz="1600" dirty="0">
                <a:latin typeface="Montserrat" pitchFamily="2" charset="0"/>
                <a:cs typeface="Arial" pitchFamily="34" charset="0"/>
              </a:rPr>
              <a:t>:  AV. 16 DE SEPTIEMBRE No.95 ENTRE PLUTARCO ELIAS CALLES E </a:t>
            </a:r>
            <a:endParaRPr lang="es-MX" sz="1600" dirty="0" smtClean="0">
              <a:latin typeface="Montserrat" pitchFamily="2" charset="0"/>
              <a:cs typeface="Arial" panose="020B0604020202020204" pitchFamily="34" charset="0"/>
            </a:endParaRPr>
          </a:p>
          <a:p>
            <a:pPr algn="ctr"/>
            <a:r>
              <a:rPr lang="es-MX" sz="1600" dirty="0" smtClean="0">
                <a:latin typeface="Montserrat" pitchFamily="2" charset="0"/>
                <a:cs typeface="Arial" panose="020B0604020202020204" pitchFamily="34" charset="0"/>
              </a:rPr>
              <a:t>IGNACION </a:t>
            </a:r>
            <a:r>
              <a:rPr lang="es-MX" sz="1600" dirty="0">
                <a:latin typeface="Montserrat" pitchFamily="2" charset="0"/>
                <a:cs typeface="Arial" panose="020B0604020202020204" pitchFamily="34" charset="0"/>
              </a:rPr>
              <a:t>ZARAGOZA</a:t>
            </a:r>
          </a:p>
          <a:p>
            <a:pPr algn="ctr"/>
            <a:r>
              <a:rPr lang="es-MX" sz="1600" dirty="0">
                <a:latin typeface="Montserrat" pitchFamily="2" charset="0"/>
                <a:cs typeface="Arial" panose="020B0604020202020204" pitchFamily="34" charset="0"/>
              </a:rPr>
              <a:t>COLONIA: CENTRO C.P. 77090</a:t>
            </a:r>
          </a:p>
          <a:p>
            <a:pPr algn="ctr"/>
            <a:r>
              <a:rPr lang="es-MX" sz="1600" dirty="0">
                <a:latin typeface="Montserrat" pitchFamily="2" charset="0"/>
                <a:cs typeface="Arial" panose="020B0604020202020204" pitchFamily="34" charset="0"/>
              </a:rPr>
              <a:t>CHETUMAL, QUINTANA ROO, MÉXICO</a:t>
            </a:r>
          </a:p>
          <a:p>
            <a:pPr algn="ctr"/>
            <a:r>
              <a:rPr lang="es-MX" sz="1600" dirty="0">
                <a:latin typeface="Montserrat" pitchFamily="2" charset="0"/>
                <a:cs typeface="Arial" panose="020B0604020202020204" pitchFamily="34" charset="0"/>
              </a:rPr>
              <a:t>TEL.: (983) 129  3258</a:t>
            </a:r>
          </a:p>
          <a:p>
            <a:pPr algn="ctr"/>
            <a:r>
              <a:rPr lang="es-MX" sz="1600" dirty="0" smtClean="0">
                <a:latin typeface="Montserrat" pitchFamily="2" charset="0"/>
                <a:cs typeface="Arial" panose="020B0604020202020204" pitchFamily="34" charset="0"/>
              </a:rPr>
              <a:t>Página </a:t>
            </a:r>
            <a:r>
              <a:rPr lang="es-MX" sz="1600" dirty="0">
                <a:latin typeface="Montserrat" pitchFamily="2" charset="0"/>
                <a:cs typeface="Arial" panose="020B0604020202020204" pitchFamily="34" charset="0"/>
              </a:rPr>
              <a:t>Web: </a:t>
            </a:r>
            <a:r>
              <a:rPr lang="es-MX" sz="1600" dirty="0">
                <a:latin typeface="Montserrat" pitchFamily="2" charset="0"/>
                <a:cs typeface="Arial" panose="020B0604020202020204" pitchFamily="34" charset="0"/>
              </a:rPr>
              <a:t>qroo.gob.mx/transparencia</a:t>
            </a:r>
            <a:endParaRPr lang="es-MX" sz="1600" dirty="0">
              <a:latin typeface="Montserrat" pitchFamily="2" charset="0"/>
              <a:cs typeface="Arial" panose="020B0604020202020204" pitchFamily="34" charset="0"/>
            </a:endParaRPr>
          </a:p>
          <a:p>
            <a:pPr algn="ctr"/>
            <a:endParaRPr lang="es-MX" sz="1600" b="1" dirty="0">
              <a:latin typeface="Arial" pitchFamily="34" charset="0"/>
              <a:cs typeface="Arial" pitchFamily="34" charset="0"/>
            </a:endParaRPr>
          </a:p>
          <a:p>
            <a:pPr algn="ctr"/>
            <a:endParaRPr lang="es-MX" sz="1600" b="1" dirty="0"/>
          </a:p>
        </p:txBody>
      </p:sp>
      <p:sp>
        <p:nvSpPr>
          <p:cNvPr id="3" name="3 CuadroTexto">
            <a:extLst>
              <a:ext uri="{FF2B5EF4-FFF2-40B4-BE49-F238E27FC236}">
                <a16:creationId xmlns:a16="http://schemas.microsoft.com/office/drawing/2014/main" id="{92371658-8052-4FB2-9C5D-8F57926A3396}"/>
              </a:ext>
            </a:extLst>
          </p:cNvPr>
          <p:cNvSpPr txBox="1"/>
          <p:nvPr/>
        </p:nvSpPr>
        <p:spPr>
          <a:xfrm>
            <a:off x="3228621" y="1430386"/>
            <a:ext cx="8782756" cy="830997"/>
          </a:xfrm>
          <a:prstGeom prst="rect">
            <a:avLst/>
          </a:prstGeom>
          <a:noFill/>
        </p:spPr>
        <p:txBody>
          <a:bodyPr wrap="square" rtlCol="0">
            <a:spAutoFit/>
          </a:bodyPr>
          <a:lstStyle/>
          <a:p>
            <a:pPr algn="ctr"/>
            <a:r>
              <a:rPr lang="es-MX" sz="2400" b="1" dirty="0">
                <a:solidFill>
                  <a:srgbClr val="B38E5D"/>
                </a:solidFill>
                <a:latin typeface="Montserrat" pitchFamily="2" charset="0"/>
              </a:rPr>
              <a:t>Coordinación General </a:t>
            </a:r>
            <a:r>
              <a:rPr lang="es-MX" sz="2400" b="1" dirty="0" smtClean="0">
                <a:solidFill>
                  <a:srgbClr val="B38E5D"/>
                </a:solidFill>
                <a:latin typeface="Montserrat" pitchFamily="2" charset="0"/>
              </a:rPr>
              <a:t>de </a:t>
            </a:r>
            <a:r>
              <a:rPr lang="es-MX" sz="2400" b="1" dirty="0">
                <a:solidFill>
                  <a:srgbClr val="B38E5D"/>
                </a:solidFill>
                <a:latin typeface="Montserrat" pitchFamily="2" charset="0"/>
              </a:rPr>
              <a:t>Transparencia, Acceso </a:t>
            </a:r>
            <a:r>
              <a:rPr lang="es-MX" sz="2400" b="1" dirty="0" smtClean="0">
                <a:solidFill>
                  <a:srgbClr val="B38E5D"/>
                </a:solidFill>
                <a:latin typeface="Montserrat" pitchFamily="2" charset="0"/>
              </a:rPr>
              <a:t>a </a:t>
            </a:r>
            <a:r>
              <a:rPr lang="es-MX" sz="2400" b="1" dirty="0">
                <a:solidFill>
                  <a:srgbClr val="B38E5D"/>
                </a:solidFill>
                <a:latin typeface="Montserrat" pitchFamily="2" charset="0"/>
              </a:rPr>
              <a:t>l</a:t>
            </a:r>
            <a:r>
              <a:rPr lang="es-MX" sz="2400" b="1" dirty="0" smtClean="0">
                <a:solidFill>
                  <a:srgbClr val="B38E5D"/>
                </a:solidFill>
                <a:latin typeface="Montserrat" pitchFamily="2" charset="0"/>
              </a:rPr>
              <a:t>a Información y </a:t>
            </a:r>
            <a:r>
              <a:rPr lang="es-MX" sz="2400" b="1" dirty="0" smtClean="0">
                <a:solidFill>
                  <a:srgbClr val="B38E5D"/>
                </a:solidFill>
                <a:latin typeface="Montserrat" pitchFamily="2" charset="0"/>
              </a:rPr>
              <a:t>Protección </a:t>
            </a:r>
            <a:r>
              <a:rPr lang="es-MX" sz="2400" b="1" dirty="0">
                <a:solidFill>
                  <a:srgbClr val="B38E5D"/>
                </a:solidFill>
                <a:latin typeface="Montserrat" pitchFamily="2" charset="0"/>
              </a:rPr>
              <a:t>de Datos Personales</a:t>
            </a:r>
            <a:endParaRPr lang="es-ES" sz="2400" b="1" dirty="0">
              <a:solidFill>
                <a:srgbClr val="B38E5D"/>
              </a:solidFill>
              <a:latin typeface="Montserrat" pitchFamily="2" charset="0"/>
              <a:cs typeface="Arial" pitchFamily="34" charset="0"/>
            </a:endParaRPr>
          </a:p>
        </p:txBody>
      </p:sp>
      <p:sp>
        <p:nvSpPr>
          <p:cNvPr id="4" name="Título 3"/>
          <p:cNvSpPr>
            <a:spLocks noGrp="1"/>
          </p:cNvSpPr>
          <p:nvPr>
            <p:ph type="title"/>
          </p:nvPr>
        </p:nvSpPr>
        <p:spPr>
          <a:xfrm>
            <a:off x="3762499" y="881755"/>
            <a:ext cx="7772400" cy="779464"/>
          </a:xfrm>
        </p:spPr>
        <p:txBody>
          <a:bodyPr>
            <a:normAutofit fontScale="90000"/>
          </a:bodyPr>
          <a:lstStyle/>
          <a:p>
            <a:r>
              <a:rPr lang="es-MX" dirty="0" smtClean="0">
                <a:cs typeface="Arial" pitchFamily="34" charset="0"/>
              </a:rPr>
              <a:t>MUCHAS </a:t>
            </a:r>
            <a:r>
              <a:rPr lang="es-MX" dirty="0">
                <a:cs typeface="Arial" pitchFamily="34" charset="0"/>
              </a:rPr>
              <a:t>GRACIAS POR SU </a:t>
            </a:r>
            <a:r>
              <a:rPr lang="es-MX" dirty="0" smtClean="0">
                <a:cs typeface="Arial" pitchFamily="34" charset="0"/>
              </a:rPr>
              <a:t>ATENCIÓN</a:t>
            </a:r>
            <a:r>
              <a:rPr lang="es-MX" dirty="0">
                <a:cs typeface="Arial" pitchFamily="34" charset="0"/>
              </a:rPr>
              <a:t/>
            </a:r>
            <a:br>
              <a:rPr lang="es-MX" dirty="0">
                <a:cs typeface="Arial" pitchFamily="34" charset="0"/>
              </a:rPr>
            </a:br>
            <a:endParaRPr lang="es-MX" dirty="0"/>
          </a:p>
        </p:txBody>
      </p:sp>
    </p:spTree>
    <p:extLst>
      <p:ext uri="{BB962C8B-B14F-4D97-AF65-F5344CB8AC3E}">
        <p14:creationId xmlns:p14="http://schemas.microsoft.com/office/powerpoint/2010/main" val="74386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p:spPr>
        <p:txBody>
          <a:bodyPr>
            <a:normAutofit/>
          </a:bodyPr>
          <a:lstStyle/>
          <a:p>
            <a:pPr algn="ctr"/>
            <a:r>
              <a:rPr lang="es-MX" sz="3600" dirty="0"/>
              <a:t>¿ QUÉ ES UN COEPCI?</a:t>
            </a:r>
          </a:p>
        </p:txBody>
      </p:sp>
      <p:sp>
        <p:nvSpPr>
          <p:cNvPr id="3" name="2 Marcador de contenido"/>
          <p:cNvSpPr>
            <a:spLocks noGrp="1"/>
          </p:cNvSpPr>
          <p:nvPr>
            <p:ph idx="1"/>
          </p:nvPr>
        </p:nvSpPr>
        <p:spPr>
          <a:xfrm>
            <a:off x="838200" y="1465158"/>
            <a:ext cx="10515600" cy="3770652"/>
          </a:xfrm>
        </p:spPr>
        <p:txBody>
          <a:bodyPr>
            <a:normAutofit/>
          </a:bodyPr>
          <a:lstStyle/>
          <a:p>
            <a:pPr marL="0" indent="0" algn="just">
              <a:buNone/>
            </a:pPr>
            <a:r>
              <a:rPr lang="es-MX" sz="1800" dirty="0">
                <a:solidFill>
                  <a:schemeClr val="tx1"/>
                </a:solidFill>
              </a:rPr>
              <a:t>Es un cuerpo colegiado de servidores </a:t>
            </a:r>
            <a:r>
              <a:rPr lang="es-ES" sz="1800" dirty="0">
                <a:solidFill>
                  <a:schemeClr val="tx1"/>
                </a:solidFill>
              </a:rPr>
              <a:t>públicos de los distintos niveles jerárquicas dentro de las instituciones, cuya</a:t>
            </a:r>
            <a:r>
              <a:rPr lang="es-ES" sz="1800" b="1" dirty="0">
                <a:solidFill>
                  <a:schemeClr val="tx1"/>
                </a:solidFill>
              </a:rPr>
              <a:t> finalidad </a:t>
            </a:r>
            <a:r>
              <a:rPr lang="es-ES" sz="1800" dirty="0">
                <a:solidFill>
                  <a:schemeClr val="tx1"/>
                </a:solidFill>
              </a:rPr>
              <a:t>es promover la ética y la integridad pública, para lograr una mejora constante del clima y cultura organizacional </a:t>
            </a:r>
            <a:endParaRPr lang="es-MX" sz="1800" dirty="0">
              <a:solidFill>
                <a:schemeClr val="tx1"/>
              </a:solidFill>
            </a:endParaRPr>
          </a:p>
        </p:txBody>
      </p:sp>
      <p:pic>
        <p:nvPicPr>
          <p:cNvPr id="2050" name="Picture 2" descr="Resultado de imagen para comite de transpar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2564904"/>
            <a:ext cx="2513856" cy="157116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14976" y="3765003"/>
            <a:ext cx="5381024" cy="1169551"/>
          </a:xfrm>
          <a:prstGeom prst="rect">
            <a:avLst/>
          </a:prstGeom>
        </p:spPr>
        <p:txBody>
          <a:bodyPr wrap="square">
            <a:spAutoFit/>
          </a:bodyPr>
          <a:lstStyle/>
          <a:p>
            <a:pPr algn="just"/>
            <a:r>
              <a:rPr lang="es-MX" sz="1400" b="1" dirty="0">
                <a:solidFill>
                  <a:srgbClr val="B68400"/>
                </a:solidFill>
                <a:latin typeface="Montserrat" panose="00000500000000000000" pitchFamily="2" charset="0"/>
              </a:rPr>
              <a:t>Artículo 6 de los Lineamientos para la Integraci</a:t>
            </a:r>
            <a:r>
              <a:rPr lang="es-ES" sz="1400" b="1" dirty="0" err="1">
                <a:solidFill>
                  <a:srgbClr val="B68400"/>
                </a:solidFill>
                <a:latin typeface="Montserrat" panose="00000500000000000000" pitchFamily="2" charset="0"/>
              </a:rPr>
              <a:t>ón</a:t>
            </a:r>
            <a:r>
              <a:rPr lang="es-ES" sz="1400" b="1" dirty="0">
                <a:solidFill>
                  <a:srgbClr val="B68400"/>
                </a:solidFill>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400" dirty="0">
              <a:solidFill>
                <a:srgbClr val="B68400"/>
              </a:solidFill>
              <a:latin typeface="Montserrat" panose="00000500000000000000" pitchFamily="2" charset="0"/>
            </a:endParaRPr>
          </a:p>
        </p:txBody>
      </p:sp>
    </p:spTree>
    <p:extLst>
      <p:ext uri="{BB962C8B-B14F-4D97-AF65-F5344CB8AC3E}">
        <p14:creationId xmlns:p14="http://schemas.microsoft.com/office/powerpoint/2010/main" val="101625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7569"/>
            <a:ext cx="10515600" cy="779464"/>
          </a:xfrm>
          <a:noFill/>
        </p:spPr>
        <p:txBody>
          <a:bodyPr/>
          <a:lstStyle/>
          <a:p>
            <a:pPr algn="ctr"/>
            <a:r>
              <a:rPr lang="es-MX" sz="2800" dirty="0"/>
              <a:t>¿PORQUE DEBEMOS INTEGRARLO?</a:t>
            </a:r>
          </a:p>
        </p:txBody>
      </p:sp>
      <p:sp>
        <p:nvSpPr>
          <p:cNvPr id="3" name="2 Marcador de contenido"/>
          <p:cNvSpPr>
            <a:spLocks noGrp="1"/>
          </p:cNvSpPr>
          <p:nvPr>
            <p:ph idx="1"/>
          </p:nvPr>
        </p:nvSpPr>
        <p:spPr>
          <a:xfrm>
            <a:off x="414130" y="1255782"/>
            <a:ext cx="10515600" cy="3770652"/>
          </a:xfrm>
        </p:spPr>
        <p:txBody>
          <a:bodyPr>
            <a:normAutofit/>
          </a:bodyPr>
          <a:lstStyle/>
          <a:p>
            <a:pPr marL="0" indent="0">
              <a:buNone/>
            </a:pPr>
            <a:r>
              <a:rPr lang="es-MX" sz="1800" b="1" dirty="0">
                <a:solidFill>
                  <a:schemeClr val="tx1"/>
                </a:solidFill>
              </a:rPr>
              <a:t>- Ayuda a promover la etica y la integridad publica;</a:t>
            </a:r>
          </a:p>
          <a:p>
            <a:pPr marL="0" indent="0">
              <a:buNone/>
            </a:pPr>
            <a:r>
              <a:rPr lang="es-MX" sz="1800" b="1" dirty="0">
                <a:solidFill>
                  <a:schemeClr val="tx1"/>
                </a:solidFill>
              </a:rPr>
              <a:t>- Mejora continua del clima y cultura organizacional;</a:t>
            </a:r>
          </a:p>
          <a:p>
            <a:pPr>
              <a:buFontTx/>
              <a:buChar char="-"/>
            </a:pPr>
            <a:r>
              <a:rPr lang="es-MX" sz="1800" b="1" dirty="0">
                <a:solidFill>
                  <a:schemeClr val="tx1"/>
                </a:solidFill>
              </a:rPr>
              <a:t>Dar tratamiento a los señalamientos por desviaciones al </a:t>
            </a:r>
            <a:r>
              <a:rPr lang="es-ES" sz="1800" b="1" dirty="0">
                <a:solidFill>
                  <a:schemeClr val="tx1"/>
                </a:solidFill>
              </a:rPr>
              <a:t>Código de Ética, de Conducta y Reglas de Integridad y demás lineamientos y protocolos; </a:t>
            </a:r>
          </a:p>
          <a:p>
            <a:pPr>
              <a:buFontTx/>
              <a:buChar char="-"/>
            </a:pPr>
            <a:r>
              <a:rPr lang="es-ES" sz="1800" b="1" dirty="0">
                <a:solidFill>
                  <a:schemeClr val="tx1"/>
                </a:solidFill>
              </a:rPr>
              <a:t>Resolver respecto a las consultas por posibles conflictos de interés</a:t>
            </a:r>
          </a:p>
          <a:p>
            <a:pPr>
              <a:buFontTx/>
              <a:buChar char="-"/>
            </a:pPr>
            <a:r>
              <a:rPr lang="es-ES" sz="1800" b="1" dirty="0">
                <a:solidFill>
                  <a:schemeClr val="tx1"/>
                </a:solidFill>
              </a:rPr>
              <a:t>Impulsar la integridad de los servidores públicos</a:t>
            </a:r>
          </a:p>
          <a:p>
            <a:pPr>
              <a:buFontTx/>
              <a:buChar char="-"/>
            </a:pPr>
            <a:r>
              <a:rPr lang="es-ES" sz="1800" b="1" dirty="0">
                <a:solidFill>
                  <a:schemeClr val="tx1"/>
                </a:solidFill>
              </a:rPr>
              <a:t>Implementar acciones que fortalezcan su comportamiento ético. </a:t>
            </a:r>
            <a:endParaRPr lang="es-MX" sz="1800" b="1" dirty="0">
              <a:solidFill>
                <a:schemeClr val="tx1"/>
              </a:solidFill>
            </a:endParaRPr>
          </a:p>
        </p:txBody>
      </p:sp>
      <p:pic>
        <p:nvPicPr>
          <p:cNvPr id="1026" name="Picture 2" descr="https://www.ichitaip.org/infoweb/images/mnuso/so.png"/>
          <p:cNvPicPr>
            <a:picLocks noChangeAspect="1" noChangeArrowheads="1"/>
          </p:cNvPicPr>
          <p:nvPr/>
        </p:nvPicPr>
        <p:blipFill rotWithShape="1">
          <a:blip r:embed="rId2">
            <a:extLst>
              <a:ext uri="{28A0092B-C50C-407E-A947-70E740481C1C}">
                <a14:useLocalDpi xmlns:a14="http://schemas.microsoft.com/office/drawing/2010/main" val="0"/>
              </a:ext>
            </a:extLst>
          </a:blip>
          <a:srcRect l="6820" t="3481" r="66429" b="71463"/>
          <a:stretch>
            <a:fillRect/>
          </a:stretch>
        </p:blipFill>
        <p:spPr bwMode="auto">
          <a:xfrm>
            <a:off x="9348791" y="2931101"/>
            <a:ext cx="1881785" cy="1750775"/>
          </a:xfrm>
          <a:prstGeom prst="rect">
            <a:avLst/>
          </a:prstGeom>
          <a:noFill/>
          <a:extLst>
            <a:ext uri="{909E8E84-426E-40DD-AFC4-6F175D3DCCD1}">
              <a14:hiddenFill xmlns:a14="http://schemas.microsoft.com/office/drawing/2010/main">
                <a:solidFill>
                  <a:srgbClr val="FFFFFF"/>
                </a:solidFill>
              </a14:hiddenFill>
            </a:ext>
          </a:extLst>
        </p:spPr>
      </p:pic>
      <p:sp>
        <p:nvSpPr>
          <p:cNvPr id="6" name="3 Rectángulo"/>
          <p:cNvSpPr/>
          <p:nvPr/>
        </p:nvSpPr>
        <p:spPr>
          <a:xfrm>
            <a:off x="714976" y="4174045"/>
            <a:ext cx="5381024" cy="1015663"/>
          </a:xfrm>
          <a:prstGeom prst="rect">
            <a:avLst/>
          </a:prstGeom>
        </p:spPr>
        <p:txBody>
          <a:bodyPr wrap="square">
            <a:spAutoFit/>
          </a:bodyPr>
          <a:lstStyle/>
          <a:p>
            <a:pPr algn="just"/>
            <a:r>
              <a:rPr lang="es-MX" sz="1200" b="1" dirty="0">
                <a:solidFill>
                  <a:srgbClr val="B68400"/>
                </a:solidFill>
                <a:latin typeface="Montserrat" panose="00000500000000000000" pitchFamily="2" charset="0"/>
              </a:rPr>
              <a:t>Artículo 6 de los Lineamientos para la Integraci</a:t>
            </a:r>
            <a:r>
              <a:rPr lang="es-ES" sz="1200" b="1" dirty="0" err="1">
                <a:solidFill>
                  <a:srgbClr val="B68400"/>
                </a:solidFill>
                <a:latin typeface="Montserrat" panose="00000500000000000000" pitchFamily="2" charset="0"/>
              </a:rPr>
              <a:t>ón</a:t>
            </a:r>
            <a:r>
              <a:rPr lang="es-ES" sz="1200" b="1" dirty="0">
                <a:solidFill>
                  <a:srgbClr val="B68400"/>
                </a:solidFill>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solidFill>
                <a:srgbClr val="B68400"/>
              </a:solidFill>
              <a:latin typeface="Montserrat" panose="00000500000000000000" pitchFamily="2" charset="0"/>
            </a:endParaRPr>
          </a:p>
        </p:txBody>
      </p:sp>
    </p:spTree>
    <p:extLst>
      <p:ext uri="{BB962C8B-B14F-4D97-AF65-F5344CB8AC3E}">
        <p14:creationId xmlns:p14="http://schemas.microsoft.com/office/powerpoint/2010/main" val="425783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p:nvPr/>
        </p:nvSpPr>
        <p:spPr>
          <a:xfrm>
            <a:off x="495259" y="188762"/>
            <a:ext cx="6336704" cy="49041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solidFill>
                  <a:srgbClr val="9D2449"/>
                </a:solidFill>
                <a:latin typeface="Montserrat" panose="00000500000000000000" pitchFamily="2" charset="0"/>
              </a:rPr>
              <a:t> ELECCIÓN DE LOS MIEMBROS</a:t>
            </a:r>
          </a:p>
        </p:txBody>
      </p:sp>
      <p:sp>
        <p:nvSpPr>
          <p:cNvPr id="8" name="Pergamino vertical 7"/>
          <p:cNvSpPr/>
          <p:nvPr/>
        </p:nvSpPr>
        <p:spPr>
          <a:xfrm>
            <a:off x="496624" y="1421955"/>
            <a:ext cx="1727835" cy="172847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450" dirty="0">
                <a:latin typeface="Montserrat" panose="00000500000000000000" pitchFamily="2" charset="0"/>
              </a:rPr>
              <a:t>Bases para el proceso de nominación y elección   </a:t>
            </a:r>
          </a:p>
        </p:txBody>
      </p:sp>
      <p:sp>
        <p:nvSpPr>
          <p:cNvPr id="9" name="Flecha derecha 8"/>
          <p:cNvSpPr/>
          <p:nvPr/>
        </p:nvSpPr>
        <p:spPr>
          <a:xfrm>
            <a:off x="375121" y="3540230"/>
            <a:ext cx="6754495" cy="1510030"/>
          </a:xfrm>
          <a:prstGeom prst="rightArrow">
            <a:avLst/>
          </a:prstGeom>
          <a:solidFill>
            <a:srgbClr val="B68400"/>
          </a:solidFill>
          <a:ln>
            <a:solidFill>
              <a:srgbClr val="B6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rPr>
              <a:t>PRIMERA ETAPA </a:t>
            </a:r>
          </a:p>
        </p:txBody>
      </p:sp>
      <p:cxnSp>
        <p:nvCxnSpPr>
          <p:cNvPr id="11" name="Conector recto 10"/>
          <p:cNvCxnSpPr/>
          <p:nvPr/>
        </p:nvCxnSpPr>
        <p:spPr>
          <a:xfrm>
            <a:off x="495259" y="1099033"/>
            <a:ext cx="0" cy="2592288"/>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375121" y="800842"/>
            <a:ext cx="1545616" cy="369332"/>
          </a:xfrm>
          <a:prstGeom prst="rect">
            <a:avLst/>
          </a:prstGeom>
        </p:spPr>
        <p:txBody>
          <a:bodyPr wrap="none">
            <a:spAutoFit/>
          </a:bodyPr>
          <a:lstStyle/>
          <a:p>
            <a:r>
              <a:rPr lang="es-MX" dirty="0">
                <a:latin typeface="Montserrat" panose="00000500000000000000" pitchFamily="2" charset="0"/>
              </a:rPr>
              <a:t>Publicación</a:t>
            </a:r>
          </a:p>
        </p:txBody>
      </p:sp>
      <p:cxnSp>
        <p:nvCxnSpPr>
          <p:cNvPr id="16" name="Conector recto 15"/>
          <p:cNvCxnSpPr/>
          <p:nvPr/>
        </p:nvCxnSpPr>
        <p:spPr>
          <a:xfrm flipV="1">
            <a:off x="2238195" y="1459073"/>
            <a:ext cx="0" cy="2232248"/>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2224459" y="1459073"/>
            <a:ext cx="1647985" cy="2308324"/>
          </a:xfrm>
          <a:prstGeom prst="rect">
            <a:avLst/>
          </a:prstGeom>
        </p:spPr>
        <p:txBody>
          <a:bodyPr wrap="square">
            <a:spAutoFit/>
          </a:bodyPr>
          <a:lstStyle/>
          <a:p>
            <a:pPr algn="just"/>
            <a:r>
              <a:rPr lang="es-MX" sz="1200" dirty="0">
                <a:latin typeface="Montserrat" panose="00000500000000000000" pitchFamily="2" charset="0"/>
              </a:rPr>
              <a:t>Nominación y elección, el personal de la dependencia o entidad elegirá por cada nivel jerárquico a las personas que satisfagan las condiciones y requisitos de legibilidad</a:t>
            </a:r>
          </a:p>
        </p:txBody>
      </p:sp>
      <p:cxnSp>
        <p:nvCxnSpPr>
          <p:cNvPr id="19" name="Conector recto 18"/>
          <p:cNvCxnSpPr/>
          <p:nvPr/>
        </p:nvCxnSpPr>
        <p:spPr>
          <a:xfrm flipH="1">
            <a:off x="4110404" y="1670945"/>
            <a:ext cx="26613" cy="1940719"/>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4137017" y="1532088"/>
            <a:ext cx="2088232" cy="1938992"/>
          </a:xfrm>
          <a:prstGeom prst="rect">
            <a:avLst/>
          </a:prstGeom>
        </p:spPr>
        <p:txBody>
          <a:bodyPr wrap="square">
            <a:spAutoFit/>
          </a:bodyPr>
          <a:lstStyle/>
          <a:p>
            <a:pPr algn="just"/>
            <a:r>
              <a:rPr lang="es-MX" sz="1200" dirty="0">
                <a:latin typeface="Montserrat" panose="00000500000000000000" pitchFamily="2" charset="0"/>
              </a:rPr>
              <a:t>Una vez cerrada la etapa de nominación, se convocará al personal para que emita su voto en favor de algún servidor público de cada nivel jerárquico que hayan obtenido mayor número de nominaciones.  </a:t>
            </a:r>
          </a:p>
        </p:txBody>
      </p:sp>
      <p:sp>
        <p:nvSpPr>
          <p:cNvPr id="13" name="3 Rectángulo"/>
          <p:cNvSpPr/>
          <p:nvPr/>
        </p:nvSpPr>
        <p:spPr>
          <a:xfrm>
            <a:off x="7693357" y="1746502"/>
            <a:ext cx="4209527" cy="1200329"/>
          </a:xfrm>
          <a:prstGeom prst="rect">
            <a:avLst/>
          </a:prstGeom>
        </p:spPr>
        <p:txBody>
          <a:bodyPr wrap="square">
            <a:spAutoFit/>
          </a:bodyPr>
          <a:lstStyle/>
          <a:p>
            <a:pPr algn="just"/>
            <a:r>
              <a:rPr lang="es-MX" sz="1200" b="1" dirty="0">
                <a:solidFill>
                  <a:srgbClr val="B68400"/>
                </a:solidFill>
                <a:latin typeface="Montserrat" panose="00000500000000000000" pitchFamily="2" charset="0"/>
              </a:rPr>
              <a:t>Artículo 11  de los Lineamientos para la Integraci</a:t>
            </a:r>
            <a:r>
              <a:rPr lang="es-ES" sz="1200" b="1" dirty="0" err="1">
                <a:solidFill>
                  <a:srgbClr val="B68400"/>
                </a:solidFill>
                <a:latin typeface="Montserrat" panose="00000500000000000000" pitchFamily="2" charset="0"/>
              </a:rPr>
              <a:t>ón</a:t>
            </a:r>
            <a:r>
              <a:rPr lang="es-ES" sz="1200" b="1" dirty="0">
                <a:solidFill>
                  <a:srgbClr val="B68400"/>
                </a:solidFill>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solidFill>
                <a:srgbClr val="B68400"/>
              </a:solidFill>
              <a:latin typeface="Montserrat" panose="00000500000000000000" pitchFamily="2" charset="0"/>
            </a:endParaRPr>
          </a:p>
        </p:txBody>
      </p:sp>
    </p:spTree>
    <p:extLst>
      <p:ext uri="{BB962C8B-B14F-4D97-AF65-F5344CB8AC3E}">
        <p14:creationId xmlns:p14="http://schemas.microsoft.com/office/powerpoint/2010/main" val="20528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65768"/>
            <a:ext cx="10515600" cy="461758"/>
          </a:xfrm>
          <a:noFill/>
        </p:spPr>
        <p:txBody>
          <a:bodyPr>
            <a:noAutofit/>
          </a:bodyPr>
          <a:lstStyle/>
          <a:p>
            <a:pPr algn="ctr"/>
            <a:r>
              <a:rPr lang="es-MX" sz="2400" dirty="0"/>
              <a:t>COEPCI</a:t>
            </a:r>
          </a:p>
        </p:txBody>
      </p:sp>
      <p:sp>
        <p:nvSpPr>
          <p:cNvPr id="5" name="4 CuadroTexto"/>
          <p:cNvSpPr txBox="1"/>
          <p:nvPr/>
        </p:nvSpPr>
        <p:spPr>
          <a:xfrm>
            <a:off x="361951" y="3382157"/>
            <a:ext cx="6957910" cy="1492716"/>
          </a:xfrm>
          <a:prstGeom prst="rect">
            <a:avLst/>
          </a:prstGeom>
          <a:noFill/>
        </p:spPr>
        <p:txBody>
          <a:bodyPr wrap="square" rtlCol="0">
            <a:spAutoFit/>
          </a:bodyPr>
          <a:lstStyle/>
          <a:p>
            <a:pPr marL="285750" indent="-285750" algn="just">
              <a:buFont typeface="Wingdings" panose="05000000000000000000" pitchFamily="2" charset="2"/>
              <a:buChar char="§"/>
            </a:pPr>
            <a:r>
              <a:rPr lang="es-MX" sz="1300" b="1" dirty="0">
                <a:solidFill>
                  <a:srgbClr val="B68400"/>
                </a:solidFill>
                <a:latin typeface="Montserrat" panose="00000500000000000000" pitchFamily="2" charset="0"/>
              </a:rPr>
              <a:t>Los titulares de las Dependencias y Entidades no pueden formar parte.</a:t>
            </a:r>
          </a:p>
          <a:p>
            <a:pPr marL="285750" indent="-285750" algn="just">
              <a:buFont typeface="Wingdings" panose="05000000000000000000" pitchFamily="2" charset="2"/>
              <a:buChar char="§"/>
            </a:pPr>
            <a:r>
              <a:rPr lang="es-MX" sz="1300" b="1" dirty="0">
                <a:solidFill>
                  <a:srgbClr val="B68400"/>
                </a:solidFill>
                <a:latin typeface="Montserrat" panose="00000500000000000000" pitchFamily="2" charset="0"/>
              </a:rPr>
              <a:t>Los miembros electos no podrán ser designados de manera directa, sino a través de un procedimiento de elección.</a:t>
            </a:r>
          </a:p>
          <a:p>
            <a:pPr marL="285750" indent="-285750">
              <a:buFont typeface="Wingdings" panose="05000000000000000000" pitchFamily="2" charset="2"/>
              <a:buChar char="§"/>
            </a:pPr>
            <a:r>
              <a:rPr lang="es-MX" sz="1300" b="1" dirty="0">
                <a:solidFill>
                  <a:srgbClr val="B68400"/>
                </a:solidFill>
                <a:latin typeface="Montserrat" panose="00000500000000000000" pitchFamily="2" charset="0"/>
              </a:rPr>
              <a:t>La Unidad, autorizará la conformación del COEPCI de manera distinta a lo establecida en los Lineamientos para la Integración</a:t>
            </a:r>
            <a:r>
              <a:rPr lang="es-ES" sz="1300" b="1" dirty="0" err="1">
                <a:solidFill>
                  <a:srgbClr val="B68400"/>
                </a:solidFill>
                <a:latin typeface="Montserrat" panose="00000500000000000000" pitchFamily="2" charset="0"/>
              </a:rPr>
              <a:t>ón</a:t>
            </a:r>
            <a:r>
              <a:rPr lang="es-ES" sz="1300" b="1" dirty="0">
                <a:solidFill>
                  <a:srgbClr val="B68400"/>
                </a:solidFill>
                <a:latin typeface="Montserrat" panose="00000500000000000000" pitchFamily="2" charset="0"/>
              </a:rPr>
              <a:t> y Funcionamiento </a:t>
            </a:r>
            <a:endParaRPr lang="es-MX" sz="1300" b="1" dirty="0">
              <a:solidFill>
                <a:srgbClr val="B68400"/>
              </a:solidFill>
              <a:latin typeface="Montserrat" panose="00000500000000000000" pitchFamily="2" charset="0"/>
            </a:endParaRPr>
          </a:p>
          <a:p>
            <a:pPr marL="285750" indent="-285750">
              <a:buFont typeface="Wingdings" panose="05000000000000000000" pitchFamily="2" charset="2"/>
              <a:buChar char="§"/>
            </a:pPr>
            <a:r>
              <a:rPr lang="es-MX" sz="1300" b="1" dirty="0">
                <a:solidFill>
                  <a:srgbClr val="B68400"/>
                </a:solidFill>
                <a:latin typeface="Montserrat" panose="00000500000000000000" pitchFamily="2" charset="0"/>
              </a:rPr>
              <a:t>La etapa de Nominación como de Elección tendrán en conjunto una duración de 15 días hábiles.</a:t>
            </a:r>
          </a:p>
        </p:txBody>
      </p:sp>
      <p:pic>
        <p:nvPicPr>
          <p:cNvPr id="3086" name="Picture 14" descr="Resultado de imagen para adverten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2631" y="2184103"/>
            <a:ext cx="887660" cy="789335"/>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8285439" y="4191873"/>
            <a:ext cx="1045453" cy="261610"/>
          </a:xfrm>
          <a:prstGeom prst="rect">
            <a:avLst/>
          </a:prstGeom>
          <a:noFill/>
        </p:spPr>
        <p:txBody>
          <a:bodyPr wrap="square" rtlCol="0">
            <a:spAutoFit/>
          </a:bodyPr>
          <a:lstStyle/>
          <a:p>
            <a:endParaRPr lang="es-MX" sz="1100" dirty="0"/>
          </a:p>
        </p:txBody>
      </p:sp>
      <p:grpSp>
        <p:nvGrpSpPr>
          <p:cNvPr id="3" name="Grupo 2">
            <a:extLst>
              <a:ext uri="{FF2B5EF4-FFF2-40B4-BE49-F238E27FC236}">
                <a16:creationId xmlns:a16="http://schemas.microsoft.com/office/drawing/2014/main" id="{2F5BBA28-C5EC-007A-2B2A-D957D91B87E7}"/>
              </a:ext>
            </a:extLst>
          </p:cNvPr>
          <p:cNvGrpSpPr/>
          <p:nvPr/>
        </p:nvGrpSpPr>
        <p:grpSpPr>
          <a:xfrm>
            <a:off x="2971058" y="873631"/>
            <a:ext cx="6037023" cy="2141026"/>
            <a:chOff x="1547664" y="1628800"/>
            <a:chExt cx="6037023" cy="2141026"/>
          </a:xfrm>
        </p:grpSpPr>
        <p:pic>
          <p:nvPicPr>
            <p:cNvPr id="19" name="Imagen 18"/>
            <p:cNvPicPr>
              <a:picLocks noChangeAspect="1"/>
            </p:cNvPicPr>
            <p:nvPr/>
          </p:nvPicPr>
          <p:blipFill rotWithShape="1">
            <a:blip r:embed="rId3">
              <a:extLst>
                <a:ext uri="{28A0092B-C50C-407E-A947-70E740481C1C}">
                  <a14:useLocalDpi xmlns:a14="http://schemas.microsoft.com/office/drawing/2010/main" val="0"/>
                </a:ext>
              </a:extLst>
            </a:blip>
            <a:srcRect l="13891" t="72713" r="74011" b="8731"/>
            <a:stretch>
              <a:fillRect/>
            </a:stretch>
          </p:blipFill>
          <p:spPr>
            <a:xfrm>
              <a:off x="1547664" y="1628800"/>
              <a:ext cx="829669" cy="1224136"/>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75279" t="73401" r="11151" b="8976"/>
            <a:stretch>
              <a:fillRect/>
            </a:stretch>
          </p:blipFill>
          <p:spPr>
            <a:xfrm>
              <a:off x="2314180" y="1628800"/>
              <a:ext cx="930660" cy="1208581"/>
            </a:xfrm>
            <a:prstGeom prst="rect">
              <a:avLst/>
            </a:prstGeom>
          </p:spPr>
        </p:pic>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l="74150" t="51319" r="12201" b="31041"/>
            <a:stretch>
              <a:fillRect/>
            </a:stretch>
          </p:blipFill>
          <p:spPr>
            <a:xfrm>
              <a:off x="3240147" y="1641310"/>
              <a:ext cx="936104" cy="1209747"/>
            </a:xfrm>
            <a:prstGeom prst="rect">
              <a:avLst/>
            </a:prstGeom>
          </p:spPr>
        </p:pic>
        <p:pic>
          <p:nvPicPr>
            <p:cNvPr id="14" name="Imagen 13"/>
            <p:cNvPicPr>
              <a:picLocks noChangeAspect="1"/>
            </p:cNvPicPr>
            <p:nvPr/>
          </p:nvPicPr>
          <p:blipFill rotWithShape="1">
            <a:blip r:embed="rId3">
              <a:extLst>
                <a:ext uri="{28A0092B-C50C-407E-A947-70E740481C1C}">
                  <a14:useLocalDpi xmlns:a14="http://schemas.microsoft.com/office/drawing/2010/main" val="0"/>
                </a:ext>
              </a:extLst>
            </a:blip>
            <a:srcRect l="72853" t="7312" r="10347" b="75617"/>
            <a:stretch>
              <a:fillRect/>
            </a:stretch>
          </p:blipFill>
          <p:spPr>
            <a:xfrm>
              <a:off x="4901775" y="1641310"/>
              <a:ext cx="1152128" cy="1208581"/>
            </a:xfrm>
            <a:prstGeom prst="rect">
              <a:avLst/>
            </a:prstGeom>
          </p:spPr>
        </p:pic>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54467" t="6951" r="31752" b="75379"/>
            <a:stretch>
              <a:fillRect/>
            </a:stretch>
          </p:blipFill>
          <p:spPr>
            <a:xfrm>
              <a:off x="4161811" y="1641310"/>
              <a:ext cx="945100" cy="1211811"/>
            </a:xfrm>
            <a:prstGeom prst="rect">
              <a:avLst/>
            </a:prstGeom>
          </p:spPr>
        </p:pic>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l="34945" t="28135" r="52564" b="53150"/>
            <a:stretch>
              <a:fillRect/>
            </a:stretch>
          </p:blipFill>
          <p:spPr>
            <a:xfrm>
              <a:off x="5873427" y="1641310"/>
              <a:ext cx="856640" cy="1208581"/>
            </a:xfrm>
            <a:prstGeom prst="rect">
              <a:avLst/>
            </a:prstGeom>
          </p:spPr>
        </p:pic>
        <p:pic>
          <p:nvPicPr>
            <p:cNvPr id="16" name="Imagen 15"/>
            <p:cNvPicPr>
              <a:picLocks noChangeAspect="1"/>
            </p:cNvPicPr>
            <p:nvPr/>
          </p:nvPicPr>
          <p:blipFill rotWithShape="1">
            <a:blip r:embed="rId3">
              <a:extLst>
                <a:ext uri="{28A0092B-C50C-407E-A947-70E740481C1C}">
                  <a14:useLocalDpi xmlns:a14="http://schemas.microsoft.com/office/drawing/2010/main" val="0"/>
                </a:ext>
              </a:extLst>
            </a:blip>
            <a:srcRect l="13608" t="28763" r="74150" b="53500"/>
            <a:stretch>
              <a:fillRect/>
            </a:stretch>
          </p:blipFill>
          <p:spPr>
            <a:xfrm>
              <a:off x="6690546" y="1641310"/>
              <a:ext cx="839515" cy="1215846"/>
            </a:xfrm>
            <a:prstGeom prst="rect">
              <a:avLst/>
            </a:prstGeom>
          </p:spPr>
        </p:pic>
        <p:sp>
          <p:nvSpPr>
            <p:cNvPr id="20" name="Rectángulo redondeado 19"/>
            <p:cNvSpPr/>
            <p:nvPr/>
          </p:nvSpPr>
          <p:spPr>
            <a:xfrm>
              <a:off x="2250700" y="2939272"/>
              <a:ext cx="1457499" cy="83055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_tradnl" sz="1400" dirty="0">
                  <a:latin typeface="Montserrat" panose="00000500000000000000" pitchFamily="2" charset="0"/>
                </a:rPr>
                <a:t>2 Directivos o su equivalente</a:t>
              </a:r>
            </a:p>
          </p:txBody>
        </p:sp>
        <p:sp>
          <p:nvSpPr>
            <p:cNvPr id="34" name="Rectángulo redondeado 33"/>
            <p:cNvSpPr/>
            <p:nvPr/>
          </p:nvSpPr>
          <p:spPr>
            <a:xfrm>
              <a:off x="4131801" y="2909574"/>
              <a:ext cx="1512168" cy="830554"/>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600" dirty="0">
                  <a:latin typeface="Montserrat" panose="00000500000000000000" pitchFamily="2" charset="0"/>
                </a:rPr>
                <a:t>2 Jefes de Dpto.</a:t>
              </a:r>
            </a:p>
          </p:txBody>
        </p:sp>
        <p:sp>
          <p:nvSpPr>
            <p:cNvPr id="36" name="Rectángulo redondeado 35"/>
            <p:cNvSpPr/>
            <p:nvPr/>
          </p:nvSpPr>
          <p:spPr>
            <a:xfrm>
              <a:off x="6148817" y="2911388"/>
              <a:ext cx="1435870" cy="8305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_tradnl" sz="1600" dirty="0">
                  <a:latin typeface="Montserrat" panose="00000500000000000000" pitchFamily="2" charset="0"/>
                </a:rPr>
                <a:t>3 Personal operativo</a:t>
              </a:r>
            </a:p>
          </p:txBody>
        </p:sp>
        <p:pic>
          <p:nvPicPr>
            <p:cNvPr id="1028" name="Picture 4" descr="igno más icono gratuito"/>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68145" y="3218557"/>
              <a:ext cx="341542" cy="2826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gno más icono gratuito"/>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78618" y="3183533"/>
              <a:ext cx="341542" cy="282636"/>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3 Rectángulo"/>
          <p:cNvSpPr/>
          <p:nvPr/>
        </p:nvSpPr>
        <p:spPr>
          <a:xfrm rot="16200000">
            <a:off x="8855818" y="2348448"/>
            <a:ext cx="5381024" cy="1015663"/>
          </a:xfrm>
          <a:prstGeom prst="rect">
            <a:avLst/>
          </a:prstGeom>
        </p:spPr>
        <p:txBody>
          <a:bodyPr wrap="square">
            <a:spAutoFit/>
          </a:bodyPr>
          <a:lstStyle/>
          <a:p>
            <a:pPr algn="just"/>
            <a:r>
              <a:rPr lang="es-MX" sz="1200" b="1" dirty="0">
                <a:latin typeface="Montserrat" panose="00000500000000000000" pitchFamily="2" charset="0"/>
              </a:rPr>
              <a:t>Artículo 8  de los Lineamientos para la Integraci</a:t>
            </a:r>
            <a:r>
              <a:rPr lang="es-ES" sz="1200" b="1" dirty="0" err="1">
                <a:latin typeface="Montserrat" panose="00000500000000000000" pitchFamily="2" charset="0"/>
              </a:rPr>
              <a:t>ón</a:t>
            </a:r>
            <a:r>
              <a:rPr lang="es-ES" sz="12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200" dirty="0">
              <a:latin typeface="Montserrat" panose="00000500000000000000" pitchFamily="2" charset="0"/>
            </a:endParaRPr>
          </a:p>
        </p:txBody>
      </p:sp>
    </p:spTree>
    <p:extLst>
      <p:ext uri="{BB962C8B-B14F-4D97-AF65-F5344CB8AC3E}">
        <p14:creationId xmlns:p14="http://schemas.microsoft.com/office/powerpoint/2010/main" val="163522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p:nvPr/>
        </p:nvSpPr>
        <p:spPr>
          <a:xfrm>
            <a:off x="3474441" y="258025"/>
            <a:ext cx="5001976" cy="41833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 </a:t>
            </a:r>
            <a:r>
              <a:rPr lang="es-MX" sz="2000" b="1" dirty="0">
                <a:solidFill>
                  <a:srgbClr val="9D2449"/>
                </a:solidFill>
                <a:latin typeface="Montserrat" panose="00000500000000000000" pitchFamily="2" charset="0"/>
              </a:rPr>
              <a:t>ELECCIÓN DE LOS MIEMBROS</a:t>
            </a:r>
          </a:p>
        </p:txBody>
      </p:sp>
      <p:sp>
        <p:nvSpPr>
          <p:cNvPr id="5" name="1 Título"/>
          <p:cNvSpPr txBox="1"/>
          <p:nvPr/>
        </p:nvSpPr>
        <p:spPr>
          <a:xfrm>
            <a:off x="4677681" y="718221"/>
            <a:ext cx="2667346" cy="41833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rgbClr val="9D2449"/>
                </a:solidFill>
                <a:latin typeface="Montserrat" panose="00000500000000000000" pitchFamily="2" charset="0"/>
              </a:rPr>
              <a:t> SEGUNDA ETAPA</a:t>
            </a:r>
          </a:p>
        </p:txBody>
      </p:sp>
      <p:sp>
        <p:nvSpPr>
          <p:cNvPr id="9" name="Flecha derecha 8"/>
          <p:cNvSpPr/>
          <p:nvPr/>
        </p:nvSpPr>
        <p:spPr>
          <a:xfrm>
            <a:off x="2729949" y="3277959"/>
            <a:ext cx="6856918" cy="1510030"/>
          </a:xfrm>
          <a:prstGeom prst="rightArrow">
            <a:avLst/>
          </a:prstGeom>
          <a:solidFill>
            <a:srgbClr val="B68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Montserrat" panose="00000500000000000000" pitchFamily="2" charset="0"/>
              </a:rPr>
              <a:t>SEGUNDA</a:t>
            </a:r>
            <a:r>
              <a:rPr lang="es-MX" dirty="0"/>
              <a:t> ETAPA </a:t>
            </a:r>
          </a:p>
        </p:txBody>
      </p:sp>
      <p:sp>
        <p:nvSpPr>
          <p:cNvPr id="8" name="Cuadro de texto 7"/>
          <p:cNvSpPr txBox="1"/>
          <p:nvPr/>
        </p:nvSpPr>
        <p:spPr>
          <a:xfrm>
            <a:off x="2832371" y="1361214"/>
            <a:ext cx="2078296" cy="2092881"/>
          </a:xfrm>
          <a:prstGeom prst="rect">
            <a:avLst/>
          </a:prstGeom>
          <a:noFill/>
        </p:spPr>
        <p:txBody>
          <a:bodyPr wrap="square" rtlCol="0">
            <a:spAutoFit/>
          </a:bodyPr>
          <a:lstStyle/>
          <a:p>
            <a:pPr algn="just"/>
            <a:r>
              <a:rPr lang="es-MX" altLang="en-US" sz="1300" dirty="0">
                <a:latin typeface="Montserrat" panose="00000500000000000000" pitchFamily="2" charset="0"/>
              </a:rPr>
              <a:t>EL OIC convocará a la Primera Sesión extraordinaria, para elegir dentro de los miembros del comite al Presidente del COEPCI, mediante el proceso democretico que estime el OIC</a:t>
            </a:r>
          </a:p>
        </p:txBody>
      </p:sp>
      <p:cxnSp>
        <p:nvCxnSpPr>
          <p:cNvPr id="11" name="Conector recto 10"/>
          <p:cNvCxnSpPr>
            <a:stCxn id="12" idx="3"/>
          </p:cNvCxnSpPr>
          <p:nvPr/>
        </p:nvCxnSpPr>
        <p:spPr>
          <a:xfrm>
            <a:off x="2722512" y="1014349"/>
            <a:ext cx="46499" cy="2657262"/>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5070737" y="1047134"/>
            <a:ext cx="0" cy="2592288"/>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12" name="Pentágono 11"/>
          <p:cNvSpPr/>
          <p:nvPr/>
        </p:nvSpPr>
        <p:spPr>
          <a:xfrm>
            <a:off x="1426195" y="668274"/>
            <a:ext cx="1296317" cy="692150"/>
          </a:xfrm>
          <a:prstGeom prst="homePlate">
            <a:avLst/>
          </a:prstGeom>
          <a:solidFill>
            <a:srgbClr val="B68400"/>
          </a:solidFill>
          <a:ln>
            <a:solidFill>
              <a:srgbClr val="B68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ltLang="en-US" sz="1200" dirty="0">
                <a:latin typeface="Montserrat" panose="00000500000000000000" pitchFamily="2" charset="0"/>
              </a:rPr>
              <a:t>Concluida la primera etapa</a:t>
            </a:r>
          </a:p>
        </p:txBody>
      </p:sp>
      <p:sp>
        <p:nvSpPr>
          <p:cNvPr id="2" name="CuadroTexto 1"/>
          <p:cNvSpPr txBox="1"/>
          <p:nvPr/>
        </p:nvSpPr>
        <p:spPr>
          <a:xfrm>
            <a:off x="5093592" y="1178621"/>
            <a:ext cx="2526411" cy="2292935"/>
          </a:xfrm>
          <a:prstGeom prst="rect">
            <a:avLst/>
          </a:prstGeom>
          <a:noFill/>
        </p:spPr>
        <p:txBody>
          <a:bodyPr wrap="square" rtlCol="0">
            <a:spAutoFit/>
          </a:bodyPr>
          <a:lstStyle/>
          <a:p>
            <a:pPr algn="just"/>
            <a:r>
              <a:rPr lang="es-ES_tradnl" altLang="en-US" sz="1300" dirty="0">
                <a:latin typeface="Montserrat" panose="00000500000000000000" pitchFamily="2" charset="0"/>
              </a:rPr>
              <a:t>Elección</a:t>
            </a:r>
            <a:r>
              <a:rPr lang="es-ES" altLang="en-US" sz="1300" dirty="0">
                <a:latin typeface="Montserrat" panose="00000500000000000000" pitchFamily="2" charset="0"/>
              </a:rPr>
              <a:t> del presidente. </a:t>
            </a:r>
          </a:p>
          <a:p>
            <a:pPr algn="just"/>
            <a:r>
              <a:rPr lang="es-ES" altLang="en-US" sz="1300" dirty="0">
                <a:latin typeface="Montserrat" panose="00000500000000000000" pitchFamily="2" charset="0"/>
              </a:rPr>
              <a:t>Por ningún motivo la Presidencia podrá estar a cargo de la dirección administrativa o equivalente.</a:t>
            </a:r>
            <a:endParaRPr lang="es-MX" altLang="en-US" sz="1300" dirty="0">
              <a:latin typeface="Montserrat" panose="00000500000000000000" pitchFamily="2" charset="0"/>
            </a:endParaRPr>
          </a:p>
          <a:p>
            <a:pPr algn="just"/>
            <a:r>
              <a:rPr lang="es-ES_tradnl" sz="1300" dirty="0">
                <a:latin typeface="Montserrat" panose="00000500000000000000" pitchFamily="2" charset="0"/>
              </a:rPr>
              <a:t>Electo el Presidente proceder</a:t>
            </a:r>
            <a:r>
              <a:rPr lang="es-ES" sz="1300" dirty="0">
                <a:latin typeface="Montserrat" panose="00000500000000000000" pitchFamily="2" charset="0"/>
              </a:rPr>
              <a:t>á a designar al Secretario ejecutivo del COEPCI</a:t>
            </a:r>
            <a:endParaRPr lang="es-ES_tradnl" sz="1300" dirty="0">
              <a:latin typeface="Montserrat" panose="00000500000000000000" pitchFamily="2" charset="0"/>
            </a:endParaRPr>
          </a:p>
        </p:txBody>
      </p:sp>
      <p:cxnSp>
        <p:nvCxnSpPr>
          <p:cNvPr id="13" name="Conector recto 12"/>
          <p:cNvCxnSpPr/>
          <p:nvPr/>
        </p:nvCxnSpPr>
        <p:spPr>
          <a:xfrm>
            <a:off x="7936423" y="1054243"/>
            <a:ext cx="0" cy="2592288"/>
          </a:xfrm>
          <a:prstGeom prst="line">
            <a:avLst/>
          </a:prstGeom>
          <a:ln w="28575">
            <a:solidFill>
              <a:srgbClr val="B68400"/>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7959280" y="1180465"/>
            <a:ext cx="2584546" cy="2292935"/>
          </a:xfrm>
          <a:prstGeom prst="rect">
            <a:avLst/>
          </a:prstGeom>
          <a:noFill/>
        </p:spPr>
        <p:txBody>
          <a:bodyPr wrap="square" rtlCol="0">
            <a:spAutoFit/>
          </a:bodyPr>
          <a:lstStyle/>
          <a:p>
            <a:pPr algn="just"/>
            <a:r>
              <a:rPr lang="es-ES_tradnl" sz="1300" dirty="0">
                <a:latin typeface="Montserrat" panose="00000500000000000000" pitchFamily="2" charset="0"/>
              </a:rPr>
              <a:t>Una vez concluida ambas etapas, la Secretaria Ejecutiva  revisar</a:t>
            </a:r>
            <a:r>
              <a:rPr lang="es-ES" sz="1300" dirty="0">
                <a:latin typeface="Montserrat" panose="00000500000000000000" pitchFamily="2" charset="0"/>
              </a:rPr>
              <a:t>á e integrará los resultados, mismos que deberá presentar al COEPCI, para su conocimiento, aprobación y posterior difusión, antes de la Primera Sesión Ordinaria.</a:t>
            </a:r>
            <a:endParaRPr lang="es-ES_tradnl" sz="1300" dirty="0">
              <a:latin typeface="Montserrat" panose="00000500000000000000" pitchFamily="2" charset="0"/>
            </a:endParaRPr>
          </a:p>
        </p:txBody>
      </p:sp>
      <p:sp>
        <p:nvSpPr>
          <p:cNvPr id="14" name="3 Rectángulo"/>
          <p:cNvSpPr/>
          <p:nvPr/>
        </p:nvSpPr>
        <p:spPr>
          <a:xfrm>
            <a:off x="315223" y="4787989"/>
            <a:ext cx="4829451" cy="938719"/>
          </a:xfrm>
          <a:prstGeom prst="rect">
            <a:avLst/>
          </a:prstGeom>
        </p:spPr>
        <p:txBody>
          <a:bodyPr wrap="square">
            <a:spAutoFit/>
          </a:bodyPr>
          <a:lstStyle/>
          <a:p>
            <a:pPr algn="just"/>
            <a:r>
              <a:rPr lang="es-MX" sz="1100" b="1" dirty="0">
                <a:latin typeface="Montserrat" panose="00000500000000000000" pitchFamily="2" charset="0"/>
              </a:rPr>
              <a:t>Artículo 11  de los Lineamientos para la Integración</a:t>
            </a:r>
            <a:r>
              <a:rPr lang="es-ES" sz="11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100" dirty="0">
              <a:latin typeface="Montserrat" panose="00000500000000000000" pitchFamily="2" charset="0"/>
            </a:endParaRPr>
          </a:p>
        </p:txBody>
      </p:sp>
    </p:spTree>
    <p:extLst>
      <p:ext uri="{BB962C8B-B14F-4D97-AF65-F5344CB8AC3E}">
        <p14:creationId xmlns:p14="http://schemas.microsoft.com/office/powerpoint/2010/main" val="274845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p:nvPr/>
        </p:nvSpPr>
        <p:spPr>
          <a:xfrm>
            <a:off x="3586930" y="296825"/>
            <a:ext cx="5850944" cy="42847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dirty="0">
                <a:solidFill>
                  <a:srgbClr val="9D2449"/>
                </a:solidFill>
                <a:latin typeface="Montserrat" panose="00000500000000000000" pitchFamily="2" charset="0"/>
              </a:rPr>
              <a:t>Primera sesión COEPCI</a:t>
            </a:r>
          </a:p>
        </p:txBody>
      </p:sp>
      <p:pic>
        <p:nvPicPr>
          <p:cNvPr id="18" name="Picture 2" descr="Strategies to adopt when choosing avatars in Gamification - GamFed"/>
          <p:cNvPicPr>
            <a:picLocks noChangeAspect="1" noChangeArrowheads="1"/>
          </p:cNvPicPr>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14651" t="7288" r="75143" b="75957"/>
          <a:stretch>
            <a:fillRect/>
          </a:stretch>
        </p:blipFill>
        <p:spPr bwMode="auto">
          <a:xfrm>
            <a:off x="6963100" y="1699639"/>
            <a:ext cx="731031" cy="1200119"/>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redondeado 19"/>
          <p:cNvSpPr/>
          <p:nvPr/>
        </p:nvSpPr>
        <p:spPr>
          <a:xfrm>
            <a:off x="6816282" y="3203542"/>
            <a:ext cx="1187540" cy="5128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100" b="1" dirty="0">
                <a:latin typeface="Montserrat" panose="00000500000000000000" pitchFamily="2" charset="0"/>
              </a:rPr>
              <a:t>Secretario Ejecutivo</a:t>
            </a:r>
          </a:p>
        </p:txBody>
      </p:sp>
      <p:grpSp>
        <p:nvGrpSpPr>
          <p:cNvPr id="14" name="Grupo 13">
            <a:extLst>
              <a:ext uri="{FF2B5EF4-FFF2-40B4-BE49-F238E27FC236}">
                <a16:creationId xmlns:a16="http://schemas.microsoft.com/office/drawing/2014/main" id="{EA814AEF-2EED-C993-1C88-F0FF015A55BA}"/>
              </a:ext>
            </a:extLst>
          </p:cNvPr>
          <p:cNvGrpSpPr/>
          <p:nvPr/>
        </p:nvGrpSpPr>
        <p:grpSpPr>
          <a:xfrm>
            <a:off x="874030" y="1132799"/>
            <a:ext cx="4608512" cy="4464496"/>
            <a:chOff x="827584" y="1700808"/>
            <a:chExt cx="4608512" cy="4464496"/>
          </a:xfrm>
          <a:solidFill>
            <a:srgbClr val="FFF0C9"/>
          </a:solidFill>
        </p:grpSpPr>
        <p:sp>
          <p:nvSpPr>
            <p:cNvPr id="2" name="Elipse 1"/>
            <p:cNvSpPr/>
            <p:nvPr/>
          </p:nvSpPr>
          <p:spPr>
            <a:xfrm>
              <a:off x="827584" y="1700808"/>
              <a:ext cx="4608512" cy="44644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60CFD0"/>
                </a:solidFill>
              </a:endParaRPr>
            </a:p>
          </p:txBody>
        </p:sp>
        <p:pic>
          <p:nvPicPr>
            <p:cNvPr id="6" name="Imagen 5"/>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13891" t="72713" r="74011" b="8731"/>
            <a:stretch>
              <a:fillRect/>
            </a:stretch>
          </p:blipFill>
          <p:spPr>
            <a:xfrm>
              <a:off x="2298890" y="4268058"/>
              <a:ext cx="825045" cy="1177166"/>
            </a:xfrm>
            <a:prstGeom prst="rect">
              <a:avLst/>
            </a:prstGeom>
            <a:grpFill/>
            <a:ln>
              <a:noFill/>
            </a:ln>
          </p:spPr>
        </p:pic>
        <p:pic>
          <p:nvPicPr>
            <p:cNvPr id="7" name="Imagen 6"/>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75279" t="73401" r="11151" b="8976"/>
            <a:stretch>
              <a:fillRect/>
            </a:stretch>
          </p:blipFill>
          <p:spPr>
            <a:xfrm>
              <a:off x="1485999" y="2492896"/>
              <a:ext cx="852082" cy="872516"/>
            </a:xfrm>
            <a:prstGeom prst="rect">
              <a:avLst/>
            </a:prstGeom>
            <a:grpFill/>
            <a:ln>
              <a:noFill/>
            </a:ln>
          </p:spPr>
        </p:pic>
        <p:pic>
          <p:nvPicPr>
            <p:cNvPr id="8" name="Imagen 7"/>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74150" t="51319" r="12201" b="31041"/>
            <a:stretch>
              <a:fillRect/>
            </a:stretch>
          </p:blipFill>
          <p:spPr>
            <a:xfrm>
              <a:off x="1485999" y="3356992"/>
              <a:ext cx="841251" cy="931137"/>
            </a:xfrm>
            <a:prstGeom prst="rect">
              <a:avLst/>
            </a:prstGeom>
            <a:grpFill/>
            <a:ln>
              <a:noFill/>
            </a:ln>
          </p:spPr>
        </p:pic>
        <p:pic>
          <p:nvPicPr>
            <p:cNvPr id="9" name="Imagen 8"/>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72853" t="7312" r="10347" b="75617"/>
            <a:stretch>
              <a:fillRect/>
            </a:stretch>
          </p:blipFill>
          <p:spPr>
            <a:xfrm>
              <a:off x="2271853" y="2299235"/>
              <a:ext cx="852082" cy="959361"/>
            </a:xfrm>
            <a:prstGeom prst="rect">
              <a:avLst/>
            </a:prstGeom>
            <a:grpFill/>
            <a:ln>
              <a:noFill/>
            </a:ln>
          </p:spPr>
        </p:pic>
        <p:pic>
          <p:nvPicPr>
            <p:cNvPr id="10" name="Imagen 9"/>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54467" t="6951" r="31752" b="75379"/>
            <a:stretch>
              <a:fillRect/>
            </a:stretch>
          </p:blipFill>
          <p:spPr>
            <a:xfrm>
              <a:off x="1475656" y="4284411"/>
              <a:ext cx="852081" cy="993136"/>
            </a:xfrm>
            <a:prstGeom prst="rect">
              <a:avLst/>
            </a:prstGeom>
            <a:grpFill/>
            <a:ln>
              <a:noFill/>
            </a:ln>
          </p:spPr>
        </p:pic>
        <p:pic>
          <p:nvPicPr>
            <p:cNvPr id="11" name="Imagen 10"/>
            <p:cNvPicPr>
              <a:picLocks noChangeAspect="1"/>
            </p:cNvPicPr>
            <p:nvPr/>
          </p:nvPicPr>
          <p:blipFill rotWithShape="1">
            <a:blip r:embed="rId3">
              <a:clrChange>
                <a:clrFrom>
                  <a:srgbClr val="EBF5F6"/>
                </a:clrFrom>
                <a:clrTo>
                  <a:srgbClr val="EBF5F6">
                    <a:alpha val="0"/>
                  </a:srgbClr>
                </a:clrTo>
              </a:clrChange>
              <a:extLst>
                <a:ext uri="{28A0092B-C50C-407E-A947-70E740481C1C}">
                  <a14:useLocalDpi xmlns:a14="http://schemas.microsoft.com/office/drawing/2010/main" val="0"/>
                </a:ext>
              </a:extLst>
            </a:blip>
            <a:srcRect l="34945" t="28135" r="52564" b="53150"/>
            <a:stretch>
              <a:fillRect/>
            </a:stretch>
          </p:blipFill>
          <p:spPr>
            <a:xfrm>
              <a:off x="2271853" y="3258691"/>
              <a:ext cx="856706" cy="1025720"/>
            </a:xfrm>
            <a:prstGeom prst="rect">
              <a:avLst/>
            </a:prstGeom>
            <a:grpFill/>
            <a:ln>
              <a:noFill/>
            </a:ln>
          </p:spPr>
        </p:pic>
        <p:pic>
          <p:nvPicPr>
            <p:cNvPr id="12" name="Imagen 11"/>
            <p:cNvPicPr>
              <a:picLocks noChangeAspect="1"/>
            </p:cNvPicPr>
            <p:nvPr/>
          </p:nvPicPr>
          <p:blipFill rotWithShape="1">
            <a:blip r:embed="rId3">
              <a:clrChange>
                <a:clrFrom>
                  <a:srgbClr val="F2F2F2"/>
                </a:clrFrom>
                <a:clrTo>
                  <a:srgbClr val="F2F2F2">
                    <a:alpha val="0"/>
                  </a:srgbClr>
                </a:clrTo>
              </a:clrChange>
              <a:extLst>
                <a:ext uri="{28A0092B-C50C-407E-A947-70E740481C1C}">
                  <a14:useLocalDpi xmlns:a14="http://schemas.microsoft.com/office/drawing/2010/main" val="0"/>
                </a:ext>
              </a:extLst>
            </a:blip>
            <a:srcRect l="13608" t="28763" r="74150" b="53500"/>
            <a:stretch>
              <a:fillRect/>
            </a:stretch>
          </p:blipFill>
          <p:spPr>
            <a:xfrm>
              <a:off x="4111463" y="2948579"/>
              <a:ext cx="839515" cy="1183562"/>
            </a:xfrm>
            <a:prstGeom prst="rect">
              <a:avLst/>
            </a:prstGeom>
            <a:grpFill/>
            <a:ln>
              <a:noFill/>
            </a:ln>
          </p:spPr>
        </p:pic>
        <p:sp>
          <p:nvSpPr>
            <p:cNvPr id="21" name="Rectángulo redondeado 20"/>
            <p:cNvSpPr/>
            <p:nvPr/>
          </p:nvSpPr>
          <p:spPr>
            <a:xfrm>
              <a:off x="4021903" y="4070026"/>
              <a:ext cx="1180983" cy="396063"/>
            </a:xfrm>
            <a:prstGeom prst="roundRect">
              <a:avLst/>
            </a:prstGeom>
            <a:gr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100" b="1" dirty="0">
                  <a:latin typeface="Montserrat" panose="00000500000000000000" pitchFamily="2" charset="0"/>
                </a:rPr>
                <a:t>Presidente</a:t>
              </a:r>
              <a:endParaRPr lang="es-MX" sz="1200" b="1" dirty="0">
                <a:latin typeface="Montserrat" panose="00000500000000000000" pitchFamily="2" charset="0"/>
              </a:endParaRPr>
            </a:p>
          </p:txBody>
        </p:sp>
        <p:sp>
          <p:nvSpPr>
            <p:cNvPr id="3" name="CuadroTexto 2"/>
            <p:cNvSpPr txBox="1"/>
            <p:nvPr/>
          </p:nvSpPr>
          <p:spPr>
            <a:xfrm>
              <a:off x="3351725" y="2409583"/>
              <a:ext cx="1319617" cy="400110"/>
            </a:xfrm>
            <a:prstGeom prst="rect">
              <a:avLst/>
            </a:prstGeom>
            <a:grpFill/>
            <a:ln>
              <a:noFill/>
            </a:ln>
          </p:spPr>
          <p:txBody>
            <a:bodyPr wrap="square" rtlCol="0">
              <a:spAutoFit/>
            </a:bodyPr>
            <a:lstStyle/>
            <a:p>
              <a:r>
                <a:rPr lang="es-ES_tradnl" sz="2000" b="1" dirty="0">
                  <a:latin typeface="Montserrat" panose="00000500000000000000" pitchFamily="2" charset="0"/>
                  <a:ea typeface="Arial Rounded MT Bold" charset="0"/>
                  <a:cs typeface="Arial Rounded MT Bold" charset="0"/>
                </a:rPr>
                <a:t>COEPCI</a:t>
              </a:r>
            </a:p>
          </p:txBody>
        </p:sp>
      </p:grpSp>
      <p:sp>
        <p:nvSpPr>
          <p:cNvPr id="13" name="CuadroTexto 12"/>
          <p:cNvSpPr txBox="1"/>
          <p:nvPr/>
        </p:nvSpPr>
        <p:spPr>
          <a:xfrm>
            <a:off x="8587916" y="2654386"/>
            <a:ext cx="3493554" cy="1200329"/>
          </a:xfrm>
          <a:prstGeom prst="rect">
            <a:avLst/>
          </a:prstGeom>
          <a:noFill/>
        </p:spPr>
        <p:txBody>
          <a:bodyPr wrap="square" rtlCol="0">
            <a:spAutoFit/>
          </a:bodyPr>
          <a:lstStyle/>
          <a:p>
            <a:pPr marL="285750" indent="-285750" algn="just">
              <a:buFont typeface="Arial" charset="0"/>
              <a:buChar char="•"/>
            </a:pPr>
            <a:r>
              <a:rPr lang="es-ES_tradnl" sz="1200" dirty="0">
                <a:solidFill>
                  <a:srgbClr val="B68400"/>
                </a:solidFill>
                <a:latin typeface="Montserrat" panose="00000500000000000000" pitchFamily="2" charset="0"/>
              </a:rPr>
              <a:t>En caso de renuncia de alguno de los integrantes del COEPCI, se convocar</a:t>
            </a:r>
            <a:r>
              <a:rPr lang="es-ES" sz="1200" dirty="0">
                <a:solidFill>
                  <a:srgbClr val="B68400"/>
                </a:solidFill>
                <a:latin typeface="Montserrat" panose="00000500000000000000" pitchFamily="2" charset="0"/>
              </a:rPr>
              <a:t>á a sesión extraordinaria para dar a conocer al nuevo miembro  de acorde con la ultima votación  registrada en el orden inmediato siguiente. </a:t>
            </a:r>
            <a:endParaRPr lang="es-ES_tradnl" sz="1200" dirty="0">
              <a:solidFill>
                <a:srgbClr val="B68400"/>
              </a:solidFill>
              <a:latin typeface="Montserrat" panose="00000500000000000000" pitchFamily="2" charset="0"/>
            </a:endParaRPr>
          </a:p>
        </p:txBody>
      </p:sp>
      <p:pic>
        <p:nvPicPr>
          <p:cNvPr id="19" name="Picture 14" descr="Resultado de imagen para advertencia"/>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724059" y="1646961"/>
            <a:ext cx="887660" cy="789335"/>
          </a:xfrm>
          <a:prstGeom prst="rect">
            <a:avLst/>
          </a:prstGeom>
          <a:noFill/>
          <a:extLst>
            <a:ext uri="{909E8E84-426E-40DD-AFC4-6F175D3DCCD1}">
              <a14:hiddenFill xmlns:a14="http://schemas.microsoft.com/office/drawing/2010/main">
                <a:solidFill>
                  <a:srgbClr val="FFFFFF"/>
                </a:solidFill>
              </a14:hiddenFill>
            </a:ext>
          </a:extLst>
        </p:spPr>
      </p:pic>
      <p:sp>
        <p:nvSpPr>
          <p:cNvPr id="23" name="3 Rectángulo"/>
          <p:cNvSpPr/>
          <p:nvPr/>
        </p:nvSpPr>
        <p:spPr>
          <a:xfrm>
            <a:off x="5509580" y="4107774"/>
            <a:ext cx="6682420" cy="600164"/>
          </a:xfrm>
          <a:prstGeom prst="rect">
            <a:avLst/>
          </a:prstGeom>
        </p:spPr>
        <p:txBody>
          <a:bodyPr wrap="square">
            <a:spAutoFit/>
          </a:bodyPr>
          <a:lstStyle/>
          <a:p>
            <a:pPr algn="just"/>
            <a:r>
              <a:rPr lang="es-MX" sz="1100" b="1" dirty="0">
                <a:latin typeface="Montserrat" panose="00000500000000000000" pitchFamily="2" charset="0"/>
              </a:rPr>
              <a:t>Artículo 11  de los Lineamientos para la Integraci</a:t>
            </a:r>
            <a:r>
              <a:rPr lang="es-ES" sz="1100" b="1" dirty="0" err="1">
                <a:latin typeface="Montserrat" panose="00000500000000000000" pitchFamily="2" charset="0"/>
              </a:rPr>
              <a:t>ón</a:t>
            </a:r>
            <a:r>
              <a:rPr lang="es-ES" sz="1100" b="1" dirty="0">
                <a:latin typeface="Montserrat" panose="00000500000000000000" pitchFamily="2" charset="0"/>
              </a:rPr>
              <a:t> y Funcionamiento del Comité de Ética y Prevención de Conflicto de Interés de las Personas Servidoras Públicas de las Dependencias y Entidades de la Administración Pública del Poder Ejecutivo.</a:t>
            </a:r>
            <a:endParaRPr lang="es-MX" sz="1100" dirty="0">
              <a:latin typeface="Montserrat" panose="00000500000000000000" pitchFamily="2" charset="0"/>
            </a:endParaRPr>
          </a:p>
        </p:txBody>
      </p:sp>
      <p:sp>
        <p:nvSpPr>
          <p:cNvPr id="5" name="Rectángulo 4"/>
          <p:cNvSpPr/>
          <p:nvPr/>
        </p:nvSpPr>
        <p:spPr>
          <a:xfrm>
            <a:off x="5618164" y="1277303"/>
            <a:ext cx="4506362" cy="338554"/>
          </a:xfrm>
          <a:prstGeom prst="rect">
            <a:avLst/>
          </a:prstGeom>
        </p:spPr>
        <p:txBody>
          <a:bodyPr wrap="none">
            <a:spAutoFit/>
          </a:bodyPr>
          <a:lstStyle/>
          <a:p>
            <a:r>
              <a:rPr lang="es-MX" sz="1600" dirty="0">
                <a:latin typeface="Montserrat" panose="00000500000000000000" pitchFamily="2" charset="0"/>
                <a:hlinkClick r:id="rId5"/>
              </a:rPr>
              <a:t>https://qroo.gob.mx/transparencia/coepci</a:t>
            </a:r>
            <a:r>
              <a:rPr lang="es-MX" sz="1600" dirty="0">
                <a:latin typeface="Montserrat" panose="00000500000000000000" pitchFamily="2" charset="0"/>
              </a:rPr>
              <a:t> </a:t>
            </a:r>
          </a:p>
        </p:txBody>
      </p:sp>
    </p:spTree>
    <p:extLst>
      <p:ext uri="{BB962C8B-B14F-4D97-AF65-F5344CB8AC3E}">
        <p14:creationId xmlns:p14="http://schemas.microsoft.com/office/powerpoint/2010/main" val="57625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4755" y="924477"/>
            <a:ext cx="10893777" cy="3770652"/>
          </a:xfrm>
        </p:spPr>
        <p:txBody>
          <a:bodyPr/>
          <a:lstStyle/>
          <a:p>
            <a:pPr marL="0" indent="0" algn="just">
              <a:buNone/>
            </a:pPr>
            <a:r>
              <a:rPr lang="es-ES_tradnl" sz="2000" dirty="0">
                <a:solidFill>
                  <a:schemeClr val="tx1"/>
                </a:solidFill>
              </a:rPr>
              <a:t>Considerando los principios y valores contenidos en el Código</a:t>
            </a:r>
            <a:r>
              <a:rPr lang="es-ES" sz="2000" dirty="0">
                <a:solidFill>
                  <a:schemeClr val="tx1"/>
                </a:solidFill>
              </a:rPr>
              <a:t> de Ética y las Regles de Integridad, el COEPCI participará en la elaboración revisión y actualización de la propuesta de Código de Conducta que oriente y dé certeza plena a sus servidores públicos sobre el comportamiento ético al que deben ajustarse en su quehacer como servidores públicos, al que deben ajustarse en situaciones especificas que pueden presentarse conforme a las tareas, funciones o actividades que involucra la operación y cumplimiento de los planes y programas de la dependencia o entidad a la que pertenece, así como las áreas y procedimientos que involucren riesgos de posibles actos de corrupción.</a:t>
            </a:r>
            <a:endParaRPr lang="es-ES_tradnl" sz="2000" dirty="0">
              <a:solidFill>
                <a:schemeClr val="tx1"/>
              </a:solidFill>
            </a:endParaRPr>
          </a:p>
        </p:txBody>
      </p:sp>
      <p:sp>
        <p:nvSpPr>
          <p:cNvPr id="4" name="1 Título"/>
          <p:cNvSpPr txBox="1"/>
          <p:nvPr/>
        </p:nvSpPr>
        <p:spPr>
          <a:xfrm>
            <a:off x="2020711" y="329719"/>
            <a:ext cx="8276228" cy="487921"/>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dirty="0">
                <a:solidFill>
                  <a:srgbClr val="9D2449"/>
                </a:solidFill>
                <a:latin typeface="Montserrat" panose="00000500000000000000" pitchFamily="2" charset="0"/>
              </a:rPr>
              <a:t>Principios y criterios del COEPCI</a:t>
            </a:r>
          </a:p>
        </p:txBody>
      </p:sp>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8263" t="22551" r="9052" b="35825"/>
          <a:stretch/>
        </p:blipFill>
        <p:spPr>
          <a:xfrm>
            <a:off x="318699" y="3739488"/>
            <a:ext cx="5382189" cy="1656602"/>
          </a:xfrm>
          <a:prstGeom prst="rect">
            <a:avLst/>
          </a:prstGeom>
        </p:spPr>
      </p:pic>
    </p:spTree>
    <p:extLst>
      <p:ext uri="{BB962C8B-B14F-4D97-AF65-F5344CB8AC3E}">
        <p14:creationId xmlns:p14="http://schemas.microsoft.com/office/powerpoint/2010/main" val="176363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hlinkClick r:id="rId2" action="ppaction://hlinkfile"/>
          </p:cNvPr>
          <p:cNvSpPr txBox="1"/>
          <p:nvPr/>
        </p:nvSpPr>
        <p:spPr>
          <a:xfrm>
            <a:off x="3196631" y="3701161"/>
            <a:ext cx="5798739" cy="510333"/>
          </a:xfrm>
          <a:prstGeom prst="rect">
            <a:avLst/>
          </a:prstGeom>
          <a:solidFill>
            <a:srgbClr val="FFF0C9"/>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latin typeface="Montserrat" panose="00000500000000000000" pitchFamily="2" charset="0"/>
              </a:rPr>
              <a:t>Lineamientos completos</a:t>
            </a:r>
          </a:p>
        </p:txBody>
      </p:sp>
      <p:sp>
        <p:nvSpPr>
          <p:cNvPr id="3" name="1 Título">
            <a:hlinkClick r:id="rId3" action="ppaction://hlinkfile"/>
          </p:cNvPr>
          <p:cNvSpPr txBox="1"/>
          <p:nvPr/>
        </p:nvSpPr>
        <p:spPr>
          <a:xfrm>
            <a:off x="3196629" y="1659343"/>
            <a:ext cx="5798739" cy="423025"/>
          </a:xfrm>
          <a:prstGeom prst="rect">
            <a:avLst/>
          </a:prstGeom>
          <a:solidFill>
            <a:srgbClr val="FFF0C9"/>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latin typeface="Montserrat" panose="00000500000000000000" pitchFamily="2" charset="0"/>
              </a:rPr>
              <a:t>Funciones del Presidente</a:t>
            </a:r>
          </a:p>
        </p:txBody>
      </p:sp>
      <p:sp>
        <p:nvSpPr>
          <p:cNvPr id="5" name="1 Título">
            <a:hlinkClick r:id="rId4" action="ppaction://hlinkfile"/>
          </p:cNvPr>
          <p:cNvSpPr txBox="1"/>
          <p:nvPr/>
        </p:nvSpPr>
        <p:spPr>
          <a:xfrm>
            <a:off x="3196630" y="2491527"/>
            <a:ext cx="5798739" cy="774133"/>
          </a:xfrm>
          <a:prstGeom prst="rect">
            <a:avLst/>
          </a:prstGeom>
          <a:solidFill>
            <a:srgbClr val="B684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solidFill>
                  <a:schemeClr val="bg1"/>
                </a:solidFill>
                <a:latin typeface="Montserrat" panose="00000500000000000000" pitchFamily="2" charset="0"/>
              </a:rPr>
              <a:t>Funciones del Secretario Ejecutivo</a:t>
            </a:r>
          </a:p>
        </p:txBody>
      </p:sp>
      <p:sp>
        <p:nvSpPr>
          <p:cNvPr id="7" name="1 Título">
            <a:hlinkClick r:id="rId5" action="ppaction://hlinkfile"/>
          </p:cNvPr>
          <p:cNvSpPr txBox="1"/>
          <p:nvPr/>
        </p:nvSpPr>
        <p:spPr>
          <a:xfrm>
            <a:off x="3196631" y="770318"/>
            <a:ext cx="5798739" cy="423024"/>
          </a:xfrm>
          <a:prstGeom prst="rect">
            <a:avLst/>
          </a:prstGeom>
          <a:solidFill>
            <a:srgbClr val="B684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solidFill>
                  <a:schemeClr val="bg1"/>
                </a:solidFill>
                <a:latin typeface="Montserrat" panose="00000500000000000000" pitchFamily="2" charset="0"/>
              </a:rPr>
              <a:t>Funciones del COEPCI</a:t>
            </a:r>
          </a:p>
        </p:txBody>
      </p:sp>
    </p:spTree>
    <p:extLst>
      <p:ext uri="{BB962C8B-B14F-4D97-AF65-F5344CB8AC3E}">
        <p14:creationId xmlns:p14="http://schemas.microsoft.com/office/powerpoint/2010/main" val="34288675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1962</Words>
  <Application>Microsoft Office PowerPoint</Application>
  <PresentationFormat>Panorámica</PresentationFormat>
  <Paragraphs>124</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Arial Rounded MT Bold</vt:lpstr>
      <vt:lpstr>Calibri</vt:lpstr>
      <vt:lpstr>Calibri Light</vt:lpstr>
      <vt:lpstr>Montserrat</vt:lpstr>
      <vt:lpstr>Wingdings</vt:lpstr>
      <vt:lpstr>Tema de Office</vt:lpstr>
      <vt:lpstr>SECRETARÍA DE LA CONTRALORÍA</vt:lpstr>
      <vt:lpstr>¿ QUÉ ES UN COEPCI?</vt:lpstr>
      <vt:lpstr>¿PORQUE DEBEMOS INTEGRARLO?</vt:lpstr>
      <vt:lpstr>Presentación de PowerPoint</vt:lpstr>
      <vt:lpstr>COEPCI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LÍDERES HOTELEROS</dc:title>
  <dc:creator>DIDIER SALVADOR MAY CORONA</dc:creator>
  <cp:lastModifiedBy>CGTAI</cp:lastModifiedBy>
  <cp:revision>39</cp:revision>
  <dcterms:created xsi:type="dcterms:W3CDTF">2022-10-11T18:29:51Z</dcterms:created>
  <dcterms:modified xsi:type="dcterms:W3CDTF">2023-02-24T21:16:39Z</dcterms:modified>
</cp:coreProperties>
</file>